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3"/>
  </p:notesMasterIdLst>
  <p:sldIdLst>
    <p:sldId id="30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1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05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DA2CA-1CC3-48DE-AD74-8A0946CCAACD}" type="datetimeFigureOut">
              <a:rPr lang="zh-TW" altLang="en-US" smtClean="0"/>
              <a:pPr/>
              <a:t>2020/9/23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3CD97-1069-437E-BD8C-62A2DC3B32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040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4684-7056-488D-A654-507B95D3E3E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6467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4B4D4-FE88-4057-9DE7-8445C61DA68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dirty="0">
                <a:solidFill>
                  <a:prstClr val="black"/>
                </a:solidFill>
              </a:rPr>
              <a:t>‹#›</a:t>
            </a:r>
            <a:fld id="{D6D56008-FB2F-47F4-87DE-D12E46B7B3EC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639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B0100-0AA4-4553-BF9F-673F5AD0A8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41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B402F-EE74-4C9E-B72B-695574C62EB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51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24299-6451-4E66-9507-8F911E06B82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219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49CDB-68E1-4AF8-9B23-47C3F9BC7CF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851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FD77-3D76-4928-A14B-F3001F848F8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31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10C5-FB13-4562-8AF7-CEA003A345F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35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6870-7454-4ADB-A4DA-1B5A2A934A0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732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611B9-FF0D-46D5-AD6A-83C86BA1F1C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32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B7C7-3E34-4131-85ED-ED9D92BEAD7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919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pPr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ED866-549A-43A5-ABE9-7F79ABF9E94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B12DC1F0-3EB2-404D-B321-88F02A228BAF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21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94"/>
          <p:cNvPicPr>
            <a:picLocks noChangeAspect="1"/>
          </p:cNvPicPr>
          <p:nvPr/>
        </p:nvPicPr>
        <p:blipFill rotWithShape="1">
          <a:blip r:embed="rId2"/>
          <a:srcRect l="388" b="64531"/>
          <a:stretch/>
        </p:blipFill>
        <p:spPr>
          <a:xfrm>
            <a:off x="17756" y="0"/>
            <a:ext cx="9126244" cy="1784412"/>
          </a:xfrm>
          <a:prstGeom prst="rect">
            <a:avLst/>
          </a:prstGeom>
        </p:spPr>
      </p:pic>
      <p:sp>
        <p:nvSpPr>
          <p:cNvPr id="2" name="TextBox 294"/>
          <p:cNvSpPr txBox="1"/>
          <p:nvPr/>
        </p:nvSpPr>
        <p:spPr>
          <a:xfrm>
            <a:off x="8552433" y="6279724"/>
            <a:ext cx="288187" cy="1431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3F28FB2-23A8-4681-A72F-FDC469AF4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39" t="26659" r="40049" b="47814"/>
          <a:stretch/>
        </p:blipFill>
        <p:spPr>
          <a:xfrm flipH="1">
            <a:off x="-1" y="3036163"/>
            <a:ext cx="3329127" cy="382183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A71130D-CEDC-4CFA-B532-AEFC73807674}"/>
              </a:ext>
            </a:extLst>
          </p:cNvPr>
          <p:cNvSpPr/>
          <p:nvPr/>
        </p:nvSpPr>
        <p:spPr>
          <a:xfrm>
            <a:off x="2618457" y="2350406"/>
            <a:ext cx="5614357" cy="150041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TW" altLang="en-US" sz="4800" b="1" dirty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從工業</a:t>
            </a:r>
            <a:r>
              <a:rPr lang="en-US" altLang="zh-TW" sz="4800" b="1" dirty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4.0</a:t>
            </a:r>
            <a:r>
              <a:rPr lang="zh-TW" altLang="en-US" sz="4800" b="1" dirty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談教育</a:t>
            </a:r>
            <a:r>
              <a:rPr lang="en-US" altLang="zh-TW" sz="4800" b="1" dirty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4.0</a:t>
            </a:r>
          </a:p>
          <a:p>
            <a:pPr algn="ctr"/>
            <a:r>
              <a:rPr lang="en-US" altLang="zh-TW" sz="4400" b="1" dirty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400" b="1" dirty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未來智慧校園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096C167-0A80-459B-A82C-97C0A08E0809}"/>
              </a:ext>
            </a:extLst>
          </p:cNvPr>
          <p:cNvSpPr/>
          <p:nvPr/>
        </p:nvSpPr>
        <p:spPr>
          <a:xfrm>
            <a:off x="3085773" y="4945231"/>
            <a:ext cx="480401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</a:pPr>
            <a:r>
              <a:rPr lang="zh-TW" altLang="en-US" sz="2800" b="1" dirty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教育部常務次長 林騰蛟</a:t>
            </a:r>
            <a:endParaRPr lang="en-US" altLang="zh-TW" sz="2800" b="1" dirty="0">
              <a:ln w="10160">
                <a:solidFill>
                  <a:srgbClr val="A19574"/>
                </a:solidFill>
                <a:prstDash val="solid"/>
              </a:ln>
              <a:solidFill>
                <a:srgbClr val="B58B80">
                  <a:lumMod val="5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</a:pPr>
            <a:r>
              <a:rPr lang="en-US" altLang="zh-TW" sz="2400" b="1" dirty="0" smtClean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400" b="1" dirty="0" smtClean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 smtClean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smtClean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400" b="1" smtClean="0">
                <a:ln w="10160">
                  <a:solidFill>
                    <a:srgbClr val="A19574"/>
                  </a:solidFill>
                  <a:prstDash val="solid"/>
                </a:ln>
                <a:solidFill>
                  <a:srgbClr val="B58B80">
                    <a:lumMod val="5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zh-TW" altLang="en-US" sz="2400" b="1" dirty="0">
              <a:ln w="10160">
                <a:solidFill>
                  <a:srgbClr val="A19574"/>
                </a:solidFill>
                <a:prstDash val="solid"/>
              </a:ln>
              <a:solidFill>
                <a:srgbClr val="B58B80">
                  <a:lumMod val="5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09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68"/>
          <p:cNvSpPr txBox="1"/>
          <p:nvPr/>
        </p:nvSpPr>
        <p:spPr>
          <a:xfrm>
            <a:off x="874471" y="2046352"/>
            <a:ext cx="7416342" cy="4265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16584" indent="-716584" hangingPunct="0">
              <a:lnSpc>
                <a:spcPct val="95416"/>
              </a:lnSpc>
            </a:pPr>
            <a:r>
              <a:rPr lang="zh-CN" altLang="en-US" sz="2800" b="1" spc="5" dirty="0">
                <a:solidFill>
                  <a:srgbClr val="000000"/>
                </a:solidFill>
                <a:latin typeface="宋体"/>
                <a:ea typeface="宋体"/>
              </a:rPr>
              <a:t>二</a:t>
            </a:r>
            <a:r>
              <a:rPr lang="zh-CN" altLang="en-US" sz="28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5" dirty="0">
                <a:solidFill>
                  <a:srgbClr val="000000"/>
                </a:solidFill>
                <a:latin typeface="宋体"/>
                <a:ea typeface="宋体"/>
              </a:rPr>
              <a:t>在教育發展過程中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5" dirty="0">
                <a:solidFill>
                  <a:srgbClr val="000000"/>
                </a:solidFill>
                <a:latin typeface="宋体"/>
                <a:ea typeface="宋体"/>
              </a:rPr>
              <a:t>確實歷經農業社會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5" dirty="0">
                <a:solidFill>
                  <a:srgbClr val="000000"/>
                </a:solidFill>
                <a:latin typeface="宋体"/>
                <a:ea typeface="宋体"/>
              </a:rPr>
              <a:t>工業社會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10" dirty="0">
                <a:solidFill>
                  <a:srgbClr val="000000"/>
                </a:solidFill>
                <a:latin typeface="宋体"/>
                <a:ea typeface="宋体"/>
              </a:rPr>
              <a:t>到資訊社會的各</a:t>
            </a:r>
            <a:r>
              <a:rPr lang="zh-CN" altLang="en-US" sz="2800" b="1" spc="5" dirty="0">
                <a:solidFill>
                  <a:srgbClr val="000000"/>
                </a:solidFill>
                <a:latin typeface="宋体"/>
                <a:ea typeface="宋体"/>
              </a:rPr>
              <a:t>階段型態之變遷</a:t>
            </a:r>
            <a:r>
              <a:rPr lang="zh-CN" altLang="en-US" sz="2800" b="1" spc="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800" b="1" spc="5" dirty="0">
                <a:solidFill>
                  <a:srgbClr val="000000"/>
                </a:solidFill>
                <a:latin typeface="宋体"/>
                <a:ea typeface="宋体"/>
              </a:rPr>
              <a:t>而教育的發展目標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15" dirty="0">
                <a:solidFill>
                  <a:srgbClr val="000000"/>
                </a:solidFill>
                <a:latin typeface="宋体"/>
                <a:ea typeface="宋体"/>
              </a:rPr>
              <a:t>內</a:t>
            </a:r>
            <a:r>
              <a:rPr lang="zh-TW" altLang="en-US" sz="2800" b="1" spc="15" dirty="0">
                <a:solidFill>
                  <a:srgbClr val="000000"/>
                </a:solidFill>
                <a:latin typeface="宋体"/>
                <a:ea typeface="宋体"/>
              </a:rPr>
              <a:t>涵</a:t>
            </a:r>
            <a:r>
              <a:rPr lang="zh-CN" altLang="en-US" sz="2800" b="1" spc="5" dirty="0">
                <a:solidFill>
                  <a:srgbClr val="000000"/>
                </a:solidFill>
                <a:latin typeface="宋体"/>
                <a:ea typeface="宋体"/>
              </a:rPr>
              <a:t>和教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育方式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也有了不同型態之產生</a:t>
            </a:r>
            <a:r>
              <a:rPr lang="zh-CN" altLang="en-US" sz="28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800" b="1" spc="-4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25"/>
              </a:lnSpc>
            </a:pPr>
            <a:endParaRPr lang="en-US" dirty="0"/>
          </a:p>
          <a:p>
            <a:pPr marL="994206"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1800" b="1" spc="-10" dirty="0">
                <a:solidFill>
                  <a:srgbClr val="FE0000"/>
                </a:solidFill>
                <a:latin typeface="宋体"/>
                <a:ea typeface="宋体"/>
              </a:rPr>
              <a:t>農業社會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教育偏屬有錢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和有閒階級人士之特權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著重少數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菁英式教育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學徒式教育</a:t>
            </a:r>
            <a:r>
              <a:rPr lang="zh-CN" altLang="en-US" sz="1800" b="1" spc="-5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endParaRPr lang="zh-CN" altLang="en-US" sz="1800" b="1" spc="-10" dirty="0">
              <a:latin typeface="宋体"/>
              <a:ea typeface="宋体"/>
            </a:endParaRPr>
          </a:p>
          <a:p>
            <a:pPr>
              <a:lnSpc>
                <a:spcPts val="1300"/>
              </a:lnSpc>
            </a:pPr>
            <a:endParaRPr lang="en-US" dirty="0"/>
          </a:p>
          <a:p>
            <a:pPr marL="994206"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1800" b="1" spc="-10" dirty="0">
                <a:solidFill>
                  <a:srgbClr val="FE0000"/>
                </a:solidFill>
                <a:latin typeface="宋体"/>
                <a:ea typeface="宋体"/>
              </a:rPr>
              <a:t>工業社會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教育漸趨普及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性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認為教育是一般國民的權利和義務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教育變成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普及</a:t>
            </a:r>
            <a:r>
              <a:rPr lang="zh-CN" altLang="en-US" sz="1800" b="1" spc="-10" dirty="0">
                <a:solidFill>
                  <a:srgbClr val="FE0000"/>
                </a:solidFill>
                <a:latin typeface="宋体"/>
                <a:ea typeface="宋体"/>
              </a:rPr>
              <a:t>化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大班教育</a:t>
            </a:r>
            <a:r>
              <a:rPr lang="zh-CN" altLang="en-US" b="1" spc="-5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endParaRPr lang="zh-CN" altLang="en-US" sz="18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289"/>
              </a:lnSpc>
            </a:pPr>
            <a:endParaRPr lang="en-US" dirty="0"/>
          </a:p>
          <a:p>
            <a:pPr marL="994206"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1800" b="1" spc="-10" dirty="0">
                <a:solidFill>
                  <a:srgbClr val="FE0000"/>
                </a:solidFill>
                <a:latin typeface="宋体"/>
                <a:ea typeface="宋体"/>
              </a:rPr>
              <a:t>資訊社會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中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教育變成一個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人向上社會流動的驅力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藉由資訊科技的輔助教學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全面普及化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不受時空的限制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15" dirty="0">
                <a:solidFill>
                  <a:srgbClr val="FE0000"/>
                </a:solidFill>
                <a:latin typeface="宋体"/>
                <a:ea typeface="宋体"/>
              </a:rPr>
              <a:t>小班教學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及</a:t>
            </a:r>
            <a:r>
              <a:rPr lang="zh-CN" altLang="en-US" sz="1800" b="1" spc="-10" dirty="0">
                <a:solidFill>
                  <a:srgbClr val="FE0000"/>
                </a:solidFill>
                <a:latin typeface="宋体"/>
                <a:ea typeface="宋体"/>
              </a:rPr>
              <a:t>個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別化教學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成為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趨勢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89"/>
            <a:ext cx="9144000" cy="6692488"/>
          </a:xfrm>
          <a:prstGeom prst="rect">
            <a:avLst/>
          </a:prstGeom>
        </p:spPr>
      </p:pic>
      <p:sp>
        <p:nvSpPr>
          <p:cNvPr id="2" name="TextBox 71"/>
          <p:cNvSpPr txBox="1"/>
          <p:nvPr/>
        </p:nvSpPr>
        <p:spPr>
          <a:xfrm>
            <a:off x="730605" y="1977024"/>
            <a:ext cx="79408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三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教育發展的型式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隨其實施</a:t>
            </a:r>
            <a:r>
              <a:rPr lang="zh-TW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內涵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方式和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教學輔助技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355471" y="2353690"/>
            <a:ext cx="731837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術之區分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可大類分為四個階段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從教育</a:t>
            </a: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400" b="1" spc="80" dirty="0">
                <a:solidFill>
                  <a:srgbClr val="000000"/>
                </a:solidFill>
                <a:latin typeface="Times New Roman"/>
                <a:ea typeface="Times New Roman"/>
              </a:rPr>
              <a:t>→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355471" y="2719593"/>
            <a:ext cx="72196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2.0</a:t>
            </a:r>
            <a:r>
              <a:rPr lang="en-US" altLang="zh-CN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→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3.0</a:t>
            </a:r>
            <a:r>
              <a:rPr lang="en-US" altLang="zh-CN" sz="2400" b="1" spc="-1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→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各階段各有其不同意涵</a:t>
            </a:r>
            <a:r>
              <a:rPr lang="zh-CN" altLang="en-US" sz="24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400" b="1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1103375" y="3164580"/>
            <a:ext cx="4422266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3888358" algn="l"/>
              </a:tabLst>
            </a:pPr>
            <a:r>
              <a:rPr lang="zh-CN" altLang="en-US" sz="1600" b="1" spc="-5" dirty="0">
                <a:solidFill>
                  <a:srgbClr val="FEFEFE"/>
                </a:solidFill>
                <a:latin typeface="宋体"/>
                <a:ea typeface="宋体"/>
              </a:rPr>
              <a:t>類別	</a:t>
            </a:r>
            <a:r>
              <a:rPr lang="zh-CN" altLang="en-US" sz="1600" b="1" spc="-25" dirty="0">
                <a:solidFill>
                  <a:srgbClr val="FEFEFE"/>
                </a:solidFill>
                <a:latin typeface="宋体"/>
                <a:ea typeface="宋体"/>
              </a:rPr>
              <a:t>意涵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73836" y="3534055"/>
            <a:ext cx="7618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952246" algn="l"/>
              </a:tabLst>
            </a:pP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1.0	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古代到中世紀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教育是建立</a:t>
            </a:r>
            <a:r>
              <a:rPr lang="zh-CN" altLang="en-US" sz="1600" b="1" spc="10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個人對個人面授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的基礎上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大體而言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endParaRPr lang="zh-CN" altLang="en-US" sz="1600" b="1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1926082" y="3786403"/>
            <a:ext cx="56123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範圍很小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且屬於非正式的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-10" dirty="0">
                <a:solidFill>
                  <a:srgbClr val="000000"/>
                </a:solidFill>
                <a:latin typeface="宋体"/>
                <a:ea typeface="宋体"/>
              </a:rPr>
              <a:t>教育是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有錢和有閒階級</a:t>
            </a:r>
            <a:r>
              <a:rPr lang="zh-CN" altLang="en-US" sz="1600" b="1" spc="-10" dirty="0">
                <a:solidFill>
                  <a:srgbClr val="000000"/>
                </a:solidFill>
                <a:latin typeface="宋体"/>
                <a:ea typeface="宋体"/>
              </a:rPr>
              <a:t>的特權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6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974215" y="4145220"/>
            <a:ext cx="76180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952246" algn="l"/>
              </a:tabLst>
            </a:pP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2.0	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印刷術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的發明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使更多人民有機會能夠接受基本教育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並帶來了科學探究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926081" y="4453020"/>
            <a:ext cx="561238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的文化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教育走上</a:t>
            </a:r>
            <a:r>
              <a:rPr lang="zh-CN" altLang="en-US" sz="1600" b="1" spc="-10" dirty="0">
                <a:solidFill>
                  <a:srgbClr val="FE0000"/>
                </a:solidFill>
                <a:latin typeface="宋体"/>
                <a:ea typeface="宋体"/>
              </a:rPr>
              <a:t>普及化</a:t>
            </a:r>
            <a:r>
              <a:rPr lang="zh-CN" altLang="en-US" sz="1600" b="1" spc="-10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義務化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教育人民是政府的責任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600" b="1" spc="-3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974215" y="4754660"/>
            <a:ext cx="76180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952246" algn="l"/>
              </a:tabLst>
            </a:pP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3.0	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網際網路</a:t>
            </a: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通訊科技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的興起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改變傳統教學模式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提供一個學習的科技平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926082" y="5036323"/>
            <a:ext cx="56123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臺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教學走上</a:t>
            </a:r>
            <a:r>
              <a:rPr lang="zh-CN" altLang="en-US" sz="1600" b="1" spc="-10" dirty="0">
                <a:solidFill>
                  <a:srgbClr val="FE0000"/>
                </a:solidFill>
                <a:latin typeface="宋体"/>
                <a:ea typeface="宋体"/>
              </a:rPr>
              <a:t>多樣化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資訊化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師生共同參與</a:t>
            </a:r>
            <a:r>
              <a:rPr lang="zh-CN" altLang="en-US" sz="1600" b="1" spc="-10" dirty="0">
                <a:solidFill>
                  <a:srgbClr val="000000"/>
                </a:solidFill>
                <a:latin typeface="宋体"/>
                <a:ea typeface="宋体"/>
              </a:rPr>
              <a:t>學習活動設計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6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974215" y="5329034"/>
            <a:ext cx="7618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952246" algn="l"/>
              </a:tabLst>
            </a:pP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4.0	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將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學習者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放在生態系統的</a:t>
            </a:r>
            <a:r>
              <a:rPr lang="zh-CN" altLang="en-US" sz="1600" b="1" spc="5" dirty="0">
                <a:solidFill>
                  <a:srgbClr val="FE0000"/>
                </a:solidFill>
                <a:latin typeface="宋体"/>
                <a:ea typeface="宋体"/>
              </a:rPr>
              <a:t>中心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學習者可以架構自己的學習路徑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達成個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885733" y="5565572"/>
            <a:ext cx="7630593" cy="9048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79042" hangingPunct="0">
              <a:lnSpc>
                <a:spcPct val="114999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人目標。快速躍進式發展</a:t>
            </a:r>
            <a:r>
              <a:rPr lang="zh-CN" altLang="en-US" sz="1600" b="1" spc="10" dirty="0">
                <a:solidFill>
                  <a:srgbClr val="000000"/>
                </a:solidFill>
                <a:latin typeface="宋体"/>
                <a:ea typeface="宋体"/>
              </a:rPr>
              <a:t>、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創新化</a:t>
            </a:r>
            <a:r>
              <a:rPr lang="zh-CN" altLang="en-US" sz="16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客製化</a:t>
            </a:r>
            <a:r>
              <a:rPr lang="zh-CN" altLang="en-US" sz="16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科技化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教學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學習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活動以學</a:t>
            </a:r>
            <a:r>
              <a:rPr lang="zh-CN" altLang="en-US" sz="1600" b="1" spc="-10" dirty="0">
                <a:solidFill>
                  <a:srgbClr val="000000"/>
                </a:solidFill>
                <a:latin typeface="宋体"/>
                <a:ea typeface="宋体"/>
              </a:rPr>
              <a:t>習者需求為主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6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>
              <a:lnSpc>
                <a:spcPct val="100000"/>
              </a:lnSpc>
            </a:pP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參考資料來源</a:t>
            </a:r>
            <a:r>
              <a:rPr lang="zh-CN" altLang="en-US" sz="1100" dirty="0">
                <a:solidFill>
                  <a:srgbClr val="063C8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Federation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of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Indian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Chambers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of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Commerce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and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Industry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(2017).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Leapfrogging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to</a:t>
            </a:r>
            <a:r>
              <a:rPr lang="en-US" altLang="zh-CN" sz="1100" i="1" spc="64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Education</a:t>
            </a:r>
          </a:p>
          <a:p>
            <a:pPr marL="0">
              <a:lnSpc>
                <a:spcPct val="100000"/>
              </a:lnSpc>
            </a:pP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4.0: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Student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at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the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i="1" dirty="0">
                <a:solidFill>
                  <a:srgbClr val="063C85"/>
                </a:solidFill>
                <a:latin typeface="Verdana"/>
                <a:ea typeface="Verdana"/>
              </a:rPr>
              <a:t>core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.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New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Delhi: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Author,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p11-16,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p31.,</a:t>
            </a:r>
            <a:r>
              <a:rPr lang="en-US" altLang="zh-CN" sz="1100" spc="40" dirty="0">
                <a:solidFill>
                  <a:srgbClr val="063C85"/>
                </a:solidFill>
                <a:latin typeface="Verdana"/>
                <a:cs typeface="Verdana"/>
              </a:rPr>
              <a:t> 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吳清山（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2018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），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P.7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。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8552433" y="6279724"/>
            <a:ext cx="1738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85"/>
          <p:cNvSpPr txBox="1"/>
          <p:nvPr/>
        </p:nvSpPr>
        <p:spPr>
          <a:xfrm>
            <a:off x="586435" y="2203889"/>
            <a:ext cx="7942243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80" dirty="0">
                <a:solidFill>
                  <a:srgbClr val="000000"/>
                </a:solidFill>
                <a:latin typeface="宋体"/>
                <a:ea typeface="宋体"/>
              </a:rPr>
              <a:t>四</a:t>
            </a:r>
            <a:r>
              <a:rPr lang="zh-CN" altLang="en-US" sz="28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具體而言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85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  <a:r>
              <a:rPr lang="en-US" altLang="zh-CN" sz="2800" b="1" spc="44" dirty="0">
                <a:solidFill>
                  <a:srgbClr val="FE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8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spc="40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2800" b="1" spc="85" dirty="0">
                <a:solidFill>
                  <a:srgbClr val="FE0000"/>
                </a:solidFill>
                <a:latin typeface="宋体"/>
                <a:ea typeface="宋体"/>
              </a:rPr>
              <a:t>傳統師徒制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90" dirty="0">
                <a:solidFill>
                  <a:srgbClr val="000000"/>
                </a:solidFill>
                <a:latin typeface="宋体"/>
                <a:ea typeface="宋体"/>
              </a:rPr>
              <a:t>教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師講授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303019" y="2630609"/>
            <a:ext cx="758329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學生聽課時代</a:t>
            </a:r>
            <a:r>
              <a:rPr lang="zh-CN" altLang="en-US" sz="2800" b="1" spc="-5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800" b="1" spc="94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  <a:r>
              <a:rPr lang="en-US" altLang="zh-CN" sz="2800" b="1" spc="50" dirty="0">
                <a:solidFill>
                  <a:srgbClr val="FE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800" b="1" spc="25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spc="40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spc="89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2800" b="1" spc="85" dirty="0">
                <a:solidFill>
                  <a:srgbClr val="FE0000"/>
                </a:solidFill>
                <a:latin typeface="宋体"/>
                <a:ea typeface="宋体"/>
              </a:rPr>
              <a:t>大班級教學</a:t>
            </a:r>
            <a:r>
              <a:rPr lang="zh-CN" altLang="en-US" sz="2800" b="1" spc="89" dirty="0">
                <a:solidFill>
                  <a:srgbClr val="000000"/>
                </a:solidFill>
                <a:latin typeface="宋体"/>
                <a:ea typeface="宋体"/>
              </a:rPr>
              <a:t>的時代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800" b="1" spc="10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1303019" y="3057599"/>
            <a:ext cx="7230085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800" b="1" spc="89" dirty="0">
                <a:solidFill>
                  <a:srgbClr val="000000"/>
                </a:solidFill>
                <a:latin typeface="宋体"/>
                <a:ea typeface="宋体"/>
              </a:rPr>
              <a:t>有實體校園的設立；</a:t>
            </a:r>
            <a:r>
              <a:rPr lang="zh-CN" altLang="en-US" sz="2800" b="1" spc="110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  <a:r>
              <a:rPr lang="en-US" altLang="zh-CN" sz="2800" b="1" spc="55" dirty="0">
                <a:solidFill>
                  <a:srgbClr val="FE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8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spc="50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spc="94" dirty="0">
                <a:solidFill>
                  <a:srgbClr val="000000"/>
                </a:solidFill>
                <a:latin typeface="宋体"/>
                <a:ea typeface="宋体"/>
              </a:rPr>
              <a:t>則進到</a:t>
            </a:r>
            <a:r>
              <a:rPr lang="zh-CN" altLang="en-US" sz="2800" b="1" spc="89" dirty="0">
                <a:solidFill>
                  <a:srgbClr val="FE0000"/>
                </a:solidFill>
                <a:latin typeface="宋体"/>
                <a:ea typeface="宋体"/>
              </a:rPr>
              <a:t>實體</a:t>
            </a:r>
            <a:r>
              <a:rPr lang="zh-CN" altLang="en-US" sz="2800" b="1" spc="94" dirty="0">
                <a:solidFill>
                  <a:srgbClr val="000000"/>
                </a:solidFill>
                <a:latin typeface="宋体"/>
                <a:ea typeface="宋体"/>
              </a:rPr>
              <a:t>校園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303019" y="3484319"/>
            <a:ext cx="7583572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12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800" b="1" spc="125" dirty="0">
                <a:solidFill>
                  <a:srgbClr val="FE0000"/>
                </a:solidFill>
                <a:latin typeface="宋体"/>
                <a:ea typeface="宋体"/>
              </a:rPr>
              <a:t>虛擬</a:t>
            </a:r>
            <a:r>
              <a:rPr lang="zh-CN" altLang="en-US" sz="2800" b="1" spc="120" dirty="0">
                <a:solidFill>
                  <a:srgbClr val="000000"/>
                </a:solidFill>
                <a:latin typeface="宋体"/>
                <a:ea typeface="宋体"/>
              </a:rPr>
              <a:t>校園</a:t>
            </a:r>
            <a:r>
              <a:rPr lang="zh-CN" altLang="en-US" sz="2800" b="1" spc="125" dirty="0">
                <a:solidFill>
                  <a:srgbClr val="FE0000"/>
                </a:solidFill>
                <a:latin typeface="宋体"/>
                <a:ea typeface="宋体"/>
              </a:rPr>
              <a:t>並設</a:t>
            </a:r>
            <a:r>
              <a:rPr lang="zh-CN" altLang="en-US" sz="2800" b="1" spc="125" dirty="0">
                <a:solidFill>
                  <a:srgbClr val="000000"/>
                </a:solidFill>
                <a:latin typeface="宋体"/>
                <a:ea typeface="宋体"/>
              </a:rPr>
              <a:t>時代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125" dirty="0">
                <a:solidFill>
                  <a:srgbClr val="FE0000"/>
                </a:solidFill>
                <a:latin typeface="宋体"/>
                <a:ea typeface="宋体"/>
              </a:rPr>
              <a:t>數位課程</a:t>
            </a:r>
            <a:r>
              <a:rPr lang="zh-CN" altLang="en-US" sz="2800" b="1" spc="130" dirty="0">
                <a:solidFill>
                  <a:srgbClr val="000000"/>
                </a:solidFill>
                <a:latin typeface="宋体"/>
                <a:ea typeface="宋体"/>
              </a:rPr>
              <a:t>開始被</a:t>
            </a:r>
            <a:r>
              <a:rPr lang="zh-CN" altLang="en-US" sz="2800" b="1" spc="120" dirty="0">
                <a:solidFill>
                  <a:srgbClr val="000000"/>
                </a:solidFill>
                <a:latin typeface="宋体"/>
                <a:ea typeface="宋体"/>
              </a:rPr>
              <a:t>採用</a:t>
            </a:r>
            <a:r>
              <a:rPr lang="zh-CN" altLang="en-US" sz="2800" b="1" spc="-5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endParaRPr lang="zh-CN" altLang="en-US" sz="2800" b="1" spc="12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1303019" y="3911150"/>
            <a:ext cx="7226681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89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  <a:r>
              <a:rPr lang="en-US" altLang="zh-CN" sz="2800" b="1" spc="50" dirty="0">
                <a:solidFill>
                  <a:srgbClr val="FE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800" b="1" spc="25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spc="44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spc="89" dirty="0">
                <a:solidFill>
                  <a:srgbClr val="000000"/>
                </a:solidFill>
                <a:latin typeface="宋体"/>
                <a:ea typeface="宋体"/>
              </a:rPr>
              <a:t>則是</a:t>
            </a:r>
            <a:r>
              <a:rPr lang="zh-CN" altLang="en-US" sz="2800" b="1" spc="94" dirty="0">
                <a:solidFill>
                  <a:srgbClr val="FE0000"/>
                </a:solidFill>
                <a:latin typeface="宋体"/>
                <a:ea typeface="宋体"/>
              </a:rPr>
              <a:t>智慧校園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89" dirty="0">
                <a:solidFill>
                  <a:srgbClr val="FE0000"/>
                </a:solidFill>
                <a:latin typeface="宋体"/>
                <a:ea typeface="宋体"/>
              </a:rPr>
              <a:t>客製化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89" dirty="0">
                <a:solidFill>
                  <a:srgbClr val="FE0000"/>
                </a:solidFill>
                <a:latin typeface="宋体"/>
                <a:ea typeface="宋体"/>
              </a:rPr>
              <a:t>創新化</a:t>
            </a:r>
            <a:r>
              <a:rPr lang="zh-CN" altLang="en-US" sz="2800" b="1" spc="94" dirty="0">
                <a:solidFill>
                  <a:srgbClr val="000000"/>
                </a:solidFill>
                <a:latin typeface="宋体"/>
                <a:ea typeface="宋体"/>
              </a:rPr>
              <a:t>教與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303019" y="4360836"/>
            <a:ext cx="4038143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學的時代</a:t>
            </a:r>
            <a:r>
              <a:rPr lang="zh-CN" altLang="en-US" sz="28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800" b="1" spc="-15" dirty="0">
                <a:solidFill>
                  <a:srgbClr val="000000"/>
                </a:solidFill>
                <a:latin typeface="宋体"/>
                <a:ea typeface="宋体"/>
              </a:rPr>
              <a:t>詳列如下</a:t>
            </a:r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表</a:t>
            </a:r>
            <a:r>
              <a:rPr lang="zh-CN" altLang="en-US" sz="28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8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"/>
            <a:ext cx="9144000" cy="6377940"/>
          </a:xfrm>
          <a:prstGeom prst="rect">
            <a:avLst/>
          </a:prstGeom>
        </p:spPr>
      </p:pic>
      <p:sp>
        <p:nvSpPr>
          <p:cNvPr id="3" name="TextBox 93"/>
          <p:cNvSpPr txBox="1"/>
          <p:nvPr/>
        </p:nvSpPr>
        <p:spPr>
          <a:xfrm>
            <a:off x="696913" y="6638648"/>
            <a:ext cx="2665018" cy="172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</a:pP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參考資料來源</a:t>
            </a:r>
            <a:r>
              <a:rPr lang="zh-CN" altLang="en-US" sz="1100" dirty="0">
                <a:solidFill>
                  <a:srgbClr val="063C8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吳清山（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2018</a:t>
            </a:r>
            <a:r>
              <a:rPr lang="zh-CN" altLang="en-US" sz="1100" spc="5" dirty="0">
                <a:solidFill>
                  <a:srgbClr val="063C85"/>
                </a:solidFill>
                <a:latin typeface="宋体"/>
                <a:ea typeface="宋体"/>
              </a:rPr>
              <a:t>），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P.8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。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0838007"/>
              </p:ext>
            </p:extLst>
          </p:nvPr>
        </p:nvGraphicFramePr>
        <p:xfrm>
          <a:off x="433755" y="1913001"/>
          <a:ext cx="8276124" cy="46527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98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3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3126">
                <a:tc>
                  <a:txBody>
                    <a:bodyPr/>
                    <a:lstStyle/>
                    <a:p>
                      <a:pPr marL="0" indent="454355">
                        <a:lnSpc>
                          <a:spcPct val="114583"/>
                        </a:lnSpc>
                        <a:spcBef>
                          <a:spcPts val="390"/>
                        </a:spcBef>
                        <a:tabLst>
                          <a:tab pos="1760423" algn="l"/>
                          <a:tab pos="3472510" algn="l"/>
                          <a:tab pos="5184597" algn="l"/>
                          <a:tab pos="6896303" algn="l"/>
                        </a:tabLst>
                      </a:pP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類別	</a:t>
                      </a:r>
                      <a:r>
                        <a:rPr lang="zh-CN" altLang="en-US" sz="1400" b="1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教育</a:t>
                      </a:r>
                      <a:r>
                        <a:rPr lang="en-US" altLang="zh-CN" sz="1400" b="1" spc="-5" dirty="0">
                          <a:solidFill>
                            <a:srgbClr val="FEFEFE"/>
                          </a:solidFill>
                          <a:latin typeface="Verdana"/>
                          <a:ea typeface="Verdana"/>
                        </a:rPr>
                        <a:t>1.0	</a:t>
                      </a:r>
                      <a:r>
                        <a:rPr lang="zh-CN" altLang="en-US" sz="1400" b="1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教育</a:t>
                      </a:r>
                      <a:r>
                        <a:rPr lang="en-US" altLang="zh-CN" sz="1400" b="1" spc="-5" dirty="0">
                          <a:solidFill>
                            <a:srgbClr val="FEFEFE"/>
                          </a:solidFill>
                          <a:latin typeface="Verdana"/>
                          <a:ea typeface="Verdana"/>
                        </a:rPr>
                        <a:t>2.0	</a:t>
                      </a:r>
                      <a:r>
                        <a:rPr lang="zh-CN" altLang="en-US" sz="1400" b="1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教育</a:t>
                      </a:r>
                      <a:r>
                        <a:rPr lang="en-US" altLang="zh-CN" sz="1400" b="1" spc="-5" dirty="0">
                          <a:solidFill>
                            <a:srgbClr val="FEFEFE"/>
                          </a:solidFill>
                          <a:latin typeface="Verdana"/>
                          <a:ea typeface="Verdana"/>
                        </a:rPr>
                        <a:t>3.0	</a:t>
                      </a:r>
                      <a:r>
                        <a:rPr lang="zh-CN" altLang="en-US" sz="1400" b="1" spc="-10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教育</a:t>
                      </a:r>
                      <a:r>
                        <a:rPr lang="en-US" altLang="zh-CN" sz="1400" b="1" spc="-10" dirty="0">
                          <a:solidFill>
                            <a:srgbClr val="FEFEFE"/>
                          </a:solidFill>
                          <a:latin typeface="Verdana"/>
                          <a:ea typeface="Verdana"/>
                        </a:rPr>
                        <a:t>4.0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FE6500"/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/>
                    </a:p>
                    <a:p>
                      <a:pPr>
                        <a:lnSpc>
                          <a:spcPts val="1380"/>
                        </a:lnSpc>
                      </a:pPr>
                      <a:endParaRPr lang="en-US" dirty="0"/>
                    </a:p>
                    <a:p>
                      <a:pPr marL="0">
                        <a:lnSpc>
                          <a:spcPct val="100833"/>
                        </a:lnSpc>
                      </a:pPr>
                      <a:r>
                        <a:rPr lang="en-US" altLang="zh-CN" sz="1000" spc="-55" dirty="0">
                          <a:solidFill>
                            <a:srgbClr val="90A9B7"/>
                          </a:solidFill>
                          <a:latin typeface="Verdana"/>
                          <a:ea typeface="Verdana"/>
                        </a:rPr>
                        <a:t>13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4979">
                <a:tc>
                  <a:txBody>
                    <a:bodyPr/>
                    <a:lstStyle/>
                    <a:p>
                      <a:pPr marL="0" indent="276047">
                        <a:lnSpc>
                          <a:spcPct val="114583"/>
                        </a:lnSpc>
                        <a:tabLst>
                          <a:tab pos="1652219" algn="l"/>
                          <a:tab pos="3111322" algn="l"/>
                          <a:tab pos="6623507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發展時間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中世紀之前	</a:t>
                      </a:r>
                      <a:r>
                        <a:rPr lang="zh-CN" altLang="en-US" sz="1400" b="1" spc="2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中世紀到</a:t>
                      </a:r>
                      <a:r>
                        <a:rPr lang="en-US" altLang="zh-CN" sz="1400" b="1" spc="20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</a:rPr>
                        <a:t>1970</a:t>
                      </a:r>
                      <a:r>
                        <a:rPr lang="zh-CN" altLang="en-US" sz="1400" b="1" spc="34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年</a:t>
                      </a:r>
                      <a:r>
                        <a:rPr lang="zh-CN" altLang="en-US" sz="1400" b="1" spc="15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  </a:t>
                      </a:r>
                      <a:r>
                        <a:rPr lang="en-US" altLang="zh-CN" sz="1400" b="1" spc="15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</a:rPr>
                        <a:t>1980</a:t>
                      </a:r>
                      <a:r>
                        <a:rPr lang="zh-CN" altLang="en-US" sz="1400" b="1" spc="3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年代到</a:t>
                      </a:r>
                      <a:r>
                        <a:rPr lang="en-US" altLang="zh-CN" sz="1400" b="1" spc="20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</a:rPr>
                        <a:t>2010	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</a:rPr>
                        <a:t>2010</a:t>
                      </a:r>
                      <a:r>
                        <a:rPr lang="zh-CN" altLang="en-US" sz="1400" b="1" spc="-1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年代以後</a:t>
                      </a:r>
                    </a:p>
                    <a:p>
                      <a:pPr marL="0" indent="3720922">
                        <a:lnSpc>
                          <a:spcPct val="110833"/>
                        </a:lnSpc>
                        <a:tabLst>
                          <a:tab pos="5343093" algn="l"/>
                        </a:tabLst>
                      </a:pP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代	</a:t>
                      </a:r>
                      <a:r>
                        <a:rPr lang="zh-CN" altLang="en-US" sz="1400" b="1" spc="-2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年代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4979">
                <a:tc>
                  <a:txBody>
                    <a:bodyPr/>
                    <a:lstStyle/>
                    <a:p>
                      <a:pPr marL="0" indent="276047">
                        <a:lnSpc>
                          <a:spcPct val="114583"/>
                        </a:lnSpc>
                        <a:tabLst>
                          <a:tab pos="1830527" algn="l"/>
                          <a:tab pos="3364306" algn="l"/>
                          <a:tab pos="5076393" algn="l"/>
                          <a:tab pos="6788099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教育型態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小規模	大班級教學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小班級教學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小班級教學</a:t>
                      </a:r>
                    </a:p>
                    <a:p>
                      <a:pPr marL="0" indent="1830527">
                        <a:lnSpc>
                          <a:spcPct val="110416"/>
                        </a:lnSpc>
                        <a:tabLst>
                          <a:tab pos="3542614" algn="l"/>
                          <a:tab pos="5254701" algn="l"/>
                          <a:tab pos="6966407" algn="l"/>
                        </a:tabLst>
                      </a:pP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少數人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普及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化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普及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化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普及</a:t>
                      </a:r>
                      <a:r>
                        <a:rPr lang="zh-CN" altLang="en-US" sz="1400" b="1" spc="-2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化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FBF0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980">
                <a:tc>
                  <a:txBody>
                    <a:bodyPr/>
                    <a:lstStyle/>
                    <a:p>
                      <a:pPr marL="0" indent="276047">
                        <a:lnSpc>
                          <a:spcPct val="114999"/>
                        </a:lnSpc>
                        <a:tabLst>
                          <a:tab pos="1740611" algn="l"/>
                          <a:tab pos="3452698" algn="l"/>
                          <a:tab pos="5164785" algn="l"/>
                          <a:tab pos="6876491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學校場域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實體校園	實體校園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實體校園	</a:t>
                      </a:r>
                      <a:r>
                        <a:rPr lang="zh-CN" altLang="en-US" sz="1400" b="1" spc="-1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智慧校園</a:t>
                      </a:r>
                    </a:p>
                    <a:p>
                      <a:pPr marL="0" indent="1740611">
                        <a:lnSpc>
                          <a:spcPct val="110416"/>
                        </a:lnSpc>
                        <a:tabLst>
                          <a:tab pos="3452698" algn="l"/>
                          <a:tab pos="5164785" algn="l"/>
                        </a:tabLst>
                      </a:pP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私塾為多	政府設校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虛擬校園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979">
                <a:tc>
                  <a:txBody>
                    <a:bodyPr/>
                    <a:lstStyle/>
                    <a:p>
                      <a:pPr marL="0" indent="276047">
                        <a:lnSpc>
                          <a:spcPct val="114999"/>
                        </a:lnSpc>
                        <a:tabLst>
                          <a:tab pos="1740611" algn="l"/>
                          <a:tab pos="3452698" algn="l"/>
                          <a:tab pos="5076393" algn="l"/>
                          <a:tab pos="6876491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知識重點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記憶知識	接受知識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生產和消費	</a:t>
                      </a:r>
                      <a:r>
                        <a:rPr lang="zh-CN" altLang="en-US" sz="1400" b="1" spc="-1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創新知識</a:t>
                      </a:r>
                    </a:p>
                    <a:p>
                      <a:pPr marL="0" indent="1562303">
                        <a:lnSpc>
                          <a:spcPct val="110416"/>
                        </a:lnSpc>
                        <a:tabLst>
                          <a:tab pos="3274390" algn="l"/>
                          <a:tab pos="5343093" algn="l"/>
                        </a:tabLst>
                      </a:pP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知識文化傳承	傳遞繁衍知識	</a:t>
                      </a:r>
                      <a:r>
                        <a:rPr lang="zh-CN" altLang="en-US" sz="1400" b="1" spc="-2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知識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FBF0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65708">
                <a:tc>
                  <a:txBody>
                    <a:bodyPr/>
                    <a:lstStyle/>
                    <a:p>
                      <a:pPr marL="0" indent="3364306">
                        <a:lnSpc>
                          <a:spcPct val="114583"/>
                        </a:lnSpc>
                        <a:tabLst>
                          <a:tab pos="5076393" algn="l"/>
                          <a:tab pos="6788099" algn="l"/>
                        </a:tabLst>
                      </a:pP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單一化教學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多樣化教學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多樣化教學</a:t>
                      </a:r>
                    </a:p>
                    <a:p>
                      <a:pPr marL="0" indent="276047">
                        <a:lnSpc>
                          <a:spcPct val="114583"/>
                        </a:lnSpc>
                        <a:tabLst>
                          <a:tab pos="1562303" algn="l"/>
                          <a:tab pos="3364306" algn="l"/>
                          <a:tab pos="4807788" algn="l"/>
                          <a:tab pos="6788099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教學方式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個別菁英教學	教師主動教	</a:t>
                      </a:r>
                      <a:r>
                        <a:rPr lang="zh-TW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資訊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科技融入教學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個性化教學</a:t>
                      </a:r>
                    </a:p>
                    <a:p>
                      <a:pPr marL="0" indent="1562303">
                        <a:lnSpc>
                          <a:spcPct val="114999"/>
                        </a:lnSpc>
                        <a:tabLst>
                          <a:tab pos="3364306" algn="l"/>
                          <a:tab pos="4986477" algn="l"/>
                          <a:tab pos="6788099" algn="l"/>
                        </a:tabLst>
                      </a:pP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面授口述為主	學生被動學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師生共同參與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客製化教學</a:t>
                      </a:r>
                    </a:p>
                    <a:p>
                      <a:pPr marL="0" indent="6788099">
                        <a:lnSpc>
                          <a:spcPct val="110416"/>
                        </a:lnSpc>
                      </a:pPr>
                      <a:r>
                        <a:rPr lang="zh-CN" altLang="en-US" sz="1400" b="1" spc="-2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數位</a:t>
                      </a:r>
                      <a:r>
                        <a:rPr lang="zh-CN" altLang="en-US" sz="1400" b="1" spc="-1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化教學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941">
                <a:tc>
                  <a:txBody>
                    <a:bodyPr/>
                    <a:lstStyle/>
                    <a:p>
                      <a:pPr marL="0" indent="276047">
                        <a:lnSpc>
                          <a:spcPct val="114999"/>
                        </a:lnSpc>
                        <a:tabLst>
                          <a:tab pos="1562303" algn="l"/>
                          <a:tab pos="3364306" algn="l"/>
                          <a:tab pos="5076393" algn="l"/>
                          <a:tab pos="6788099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課程內涵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傳統經典課程	人格陶冶和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多樣化課程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客製化課程</a:t>
                      </a:r>
                    </a:p>
                    <a:p>
                      <a:pPr marL="0" indent="3452698">
                        <a:lnSpc>
                          <a:spcPct val="110416"/>
                        </a:lnSpc>
                        <a:tabLst>
                          <a:tab pos="5164785" algn="l"/>
                          <a:tab pos="6876491" algn="l"/>
                        </a:tabLst>
                      </a:pP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實用課程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數位課程	</a:t>
                      </a:r>
                      <a:r>
                        <a:rPr lang="zh-CN" altLang="en-US" sz="1400" b="1" spc="-1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數位課程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FBF0D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979">
                <a:tc>
                  <a:txBody>
                    <a:bodyPr/>
                    <a:lstStyle/>
                    <a:p>
                      <a:pPr marL="0" indent="276047">
                        <a:lnSpc>
                          <a:spcPct val="114999"/>
                        </a:lnSpc>
                        <a:tabLst>
                          <a:tab pos="2008835" algn="l"/>
                          <a:tab pos="3720922" algn="l"/>
                          <a:tab pos="5433009" algn="l"/>
                          <a:tab pos="6966407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科技運用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無	少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多	</a:t>
                      </a:r>
                      <a:r>
                        <a:rPr lang="zh-CN" altLang="en-US" sz="1400" b="1" spc="-1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多且廣</a:t>
                      </a:r>
                    </a:p>
                    <a:p>
                      <a:pPr marL="0" indent="5195265">
                        <a:lnSpc>
                          <a:spcPct val="110000"/>
                        </a:lnSpc>
                        <a:tabLst>
                          <a:tab pos="6788099" algn="l"/>
                        </a:tabLst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</a:rPr>
                        <a:t>e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化漸用	</a:t>
                      </a:r>
                      <a:r>
                        <a:rPr lang="zh-CN" altLang="en-US" sz="1400" b="1" spc="-10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人工智能化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9525">
                      <a:solidFill>
                        <a:srgbClr val="11D1FE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6319">
                <a:tc>
                  <a:txBody>
                    <a:bodyPr/>
                    <a:lstStyle/>
                    <a:p>
                      <a:pPr marL="0" indent="276047">
                        <a:lnSpc>
                          <a:spcPct val="114583"/>
                        </a:lnSpc>
                        <a:spcBef>
                          <a:spcPts val="359"/>
                        </a:spcBef>
                        <a:tabLst>
                          <a:tab pos="2008835" algn="l"/>
                          <a:tab pos="3720922" algn="l"/>
                          <a:tab pos="5433009" algn="l"/>
                          <a:tab pos="7144715" algn="l"/>
                        </a:tabLst>
                      </a:pPr>
                      <a:r>
                        <a:rPr lang="zh-CN" altLang="en-US" sz="1400" b="1" spc="-5" dirty="0">
                          <a:solidFill>
                            <a:schemeClr val="tx1"/>
                          </a:solidFill>
                          <a:latin typeface="宋体"/>
                          <a:ea typeface="宋体"/>
                        </a:rPr>
                        <a:t>師生關係</a:t>
                      </a:r>
                      <a:r>
                        <a:rPr lang="zh-CN" altLang="en-US" sz="1400" b="1" spc="-5" dirty="0">
                          <a:solidFill>
                            <a:srgbClr val="FEFEFE"/>
                          </a:solidFill>
                          <a:latin typeface="宋体"/>
                          <a:ea typeface="宋体"/>
                        </a:rPr>
                        <a:t>	</a:t>
                      </a:r>
                      <a:r>
                        <a:rPr lang="zh-CN" altLang="en-US" sz="1400" b="1" spc="-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強	強	中	</a:t>
                      </a:r>
                      <a:r>
                        <a:rPr lang="zh-CN" altLang="en-US" sz="1400" b="1" spc="-45" dirty="0">
                          <a:solidFill>
                            <a:srgbClr val="000000"/>
                          </a:solidFill>
                          <a:latin typeface="宋体"/>
                          <a:ea typeface="宋体"/>
                        </a:rPr>
                        <a:t>弱</a:t>
                      </a:r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R w="9525">
                      <a:solidFill>
                        <a:srgbClr val="11D1FE"/>
                      </a:solidFill>
                      <a:prstDash val="solid"/>
                    </a:lnR>
                    <a:lnT w="9525">
                      <a:solidFill>
                        <a:srgbClr val="11D1FE"/>
                      </a:solidFill>
                      <a:prstDash val="solid"/>
                    </a:lnT>
                    <a:lnB w="1999">
                      <a:solidFill>
                        <a:srgbClr val="A1A1A2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1D1FE"/>
                      </a:solidFill>
                      <a:prstDash val="solid"/>
                    </a:lnL>
                    <a:lnB w="1999">
                      <a:solidFill>
                        <a:srgbClr val="A1A1A2"/>
                      </a:solidFill>
                      <a:prstDash val="solid"/>
                    </a:lnB>
                    <a:solidFill>
                      <a:srgbClr val="C4E6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96"/>
          <p:cNvSpPr txBox="1"/>
          <p:nvPr/>
        </p:nvSpPr>
        <p:spPr>
          <a:xfrm>
            <a:off x="586435" y="2540342"/>
            <a:ext cx="7946312" cy="11301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5144" indent="-625144" hangingPunct="0">
              <a:lnSpc>
                <a:spcPct val="102499"/>
              </a:lnSpc>
            </a:pP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0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34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3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34" dirty="0">
                <a:solidFill>
                  <a:srgbClr val="000000"/>
                </a:solidFill>
                <a:latin typeface="宋体"/>
                <a:ea typeface="宋体"/>
              </a:rPr>
              <a:t>又稱</a:t>
            </a:r>
            <a:r>
              <a:rPr lang="zh-CN" altLang="en-US" sz="2300" b="1" spc="34" dirty="0">
                <a:solidFill>
                  <a:srgbClr val="FE0000"/>
                </a:solidFill>
                <a:latin typeface="宋体"/>
                <a:ea typeface="宋体"/>
              </a:rPr>
              <a:t>第四次工業革命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34" dirty="0">
                <a:solidFill>
                  <a:srgbClr val="000000"/>
                </a:solidFill>
                <a:latin typeface="宋体"/>
                <a:ea typeface="宋体"/>
              </a:rPr>
              <a:t>是以</a:t>
            </a:r>
            <a:r>
              <a:rPr lang="zh-CN" altLang="en-US" sz="2300" b="1" spc="30" dirty="0">
                <a:solidFill>
                  <a:srgbClr val="FE0000"/>
                </a:solidFill>
                <a:latin typeface="宋体"/>
                <a:ea typeface="宋体"/>
              </a:rPr>
              <a:t>資訊科技系統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為核心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結合大數據分析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物聯網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互聯網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雲端運算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動通訊決策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人工智慧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機器人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擴增和虛擬實</a:t>
            </a:r>
            <a:r>
              <a:rPr lang="zh-TW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境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無</a:t>
            </a:r>
            <a:endParaRPr lang="zh-CN" altLang="en-US" sz="2300" b="1" spc="44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1211580" y="3618191"/>
            <a:ext cx="7321167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300" b="1" spc="125" dirty="0">
                <a:solidFill>
                  <a:srgbClr val="000000"/>
                </a:solidFill>
                <a:latin typeface="宋体"/>
                <a:ea typeface="宋体"/>
              </a:rPr>
              <a:t>線感測器網路</a:t>
            </a:r>
            <a:r>
              <a:rPr lang="en-US" altLang="zh-CN" sz="23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300" b="1" spc="94" dirty="0">
                <a:solidFill>
                  <a:srgbClr val="000000"/>
                </a:solidFill>
                <a:latin typeface="Times New Roman"/>
                <a:ea typeface="Times New Roman"/>
              </a:rPr>
              <a:t>WSN</a:t>
            </a:r>
            <a:r>
              <a:rPr lang="en-US" altLang="zh-CN" sz="23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300" b="1" spc="125" dirty="0">
                <a:solidFill>
                  <a:srgbClr val="000000"/>
                </a:solidFill>
                <a:latin typeface="宋体"/>
                <a:ea typeface="宋体"/>
              </a:rPr>
              <a:t>技術</a:t>
            </a:r>
            <a:r>
              <a:rPr lang="en-US" altLang="zh-CN" sz="2300" b="1" spc="85" dirty="0">
                <a:solidFill>
                  <a:srgbClr val="000000"/>
                </a:solidFill>
                <a:latin typeface="Cambria"/>
                <a:ea typeface="Cambria"/>
              </a:rPr>
              <a:t>⋯⋯</a:t>
            </a:r>
            <a:r>
              <a:rPr lang="zh-CN" altLang="en-US" sz="2300" b="1" spc="129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125" dirty="0">
                <a:solidFill>
                  <a:srgbClr val="000000"/>
                </a:solidFill>
                <a:latin typeface="宋体"/>
                <a:ea typeface="宋体"/>
              </a:rPr>
              <a:t>使工業</a:t>
            </a:r>
            <a:r>
              <a:rPr lang="zh-CN" altLang="en-US" sz="2300" b="1" spc="125" dirty="0">
                <a:solidFill>
                  <a:srgbClr val="FF0000"/>
                </a:solidFill>
                <a:latin typeface="宋体"/>
                <a:ea typeface="宋体"/>
              </a:rPr>
              <a:t>產品智慧化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endParaRPr lang="zh-CN" altLang="en-US" sz="2300" b="1" spc="14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98" name="TextBox 98"/>
          <p:cNvSpPr txBox="1"/>
          <p:nvPr/>
        </p:nvSpPr>
        <p:spPr>
          <a:xfrm>
            <a:off x="586435" y="3999869"/>
            <a:ext cx="8139886" cy="8375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5144" hangingPunct="0">
              <a:lnSpc>
                <a:spcPct val="95833"/>
              </a:lnSpc>
            </a:pP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生產方式智慧化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服務智慧化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管理智慧化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5" dirty="0">
                <a:solidFill>
                  <a:srgbClr val="FF0000"/>
                </a:solidFill>
                <a:latin typeface="宋体"/>
                <a:ea typeface="宋体"/>
              </a:rPr>
              <a:t>裝置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智慧</a:t>
            </a:r>
            <a:r>
              <a:rPr dirty="0">
                <a:solidFill>
                  <a:srgbClr val="FF0000"/>
                </a:solidFill>
              </a:rPr>
              <a:t/>
            </a:r>
            <a:br>
              <a:rPr dirty="0">
                <a:solidFill>
                  <a:srgbClr val="FF0000"/>
                </a:solidFill>
              </a:rPr>
            </a:br>
            <a:r>
              <a:rPr lang="zh-CN" altLang="en-US" sz="2300" b="1" spc="-10" dirty="0">
                <a:solidFill>
                  <a:srgbClr val="FF0000"/>
                </a:solidFill>
                <a:latin typeface="宋体"/>
                <a:ea typeface="宋体"/>
              </a:rPr>
              <a:t>化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965998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00"/>
          <p:cNvSpPr txBox="1"/>
          <p:nvPr/>
        </p:nvSpPr>
        <p:spPr>
          <a:xfrm>
            <a:off x="586435" y="2564022"/>
            <a:ext cx="7830794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5144" indent="-625144" hangingPunct="0">
              <a:lnSpc>
                <a:spcPct val="100000"/>
              </a:lnSpc>
            </a:pPr>
            <a:r>
              <a:rPr lang="zh-TW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二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德國機械設備製造業聯合公會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4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VDMA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400" b="1" spc="45" dirty="0">
                <a:solidFill>
                  <a:srgbClr val="000000"/>
                </a:solidFill>
                <a:latin typeface="宋体"/>
                <a:ea typeface="宋体"/>
              </a:rPr>
              <a:t>委託</a:t>
            </a: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霍恩海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姆大學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針對工業</a:t>
            </a:r>
            <a:r>
              <a:rPr lang="en-US" altLang="zh-CN" sz="24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對經濟建設發展影響進行調查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發現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原先預估機器人將取代人類工作，</a:t>
            </a:r>
            <a:r>
              <a:rPr lang="zh-CN" altLang="en-US" sz="2400" b="1" spc="55" dirty="0">
                <a:solidFill>
                  <a:srgbClr val="FE0000"/>
                </a:solidFill>
                <a:latin typeface="宋体"/>
                <a:ea typeface="宋体"/>
              </a:rPr>
              <a:t>造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成人類大量</a:t>
            </a:r>
            <a:r>
              <a:rPr lang="zh-CN" altLang="en-US" sz="2400" b="1" spc="44" dirty="0">
                <a:solidFill>
                  <a:srgbClr val="FE0000"/>
                </a:solidFill>
                <a:latin typeface="宋体"/>
                <a:ea typeface="宋体"/>
              </a:rPr>
              <a:t>失業的情形</a:t>
            </a:r>
            <a:r>
              <a:rPr lang="zh-CN" altLang="en-US" sz="2400" b="1" spc="44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並還沒有出現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2400" b="1" spc="11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25144" indent="-625144" hangingPunct="0">
              <a:lnSpc>
                <a:spcPct val="100000"/>
              </a:lnSpc>
            </a:pPr>
            <a:r>
              <a:rPr lang="zh-TW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企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業要求員工擁有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雙學位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跨領域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雙證照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的趨勢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則相當明顯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學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校教育人才培訓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自然不能自外於工業</a:t>
            </a:r>
            <a:r>
              <a:rPr lang="en-US" altLang="zh-CN" sz="24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的發展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由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原先</a:t>
            </a:r>
            <a:r>
              <a:rPr lang="en-US" altLang="zh-CN" sz="2400" b="1" spc="-10" dirty="0">
                <a:solidFill>
                  <a:srgbClr val="FE0000"/>
                </a:solidFill>
                <a:latin typeface="Times New Roman"/>
                <a:ea typeface="Times New Roman"/>
              </a:rPr>
              <a:t>T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型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人才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之培育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轉為</a:t>
            </a:r>
            <a:r>
              <a:rPr lang="en-US" altLang="zh-CN" sz="2400" b="1" spc="-10" dirty="0">
                <a:solidFill>
                  <a:srgbClr val="FE0000"/>
                </a:solidFill>
                <a:latin typeface="Times New Roman"/>
                <a:ea typeface="Times New Roman"/>
              </a:rPr>
              <a:t>π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型人才</a:t>
            </a:r>
            <a:r>
              <a:rPr lang="zh-CN" altLang="en-US" sz="2400" b="1" spc="-15" dirty="0">
                <a:solidFill>
                  <a:srgbClr val="000000"/>
                </a:solidFill>
                <a:latin typeface="宋体"/>
                <a:ea typeface="宋体"/>
              </a:rPr>
              <a:t>之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培育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03"/>
          <p:cNvSpPr txBox="1"/>
          <p:nvPr/>
        </p:nvSpPr>
        <p:spPr>
          <a:xfrm>
            <a:off x="586435" y="2539458"/>
            <a:ext cx="7830489" cy="24280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5144" indent="-625144" hangingPunct="0">
              <a:lnSpc>
                <a:spcPct val="101666"/>
              </a:lnSpc>
            </a:pPr>
            <a:r>
              <a:rPr lang="zh-TW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三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因應工業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智慧化生產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30" dirty="0">
                <a:solidFill>
                  <a:srgbClr val="000000"/>
                </a:solidFill>
                <a:latin typeface="宋体"/>
                <a:ea typeface="宋体"/>
              </a:rPr>
              <a:t>教育人才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培育政策首先受到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挑戰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由於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培養第二職能專長的跨界人才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已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成為企業主的最愛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2400" b="1" spc="11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25144" indent="-625144" hangingPunct="0">
              <a:lnSpc>
                <a:spcPct val="101666"/>
              </a:lnSpc>
            </a:pPr>
            <a:r>
              <a:rPr lang="en-US" altLang="zh-CN" sz="2400" spc="44" dirty="0">
                <a:solidFill>
                  <a:srgbClr val="FE0065"/>
                </a:solidFill>
                <a:latin typeface="Wingdings"/>
                <a:ea typeface="Wingdings"/>
              </a:rPr>
              <a:t> 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加強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產學合作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重視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通識教育</a:t>
            </a:r>
            <a:r>
              <a:rPr lang="zh-CN" altLang="en-US" sz="2000" b="1" spc="-5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辦理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第二專長在職培訓專班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強調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人文啟發式教育</a:t>
            </a:r>
            <a:r>
              <a:rPr lang="zh-CN" altLang="en-US" sz="2000" b="1" spc="55" dirty="0">
                <a:solidFill>
                  <a:srgbClr val="000000"/>
                </a:solidFill>
                <a:latin typeface="宋体"/>
                <a:ea typeface="宋体"/>
              </a:rPr>
              <a:t>陶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冶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重視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數位化科際整合教育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實施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提倡</a:t>
            </a:r>
            <a:r>
              <a:rPr lang="zh-CN" altLang="en-US" sz="2000" b="1" spc="55" dirty="0">
                <a:solidFill>
                  <a:srgbClr val="FE0000"/>
                </a:solidFill>
                <a:latin typeface="宋体"/>
                <a:ea typeface="宋体"/>
              </a:rPr>
              <a:t>終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身學習教育生涯規劃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重視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人文和科際整合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人才的培育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均是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當前教育人才培育政策的重要課題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0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04" name="TextBox 104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06"/>
          <p:cNvSpPr txBox="1"/>
          <p:nvPr/>
        </p:nvSpPr>
        <p:spPr>
          <a:xfrm>
            <a:off x="490900" y="2491872"/>
            <a:ext cx="79447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四</a:t>
            </a:r>
            <a:r>
              <a:rPr lang="zh-CN" altLang="en-US" sz="20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此外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dirty="0">
                <a:solidFill>
                  <a:srgbClr val="FF0000"/>
                </a:solidFill>
                <a:latin typeface="宋体"/>
                <a:ea typeface="宋体"/>
              </a:rPr>
              <a:t>智慧校園</a:t>
            </a:r>
            <a:r>
              <a:rPr lang="en-US" altLang="zh-CN" sz="2300" b="1" dirty="0">
                <a:latin typeface="Times New Roman"/>
                <a:ea typeface="Times New Roman"/>
              </a:rPr>
              <a:t>(Smart</a:t>
            </a:r>
            <a:r>
              <a:rPr lang="en-US" altLang="zh-CN" sz="2300" b="1" spc="-125" dirty="0">
                <a:latin typeface="Times New Roman"/>
                <a:cs typeface="Times New Roman"/>
              </a:rPr>
              <a:t> </a:t>
            </a:r>
            <a:r>
              <a:rPr lang="en-US" altLang="zh-CN" sz="2300" b="1" dirty="0">
                <a:latin typeface="Times New Roman"/>
                <a:ea typeface="Times New Roman"/>
              </a:rPr>
              <a:t>Campus</a:t>
            </a:r>
            <a:r>
              <a:rPr lang="en-US" altLang="zh-CN" sz="2300" b="1" spc="-125" dirty="0">
                <a:latin typeface="Times New Roman"/>
                <a:cs typeface="Times New Roman"/>
              </a:rPr>
              <a:t> </a:t>
            </a:r>
            <a:r>
              <a:rPr lang="zh-CN" altLang="en-US" sz="2300" b="1" dirty="0">
                <a:latin typeface="宋体"/>
                <a:ea typeface="宋体"/>
              </a:rPr>
              <a:t>或</a:t>
            </a:r>
            <a:r>
              <a:rPr lang="zh-CN" altLang="en-US" sz="2300" b="1" spc="-254" dirty="0">
                <a:latin typeface="宋体"/>
                <a:cs typeface="宋体"/>
              </a:rPr>
              <a:t> </a:t>
            </a:r>
            <a:r>
              <a:rPr lang="en-US" altLang="zh-CN" sz="2300" b="1" dirty="0">
                <a:latin typeface="Times New Roman"/>
                <a:ea typeface="Times New Roman"/>
              </a:rPr>
              <a:t>i</a:t>
            </a:r>
            <a:r>
              <a:rPr lang="en-US" altLang="zh-CN" sz="2300" b="1" spc="-129" dirty="0">
                <a:latin typeface="Times New Roman"/>
                <a:cs typeface="Times New Roman"/>
              </a:rPr>
              <a:t> </a:t>
            </a:r>
            <a:r>
              <a:rPr lang="en-US" altLang="zh-CN" sz="2300" b="1" dirty="0">
                <a:latin typeface="Times New Roman"/>
                <a:ea typeface="Times New Roman"/>
              </a:rPr>
              <a:t>Campus)</a:t>
            </a:r>
            <a:r>
              <a:rPr lang="zh-CN" altLang="en-US" sz="2400" b="1" spc="85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dirty="0">
                <a:latin typeface="宋体"/>
                <a:ea typeface="宋体"/>
              </a:rPr>
              <a:t>或稱</a:t>
            </a:r>
            <a:r>
              <a:rPr lang="zh-CN" altLang="en-US" sz="2300" b="1" dirty="0">
                <a:solidFill>
                  <a:srgbClr val="FF0000"/>
                </a:solidFill>
                <a:latin typeface="宋体"/>
                <a:ea typeface="宋体"/>
              </a:rPr>
              <a:t>智慧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586435" y="2861204"/>
            <a:ext cx="8033180" cy="2985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35228" hangingPunct="0">
              <a:lnSpc>
                <a:spcPct val="105416"/>
              </a:lnSpc>
            </a:pPr>
            <a:r>
              <a:rPr lang="zh-CN" altLang="en-US" sz="2300" b="1" spc="40" dirty="0">
                <a:solidFill>
                  <a:srgbClr val="FF0000"/>
                </a:solidFill>
                <a:latin typeface="宋体"/>
                <a:ea typeface="宋体"/>
              </a:rPr>
              <a:t>學校</a:t>
            </a:r>
            <a:r>
              <a:rPr lang="en-US" altLang="zh-CN" sz="2300" b="1" spc="20" dirty="0">
                <a:latin typeface="Times New Roman"/>
                <a:ea typeface="Times New Roman"/>
              </a:rPr>
              <a:t>(Smart</a:t>
            </a:r>
            <a:r>
              <a:rPr lang="en-US" altLang="zh-CN" sz="2300" b="1" spc="10" dirty="0">
                <a:latin typeface="Times New Roman"/>
                <a:cs typeface="Times New Roman"/>
              </a:rPr>
              <a:t> </a:t>
            </a:r>
            <a:r>
              <a:rPr lang="en-US" altLang="zh-CN" sz="2300" b="1" spc="20" dirty="0">
                <a:latin typeface="Times New Roman"/>
                <a:ea typeface="Times New Roman"/>
              </a:rPr>
              <a:t>School</a:t>
            </a:r>
            <a:r>
              <a:rPr lang="en-US" altLang="zh-CN" sz="2300" b="1" spc="10" dirty="0">
                <a:latin typeface="Times New Roman"/>
                <a:cs typeface="Times New Roman"/>
              </a:rPr>
              <a:t> </a:t>
            </a:r>
            <a:r>
              <a:rPr lang="zh-CN" altLang="en-US" sz="2300" b="1" spc="64" dirty="0">
                <a:latin typeface="宋体"/>
                <a:ea typeface="宋体"/>
              </a:rPr>
              <a:t>或</a:t>
            </a:r>
            <a:r>
              <a:rPr lang="en-US" altLang="zh-CN" sz="2300" b="1" spc="15" dirty="0">
                <a:latin typeface="Times New Roman"/>
                <a:ea typeface="Times New Roman"/>
              </a:rPr>
              <a:t>intelligent</a:t>
            </a:r>
            <a:r>
              <a:rPr lang="en-US" altLang="zh-CN" sz="2300" b="1" spc="15" dirty="0">
                <a:latin typeface="Times New Roman"/>
                <a:cs typeface="Times New Roman"/>
              </a:rPr>
              <a:t> </a:t>
            </a:r>
            <a:r>
              <a:rPr lang="en-US" altLang="zh-CN" sz="2300" b="1" spc="20" dirty="0">
                <a:latin typeface="Times New Roman"/>
                <a:ea typeface="Times New Roman"/>
              </a:rPr>
              <a:t>school</a:t>
            </a:r>
            <a:r>
              <a:rPr lang="en-US" altLang="zh-CN" sz="2300" b="1" spc="34" dirty="0">
                <a:latin typeface="Times New Roman"/>
                <a:ea typeface="Times New Roman"/>
              </a:rPr>
              <a:t>)</a:t>
            </a:r>
            <a:r>
              <a:rPr lang="zh-CN" altLang="en-US" sz="2000" b="1" spc="85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0" dirty="0">
                <a:latin typeface="宋体"/>
                <a:ea typeface="宋体"/>
              </a:rPr>
              <a:t>也因應工業</a:t>
            </a:r>
            <a:r>
              <a:rPr lang="en-US" altLang="zh-CN" sz="2300" b="1" spc="40" dirty="0">
                <a:latin typeface="Times New Roman"/>
                <a:ea typeface="Times New Roman"/>
              </a:rPr>
              <a:t>4</a:t>
            </a:r>
            <a:r>
              <a:rPr lang="en-US" altLang="zh-CN" sz="2300" b="1" spc="15" dirty="0">
                <a:latin typeface="Times New Roman"/>
                <a:ea typeface="Times New Roman"/>
              </a:rPr>
              <a:t>.</a:t>
            </a:r>
            <a:r>
              <a:rPr lang="en-US" altLang="zh-CN" sz="2300" b="1" spc="20" dirty="0">
                <a:latin typeface="Times New Roman"/>
                <a:ea typeface="Times New Roman"/>
              </a:rPr>
              <a:t>0</a:t>
            </a:r>
            <a:r>
              <a:rPr dirty="0"/>
              <a:t/>
            </a:r>
            <a:br>
              <a:rPr dirty="0"/>
            </a:b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之發展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成為當前教育發展的重要趨勢之一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535228" indent="-535228" hangingPunct="0">
              <a:lnSpc>
                <a:spcPct val="100416"/>
              </a:lnSpc>
              <a:spcBef>
                <a:spcPts val="225"/>
              </a:spcBef>
            </a:pPr>
            <a:r>
              <a:rPr lang="zh-TW" altLang="en-US" sz="2300" spc="44" dirty="0">
                <a:solidFill>
                  <a:srgbClr val="FE0065"/>
                </a:solidFill>
                <a:latin typeface="Wingdings"/>
                <a:ea typeface="Wingdings"/>
              </a:rPr>
              <a:t> </a:t>
            </a:r>
            <a:r>
              <a:rPr lang="en-US" altLang="zh-CN" sz="2300" spc="44" dirty="0">
                <a:solidFill>
                  <a:srgbClr val="FE0065"/>
                </a:solidFill>
                <a:latin typeface="Wingdings"/>
                <a:ea typeface="Wingdings"/>
              </a:rPr>
              <a:t></a:t>
            </a:r>
            <a:r>
              <a:rPr lang="zh-CN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所謂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2000" b="1" spc="44" dirty="0">
                <a:solidFill>
                  <a:srgbClr val="FE0000"/>
                </a:solidFill>
                <a:latin typeface="宋体"/>
                <a:ea typeface="宋体"/>
              </a:rPr>
              <a:t>智慧校園</a:t>
            </a:r>
            <a:r>
              <a:rPr lang="zh-CN" altLang="en-US" sz="2000" b="1" spc="50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係</a:t>
            </a:r>
            <a:r>
              <a:rPr lang="zh-CN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指利用資訊科技與教育設施的有機融合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以大數據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物聯網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互聯網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雲端運算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000000"/>
                </a:solidFill>
                <a:latin typeface="宋体"/>
                <a:ea typeface="宋体"/>
              </a:rPr>
              <a:t>人工</a:t>
            </a:r>
            <a:r>
              <a:rPr lang="zh-CN" altLang="en-US" sz="2000" b="1" spc="25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25" dirty="0">
                <a:solidFill>
                  <a:srgbClr val="000000"/>
                </a:solidFill>
                <a:latin typeface="宋体"/>
                <a:ea typeface="宋体"/>
              </a:rPr>
              <a:t>機器人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 </a:t>
            </a:r>
            <a:r>
              <a:rPr lang="en-US" altLang="zh-CN" sz="20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0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zh-CN" altLang="en-US" sz="2000" b="1" spc="30" dirty="0">
                <a:solidFill>
                  <a:srgbClr val="000000"/>
                </a:solidFill>
                <a:latin typeface="宋体"/>
                <a:ea typeface="宋体"/>
              </a:rPr>
              <a:t>列印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25" dirty="0">
                <a:solidFill>
                  <a:srgbClr val="000000"/>
                </a:solidFill>
                <a:latin typeface="宋体"/>
                <a:ea typeface="宋体"/>
              </a:rPr>
              <a:t>移動終端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25" dirty="0">
                <a:solidFill>
                  <a:srgbClr val="000000"/>
                </a:solidFill>
                <a:latin typeface="宋体"/>
                <a:ea typeface="宋体"/>
              </a:rPr>
              <a:t>無線網路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25" dirty="0">
                <a:solidFill>
                  <a:srgbClr val="000000"/>
                </a:solidFill>
                <a:latin typeface="宋体"/>
                <a:ea typeface="宋体"/>
              </a:rPr>
              <a:t>無線射</a:t>
            </a:r>
            <a:r>
              <a:rPr lang="zh-CN" altLang="en-US" sz="2000" b="1" spc="34" dirty="0">
                <a:solidFill>
                  <a:srgbClr val="000000"/>
                </a:solidFill>
                <a:latin typeface="宋体"/>
                <a:ea typeface="宋体"/>
              </a:rPr>
              <a:t>頻識別系統</a:t>
            </a:r>
            <a:r>
              <a:rPr lang="en-US" altLang="zh-CN" sz="20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0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RFID</a:t>
            </a:r>
            <a:r>
              <a:rPr lang="en-US" altLang="zh-CN" sz="20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、</a:t>
            </a:r>
            <a:r>
              <a:rPr lang="zh-CN" altLang="en-US" sz="2000" b="1" spc="34" dirty="0">
                <a:solidFill>
                  <a:srgbClr val="000000"/>
                </a:solidFill>
                <a:latin typeface="宋体"/>
                <a:ea typeface="宋体"/>
              </a:rPr>
              <a:t>系統分享</a:t>
            </a:r>
            <a:r>
              <a:rPr lang="en-US" altLang="zh-CN" sz="20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……</a:t>
            </a:r>
            <a:r>
              <a:rPr lang="zh-CN" altLang="en-US" sz="2000" b="1" spc="40" dirty="0">
                <a:solidFill>
                  <a:srgbClr val="000000"/>
                </a:solidFill>
                <a:latin typeface="宋体"/>
                <a:ea typeface="宋体"/>
              </a:rPr>
              <a:t>等核心技術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34" dirty="0">
                <a:solidFill>
                  <a:srgbClr val="000000"/>
                </a:solidFill>
                <a:latin typeface="宋体"/>
                <a:ea typeface="宋体"/>
              </a:rPr>
              <a:t>提供</a:t>
            </a:r>
            <a:r>
              <a:rPr lang="zh-CN" altLang="en-US" sz="2000" b="1" spc="34" dirty="0">
                <a:solidFill>
                  <a:srgbClr val="FF0000"/>
                </a:solidFill>
                <a:latin typeface="宋体"/>
                <a:ea typeface="宋体"/>
              </a:rPr>
              <a:t>環</a:t>
            </a:r>
            <a:r>
              <a:rPr lang="zh-CN" altLang="en-US" sz="2000" b="1" spc="44" dirty="0">
                <a:solidFill>
                  <a:srgbClr val="FF0000"/>
                </a:solidFill>
                <a:latin typeface="宋体"/>
                <a:ea typeface="宋体"/>
              </a:rPr>
              <a:t>境全面感知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FF0000"/>
                </a:solidFill>
                <a:latin typeface="宋体"/>
                <a:ea typeface="宋体"/>
              </a:rPr>
              <a:t>資</a:t>
            </a:r>
            <a:r>
              <a:rPr lang="zh-TW" altLang="en-US" sz="2000" b="1" spc="44" dirty="0">
                <a:solidFill>
                  <a:srgbClr val="FF0000"/>
                </a:solidFill>
                <a:latin typeface="宋体"/>
                <a:ea typeface="宋体"/>
              </a:rPr>
              <a:t>訊</a:t>
            </a:r>
            <a:r>
              <a:rPr lang="zh-CN" altLang="en-US" sz="2000" b="1" spc="44" dirty="0">
                <a:solidFill>
                  <a:srgbClr val="FF0000"/>
                </a:solidFill>
                <a:latin typeface="宋体"/>
                <a:ea typeface="宋体"/>
              </a:rPr>
              <a:t>化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FF0000"/>
                </a:solidFill>
                <a:latin typeface="宋体"/>
                <a:ea typeface="宋体"/>
              </a:rPr>
              <a:t>網路化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FF0000"/>
                </a:solidFill>
                <a:latin typeface="宋体"/>
                <a:ea typeface="宋体"/>
              </a:rPr>
              <a:t>整體化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FF0000"/>
                </a:solidFill>
                <a:latin typeface="宋体"/>
                <a:ea typeface="宋体"/>
              </a:rPr>
              <a:t>客製化之行政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50" dirty="0">
                <a:solidFill>
                  <a:srgbClr val="FF0000"/>
                </a:solidFill>
                <a:latin typeface="宋体"/>
                <a:ea typeface="宋体"/>
              </a:rPr>
              <a:t>管理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50" dirty="0">
                <a:solidFill>
                  <a:srgbClr val="FF0000"/>
                </a:solidFill>
                <a:latin typeface="宋体"/>
                <a:ea typeface="宋体"/>
              </a:rPr>
              <a:t>安全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50" dirty="0">
                <a:solidFill>
                  <a:srgbClr val="FF0000"/>
                </a:solidFill>
                <a:latin typeface="宋体"/>
                <a:ea typeface="宋体"/>
              </a:rPr>
              <a:t>教學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50" dirty="0">
                <a:solidFill>
                  <a:srgbClr val="FF0000"/>
                </a:solidFill>
                <a:latin typeface="宋体"/>
                <a:ea typeface="宋体"/>
              </a:rPr>
              <a:t>學習與生活服務功能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5" dirty="0">
                <a:latin typeface="宋体"/>
                <a:ea typeface="宋体"/>
              </a:rPr>
              <a:t>使</a:t>
            </a:r>
            <a:r>
              <a:rPr lang="zh-CN" altLang="en-US" sz="2000" b="1" spc="50" dirty="0">
                <a:latin typeface="宋体"/>
                <a:ea typeface="宋体"/>
              </a:rPr>
              <a:t>任何師</a:t>
            </a:r>
            <a:r>
              <a:rPr lang="zh-CN" altLang="en-US" sz="2000" b="1" spc="44" dirty="0">
                <a:latin typeface="宋体"/>
                <a:ea typeface="宋体"/>
              </a:rPr>
              <a:t>生</a:t>
            </a:r>
            <a:r>
              <a:rPr lang="zh-CN" altLang="en-US" sz="2000" b="1" spc="44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latin typeface="宋体"/>
                <a:ea typeface="宋体"/>
              </a:rPr>
              <a:t>在任何時間</a:t>
            </a:r>
            <a:r>
              <a:rPr lang="zh-CN" altLang="en-US" sz="2000" b="1" spc="44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latin typeface="宋体"/>
                <a:ea typeface="宋体"/>
              </a:rPr>
              <a:t>地點</a:t>
            </a:r>
            <a:r>
              <a:rPr lang="zh-CN" altLang="en-US" sz="2000" b="1" spc="44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5" dirty="0">
                <a:latin typeface="宋体"/>
                <a:ea typeface="宋体"/>
              </a:rPr>
              <a:t>都可快速便捷</a:t>
            </a:r>
            <a:r>
              <a:rPr lang="zh-CN" altLang="en-US" sz="2000" b="1" spc="44" dirty="0">
                <a:latin typeface="宋体"/>
                <a:ea typeface="宋体"/>
              </a:rPr>
              <a:t>獲得教育資訊和</a:t>
            </a:r>
            <a:r>
              <a:rPr lang="zh-CN" altLang="en-US" sz="2000" b="1" spc="-10" dirty="0">
                <a:latin typeface="宋体"/>
                <a:ea typeface="宋体"/>
              </a:rPr>
              <a:t>資源的科技化學習校園環境</a:t>
            </a:r>
            <a:r>
              <a:rPr lang="zh-CN" altLang="en-US" sz="2000" b="1" spc="11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000" b="1" spc="44" dirty="0">
              <a:latin typeface="宋体"/>
              <a:ea typeface="宋体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11"/>
          <p:cNvSpPr txBox="1"/>
          <p:nvPr/>
        </p:nvSpPr>
        <p:spPr>
          <a:xfrm>
            <a:off x="586435" y="2582672"/>
            <a:ext cx="7653251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5" dirty="0">
                <a:solidFill>
                  <a:srgbClr val="000000"/>
                </a:solidFill>
                <a:latin typeface="宋体"/>
                <a:ea typeface="宋体"/>
              </a:rPr>
              <a:t>五</a:t>
            </a:r>
            <a:r>
              <a:rPr lang="zh-CN" altLang="en-US" sz="20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" dirty="0">
                <a:solidFill>
                  <a:srgbClr val="000000"/>
                </a:solidFill>
                <a:latin typeface="宋体"/>
                <a:ea typeface="宋体"/>
              </a:rPr>
              <a:t>智慧校園運作的關鍵技術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" dirty="0">
                <a:solidFill>
                  <a:srgbClr val="000000"/>
                </a:solidFill>
                <a:latin typeface="宋体"/>
                <a:ea typeface="宋体"/>
              </a:rPr>
              <a:t>主要有六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spc="-5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(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湯志民，</a:t>
            </a:r>
            <a:r>
              <a:rPr lang="en-US" altLang="zh-CN" sz="1100" spc="5" dirty="0">
                <a:solidFill>
                  <a:srgbClr val="063C85"/>
                </a:solidFill>
                <a:latin typeface="Verdana"/>
                <a:ea typeface="Verdana"/>
              </a:rPr>
              <a:t>2018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，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p180</a:t>
            </a:r>
            <a:r>
              <a:rPr lang="en-US" altLang="zh-CN" sz="1100" spc="10" dirty="0">
                <a:solidFill>
                  <a:srgbClr val="063C85"/>
                </a:solidFill>
                <a:latin typeface="Verdana"/>
                <a:ea typeface="Verdana"/>
              </a:rPr>
              <a:t>-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182)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857707" y="3043240"/>
            <a:ext cx="7852131" cy="2192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3872" indent="-353872" hangingPunct="0">
              <a:lnSpc>
                <a:spcPct val="103750"/>
              </a:lnSpc>
            </a:pPr>
            <a:r>
              <a:rPr lang="en-US" altLang="zh-CN" sz="23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60" dirty="0">
                <a:solidFill>
                  <a:srgbClr val="FE0000"/>
                </a:solidFill>
                <a:latin typeface="宋体"/>
                <a:ea typeface="宋体"/>
              </a:rPr>
              <a:t>雲端運算</a:t>
            </a:r>
            <a:r>
              <a:rPr lang="en-US" altLang="zh-CN" sz="2300" b="1" spc="34" dirty="0">
                <a:solidFill>
                  <a:srgbClr val="FE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300" b="1" spc="25" dirty="0">
                <a:solidFill>
                  <a:srgbClr val="FE0000"/>
                </a:solidFill>
                <a:latin typeface="Times New Roman"/>
                <a:ea typeface="Times New Roman"/>
              </a:rPr>
              <a:t>cloud</a:t>
            </a:r>
            <a:r>
              <a:rPr lang="en-US" altLang="zh-CN" sz="2300" b="1" spc="25" dirty="0">
                <a:solidFill>
                  <a:srgbClr val="FE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300" b="1" spc="30" dirty="0">
                <a:solidFill>
                  <a:srgbClr val="FE0000"/>
                </a:solidFill>
                <a:latin typeface="Times New Roman"/>
                <a:ea typeface="Times New Roman"/>
              </a:rPr>
              <a:t>computing</a:t>
            </a:r>
            <a:r>
              <a:rPr lang="en-US" altLang="zh-CN" sz="2300" b="1" spc="55" dirty="0">
                <a:solidFill>
                  <a:srgbClr val="FE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4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spc="60" dirty="0">
                <a:solidFill>
                  <a:srgbClr val="000000"/>
                </a:solidFill>
                <a:latin typeface="宋体"/>
                <a:ea typeface="宋体"/>
              </a:rPr>
              <a:t>雲端運算為智慧校園提供</a:t>
            </a:r>
            <a:r>
              <a:rPr dirty="0"/>
              <a:t/>
            </a:r>
            <a:br>
              <a:rPr dirty="0"/>
            </a:b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了新的服務模式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根據使用者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需求向使用者提供相應的儲存</a:t>
            </a:r>
            <a:r>
              <a:rPr lang="zh-CN" altLang="en-US" sz="2300" b="1" spc="44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計算和平臺服務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雲端運算具有虛擬化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高可靠性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超大規模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高可擴展性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按需服務等特點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提供基礎設施即服務</a:t>
            </a:r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3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LaaS</a:t>
            </a:r>
            <a:r>
              <a:rPr lang="en-US" altLang="zh-CN" sz="23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、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平臺即服務</a:t>
            </a:r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3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PaaS)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和軟體</a:t>
            </a:r>
            <a:r>
              <a:rPr lang="zh-CN" altLang="en-US" sz="2300" b="1" spc="-5" dirty="0">
                <a:solidFill>
                  <a:srgbClr val="000000"/>
                </a:solidFill>
                <a:latin typeface="宋体"/>
                <a:ea typeface="宋体"/>
              </a:rPr>
              <a:t>即服務</a:t>
            </a:r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3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SaaS</a:t>
            </a: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300" b="1" spc="-5" dirty="0">
                <a:solidFill>
                  <a:srgbClr val="000000"/>
                </a:solidFill>
                <a:latin typeface="宋体"/>
                <a:ea typeface="宋体"/>
              </a:rPr>
              <a:t>等服務方式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17"/>
          <p:cNvSpPr txBox="1"/>
          <p:nvPr/>
        </p:nvSpPr>
        <p:spPr>
          <a:xfrm>
            <a:off x="614781" y="2458012"/>
            <a:ext cx="8111539" cy="3967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1271" indent="-271271" hangingPunct="0">
              <a:lnSpc>
                <a:spcPct val="110416"/>
              </a:lnSpc>
            </a:pPr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300" b="1" spc="-11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物聯網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(internet</a:t>
            </a:r>
            <a:r>
              <a:rPr lang="en-US" altLang="zh-CN" sz="2300" b="1" spc="-114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of</a:t>
            </a:r>
            <a:r>
              <a:rPr lang="en-US" altLang="zh-CN" sz="2300" b="1" spc="-12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things)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作為互聯網的延伸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物聯網實質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上是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物物相連的互聯網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5" dirty="0">
                <a:solidFill>
                  <a:srgbClr val="000000"/>
                </a:solidFill>
                <a:latin typeface="宋体"/>
                <a:ea typeface="宋体"/>
              </a:rPr>
              <a:t>但在網路終端增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加感測器技術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主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要包括無線射頻識別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(Radio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Frequency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Identification,</a:t>
            </a:r>
            <a:r>
              <a:rPr lang="en-US" altLang="zh-CN" sz="1800" b="1" spc="-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RFID)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、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紅外</a:t>
            </a:r>
            <a:r>
              <a:rPr lang="zh-TW" altLang="en-US" sz="2300" b="1" dirty="0">
                <a:solidFill>
                  <a:srgbClr val="000000"/>
                </a:solidFill>
                <a:latin typeface="宋体"/>
                <a:ea typeface="宋体"/>
              </a:rPr>
              <a:t>線</a:t>
            </a:r>
            <a:r>
              <a:rPr lang="zh-CN" altLang="en-US" sz="2300" b="1" spc="-15" dirty="0">
                <a:solidFill>
                  <a:srgbClr val="000000"/>
                </a:solidFill>
                <a:latin typeface="宋体"/>
                <a:ea typeface="宋体"/>
              </a:rPr>
              <a:t>感應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5" dirty="0">
                <a:solidFill>
                  <a:srgbClr val="000000"/>
                </a:solidFill>
                <a:latin typeface="宋体"/>
                <a:ea typeface="宋体"/>
              </a:rPr>
              <a:t>視頻監控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5" dirty="0">
                <a:solidFill>
                  <a:srgbClr val="000000"/>
                </a:solidFill>
                <a:latin typeface="宋体"/>
                <a:ea typeface="宋体"/>
              </a:rPr>
              <a:t>全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球定位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雷射掃描等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形成人與物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物</a:t>
            </a:r>
            <a:r>
              <a:rPr lang="zh-CN" altLang="en-US" sz="2300" b="1" spc="-15" dirty="0">
                <a:solidFill>
                  <a:srgbClr val="000000"/>
                </a:solidFill>
                <a:latin typeface="宋体"/>
                <a:ea typeface="宋体"/>
              </a:rPr>
              <a:t>與物相聯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5" dirty="0">
                <a:solidFill>
                  <a:srgbClr val="000000"/>
                </a:solidFill>
                <a:latin typeface="宋体"/>
                <a:ea typeface="宋体"/>
              </a:rPr>
              <a:t>實現智慧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化識別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定位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監控和管理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342899" indent="-342899" hangingPunct="0">
              <a:lnSpc>
                <a:spcPct val="112083"/>
              </a:lnSpc>
              <a:spcBef>
                <a:spcPts val="379"/>
              </a:spcBef>
            </a:pPr>
            <a:r>
              <a:rPr lang="en-US" altLang="zh-CN" sz="2300" spc="-10" dirty="0">
                <a:solidFill>
                  <a:srgbClr val="000000"/>
                </a:solidFill>
                <a:latin typeface="Wingdings"/>
                <a:ea typeface="Wingdings"/>
              </a:rPr>
              <a:t>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在智慧校園中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借助物聯網技術能夠實現</a:t>
            </a:r>
            <a:r>
              <a:rPr lang="zh-CN" altLang="en-US" sz="2000" b="1" spc="-15" dirty="0">
                <a:solidFill>
                  <a:srgbClr val="FE0000"/>
                </a:solidFill>
                <a:latin typeface="宋体"/>
                <a:ea typeface="宋体"/>
              </a:rPr>
              <a:t>對校園的儀器設</a:t>
            </a: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備</a:t>
            </a:r>
            <a:r>
              <a:rPr lang="zh-CN" altLang="en-US" sz="2000" b="1" spc="-10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圖書資料</a:t>
            </a:r>
            <a:r>
              <a:rPr lang="zh-CN" altLang="en-US" sz="2000" b="1" spc="-10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樓宇出入人員等的即時動態管理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物聯網已經在智慧校園的</a:t>
            </a:r>
            <a:r>
              <a:rPr lang="zh-CN" altLang="en-US" sz="2000" b="1" spc="-15" dirty="0">
                <a:solidFill>
                  <a:srgbClr val="FE0000"/>
                </a:solidFill>
                <a:latin typeface="宋体"/>
                <a:ea typeface="宋体"/>
              </a:rPr>
              <a:t>教學科研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（如實驗室管理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圖書識別與借還等）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15" dirty="0">
                <a:solidFill>
                  <a:srgbClr val="FE0000"/>
                </a:solidFill>
                <a:latin typeface="宋体"/>
                <a:ea typeface="宋体"/>
              </a:rPr>
              <a:t>校園生活</a:t>
            </a:r>
            <a:r>
              <a:rPr lang="zh-CN" altLang="en-US" sz="2000" b="1" spc="-15" dirty="0">
                <a:solidFill>
                  <a:srgbClr val="000000"/>
                </a:solidFill>
                <a:latin typeface="宋体"/>
                <a:ea typeface="宋体"/>
              </a:rPr>
              <a:t>（如一卡通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考勤管理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水電自動計費等）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節能安保</a:t>
            </a:r>
            <a:r>
              <a:rPr lang="zh-CN" altLang="en-US" sz="2000" b="1" spc="-15" dirty="0">
                <a:solidFill>
                  <a:srgbClr val="000000"/>
                </a:solidFill>
                <a:latin typeface="宋体"/>
                <a:ea typeface="宋体"/>
              </a:rPr>
              <a:t>（智慧照明等）等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方面投入應用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0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937651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4E6FA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89560"/>
            <a:ext cx="8717280" cy="6377940"/>
          </a:xfrm>
          <a:prstGeom prst="rect">
            <a:avLst/>
          </a:prstGeom>
        </p:spPr>
      </p:pic>
      <p:sp>
        <p:nvSpPr>
          <p:cNvPr id="2" name="TextBox 6"/>
          <p:cNvSpPr txBox="1"/>
          <p:nvPr/>
        </p:nvSpPr>
        <p:spPr>
          <a:xfrm>
            <a:off x="1819401" y="1694703"/>
            <a:ext cx="4283557" cy="12158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壹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前言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─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spc="-5" dirty="0">
                <a:solidFill>
                  <a:srgbClr val="000000"/>
                </a:solidFill>
                <a:latin typeface="Verdana"/>
                <a:ea typeface="Verdana"/>
              </a:rPr>
              <a:t>4.0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之緣起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810"/>
              </a:lnSpc>
            </a:pPr>
            <a:endParaRPr lang="en-US" dirty="0"/>
          </a:p>
          <a:p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貳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工業革命與教育發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展之因應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9003" y="3172738"/>
            <a:ext cx="7031380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7D7D7D"/>
                </a:solidFill>
                <a:latin typeface="宋体"/>
                <a:ea typeface="宋体"/>
              </a:rPr>
              <a:t>目</a:t>
            </a:r>
            <a:r>
              <a:rPr lang="zh-CN" altLang="en-US" sz="3600" b="1" spc="245" dirty="0">
                <a:solidFill>
                  <a:srgbClr val="7D7D7D"/>
                </a:solidFill>
                <a:latin typeface="宋体"/>
                <a:cs typeface="宋体"/>
              </a:rPr>
              <a:t>   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參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spc="-5" dirty="0">
                <a:solidFill>
                  <a:srgbClr val="000000"/>
                </a:solidFill>
                <a:latin typeface="Verdana"/>
                <a:ea typeface="Verdana"/>
              </a:rPr>
              <a:t>4.0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對智慧化校園教育發展之影響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9003" y="3721378"/>
            <a:ext cx="584200" cy="486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88749"/>
              </a:lnSpc>
            </a:pPr>
            <a:r>
              <a:rPr lang="zh-CN" altLang="en-US" sz="3600" b="1" spc="-25" dirty="0">
                <a:solidFill>
                  <a:srgbClr val="7D7D7D"/>
                </a:solidFill>
                <a:latin typeface="宋体"/>
                <a:ea typeface="宋体"/>
              </a:rPr>
              <a:t>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19401" y="4208296"/>
            <a:ext cx="6600445" cy="19800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肆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400" spc="-5" dirty="0">
                <a:solidFill>
                  <a:srgbClr val="000000"/>
                </a:solidFill>
                <a:latin typeface="Verdana"/>
                <a:ea typeface="Verdana"/>
              </a:rPr>
              <a:t>4.0</a:t>
            </a:r>
            <a:r>
              <a:rPr lang="zh-TW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的未來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學校教育新圖像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─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智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慧校園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10"/>
              </a:lnSpc>
            </a:pPr>
            <a:endParaRPr lang="en-US" dirty="0"/>
          </a:p>
          <a:p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伍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400" spc="-5" dirty="0">
                <a:solidFill>
                  <a:srgbClr val="000000"/>
                </a:solidFill>
                <a:latin typeface="Verdana"/>
                <a:ea typeface="Verdana"/>
              </a:rPr>
              <a:t>4.0 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─未來學校師資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培育政策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544"/>
              </a:lnSpc>
            </a:pPr>
            <a:endParaRPr lang="en-US" dirty="0"/>
          </a:p>
          <a:p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陸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結語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─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未來學校教師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的新圖像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33206" y="6279724"/>
            <a:ext cx="2074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19"/>
          <p:cNvSpPr txBox="1"/>
          <p:nvPr/>
        </p:nvSpPr>
        <p:spPr>
          <a:xfrm>
            <a:off x="686714" y="2579121"/>
            <a:ext cx="7917407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23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大數據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cs typeface="宋体"/>
              </a:rPr>
              <a:t> 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(big</a:t>
            </a:r>
            <a:r>
              <a:rPr lang="en-US" altLang="zh-CN" sz="2300" b="1" spc="-14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data)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大數據是資料分析的前端技術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從</a:t>
            </a:r>
          </a:p>
        </p:txBody>
      </p:sp>
      <p:sp>
        <p:nvSpPr>
          <p:cNvPr id="120" name="TextBox 120"/>
          <p:cNvSpPr txBox="1"/>
          <p:nvPr/>
        </p:nvSpPr>
        <p:spPr>
          <a:xfrm>
            <a:off x="1047902" y="2993533"/>
            <a:ext cx="7443931" cy="2595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11249"/>
              </a:lnSpc>
            </a:pP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多樣的資料庫和海量資料中快速獲取有價值資訊的能力</a:t>
            </a:r>
            <a:r>
              <a:rPr lang="zh-CN" altLang="en-US" sz="2300" b="1" spc="104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300" b="1" spc="10" dirty="0">
                <a:solidFill>
                  <a:srgbClr val="000000"/>
                </a:solidFill>
                <a:latin typeface="宋体"/>
                <a:ea typeface="宋体"/>
              </a:rPr>
              <a:t>大數據的特點體現在四個</a:t>
            </a:r>
            <a:r>
              <a:rPr lang="zh-CN" altLang="en-US" sz="2300" b="1" spc="15" dirty="0">
                <a:solidFill>
                  <a:srgbClr val="000000"/>
                </a:solidFill>
                <a:latin typeface="宋体"/>
                <a:ea typeface="宋体"/>
              </a:rPr>
              <a:t>“</a:t>
            </a: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V</a:t>
            </a:r>
            <a:r>
              <a:rPr lang="en-US" altLang="zh-CN" sz="23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”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10" dirty="0">
                <a:solidFill>
                  <a:srgbClr val="000000"/>
                </a:solidFill>
                <a:latin typeface="宋体"/>
                <a:ea typeface="宋体"/>
              </a:rPr>
              <a:t>即</a:t>
            </a:r>
            <a:r>
              <a:rPr lang="zh-CN" altLang="en-US" sz="2300" b="1" spc="10" dirty="0">
                <a:solidFill>
                  <a:srgbClr val="FE0000"/>
                </a:solidFill>
                <a:latin typeface="宋体"/>
                <a:ea typeface="宋体"/>
              </a:rPr>
              <a:t>大量化</a:t>
            </a: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(Volume)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、</a:t>
            </a:r>
            <a:r>
              <a:rPr lang="zh-CN" altLang="en-US" sz="2300" b="1" spc="10" dirty="0">
                <a:solidFill>
                  <a:srgbClr val="FE0000"/>
                </a:solidFill>
                <a:latin typeface="宋体"/>
                <a:ea typeface="宋体"/>
              </a:rPr>
              <a:t>多樣化</a:t>
            </a: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(Variety)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、</a:t>
            </a:r>
            <a:r>
              <a:rPr lang="zh-CN" altLang="en-US" sz="2300" b="1" spc="10" dirty="0">
                <a:solidFill>
                  <a:srgbClr val="FE0000"/>
                </a:solidFill>
                <a:latin typeface="宋体"/>
                <a:ea typeface="宋体"/>
              </a:rPr>
              <a:t>快速化</a:t>
            </a: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(Velocity)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300" b="1" spc="10" dirty="0">
                <a:solidFill>
                  <a:srgbClr val="FE0000"/>
                </a:solidFill>
                <a:latin typeface="宋体"/>
                <a:ea typeface="宋体"/>
              </a:rPr>
              <a:t>高價值</a:t>
            </a: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Value</a:t>
            </a:r>
            <a:r>
              <a:rPr lang="en-US" altLang="zh-CN" sz="23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2300" b="1" spc="1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342899" indent="-342899" hangingPunct="0">
              <a:lnSpc>
                <a:spcPct val="112083"/>
              </a:lnSpc>
              <a:spcBef>
                <a:spcPts val="379"/>
              </a:spcBef>
            </a:pPr>
            <a:r>
              <a:rPr lang="en-US" altLang="zh-CN" sz="2000" spc="-10" dirty="0">
                <a:solidFill>
                  <a:srgbClr val="000000"/>
                </a:solidFill>
                <a:latin typeface="Wingdings"/>
              </a:rPr>
              <a:t></a:t>
            </a:r>
            <a:r>
              <a:rPr lang="zh-CN" altLang="en-US" sz="2000" spc="-10" dirty="0">
                <a:solidFill>
                  <a:srgbClr val="000000"/>
                </a:solidFill>
                <a:latin typeface="Wingdings"/>
              </a:rPr>
              <a:t>在智慧校園中，隨著雲教育平臺建設和應用，校園的各種資料呈現了快速增長，從學校海量的資料資源進行深入挖掘和建模分析，為學校的政策和決策提供科學依據，同時可在</a:t>
            </a:r>
            <a:r>
              <a:rPr lang="zh-CN" altLang="en-US" sz="2000" spc="-10" dirty="0">
                <a:solidFill>
                  <a:srgbClr val="FF0000"/>
                </a:solidFill>
                <a:latin typeface="Wingdings"/>
              </a:rPr>
              <a:t>因材施教、生活服務、輿情監控</a:t>
            </a:r>
            <a:r>
              <a:rPr lang="zh-CN" altLang="en-US" sz="2000" spc="-10" dirty="0">
                <a:solidFill>
                  <a:srgbClr val="000000"/>
                </a:solidFill>
                <a:latin typeface="Wingdings"/>
              </a:rPr>
              <a:t>等方面發揮很大的作用。</a:t>
            </a:r>
          </a:p>
        </p:txBody>
      </p:sp>
      <p:sp>
        <p:nvSpPr>
          <p:cNvPr id="121" name="TextBox 121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23"/>
          <p:cNvSpPr txBox="1"/>
          <p:nvPr/>
        </p:nvSpPr>
        <p:spPr>
          <a:xfrm>
            <a:off x="614781" y="2475870"/>
            <a:ext cx="8312047" cy="2773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1187" indent="-361187" hangingPunct="0">
              <a:lnSpc>
                <a:spcPct val="102083"/>
              </a:lnSpc>
            </a:pPr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4.</a:t>
            </a:r>
            <a:r>
              <a:rPr lang="en-US" altLang="zh-CN" sz="2300" b="1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移動互聯</a:t>
            </a:r>
            <a:r>
              <a:rPr lang="en-US" altLang="zh-CN" sz="2300" b="1" spc="30" dirty="0">
                <a:solidFill>
                  <a:srgbClr val="FE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300" b="1" spc="34" dirty="0">
                <a:solidFill>
                  <a:srgbClr val="FE0000"/>
                </a:solidFill>
                <a:latin typeface="Times New Roman"/>
                <a:ea typeface="Times New Roman"/>
              </a:rPr>
              <a:t>mobile</a:t>
            </a:r>
            <a:r>
              <a:rPr lang="en-US" altLang="zh-CN" sz="2300" b="1" spc="20" dirty="0">
                <a:solidFill>
                  <a:srgbClr val="FE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300" b="1" spc="30" dirty="0">
                <a:solidFill>
                  <a:srgbClr val="FE0000"/>
                </a:solidFill>
                <a:latin typeface="Times New Roman"/>
                <a:ea typeface="Times New Roman"/>
              </a:rPr>
              <a:t>internet</a:t>
            </a:r>
            <a:r>
              <a:rPr lang="en-US" altLang="zh-CN" sz="2300" b="1" spc="50" dirty="0">
                <a:solidFill>
                  <a:srgbClr val="FE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移動互聯是</a:t>
            </a:r>
            <a:r>
              <a:rPr lang="zh-CN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移動通信技術</a:t>
            </a:r>
            <a:r>
              <a:rPr lang="zh-CN" altLang="en-US" sz="2300" b="1" spc="8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互</a:t>
            </a:r>
            <a:r>
              <a:rPr dirty="0"/>
              <a:t/>
            </a:r>
            <a:br>
              <a:rPr dirty="0"/>
            </a:br>
            <a:r>
              <a:rPr lang="zh-CN" altLang="en-US" sz="2300" b="1" spc="30" dirty="0">
                <a:solidFill>
                  <a:srgbClr val="FE0000"/>
                </a:solidFill>
                <a:latin typeface="宋体"/>
                <a:ea typeface="宋体"/>
              </a:rPr>
              <a:t>聯網的結合統一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移動互聯技術包括</a:t>
            </a:r>
            <a:r>
              <a:rPr lang="en-US" altLang="zh-CN" sz="2300" b="1" spc="25" dirty="0">
                <a:solidFill>
                  <a:srgbClr val="FE0000"/>
                </a:solidFill>
                <a:latin typeface="Times New Roman"/>
                <a:ea typeface="Times New Roman"/>
              </a:rPr>
              <a:t>3G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300" b="1" spc="15" dirty="0">
                <a:solidFill>
                  <a:srgbClr val="FE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25" dirty="0">
                <a:solidFill>
                  <a:srgbClr val="FE0000"/>
                </a:solidFill>
                <a:latin typeface="Times New Roman"/>
                <a:ea typeface="Times New Roman"/>
              </a:rPr>
              <a:t>G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300" b="1" spc="15" dirty="0" err="1">
                <a:solidFill>
                  <a:srgbClr val="FE0000"/>
                </a:solidFill>
                <a:latin typeface="Times New Roman"/>
                <a:ea typeface="Times New Roman"/>
              </a:rPr>
              <a:t>WiFi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30" dirty="0">
                <a:solidFill>
                  <a:srgbClr val="FE0000"/>
                </a:solidFill>
                <a:latin typeface="宋体"/>
                <a:ea typeface="宋体"/>
              </a:rPr>
              <a:t>自組</a:t>
            </a:r>
            <a:r>
              <a:rPr dirty="0"/>
              <a:t/>
            </a:r>
            <a:br>
              <a:rPr dirty="0"/>
            </a:b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織網</a:t>
            </a:r>
            <a:r>
              <a:rPr lang="zh-TW" altLang="en-US" sz="2300" b="1" dirty="0">
                <a:solidFill>
                  <a:srgbClr val="FE0000"/>
                </a:solidFill>
                <a:latin typeface="宋体"/>
                <a:ea typeface="宋体"/>
              </a:rPr>
              <a:t>路</a:t>
            </a:r>
            <a:r>
              <a:rPr lang="zh-CN" altLang="en-US" sz="2300" b="1" spc="5" dirty="0">
                <a:solidFill>
                  <a:srgbClr val="000000"/>
                </a:solidFill>
                <a:latin typeface="宋体"/>
                <a:ea typeface="宋体"/>
              </a:rPr>
              <a:t>等移動接入技術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" dirty="0">
                <a:solidFill>
                  <a:srgbClr val="000000"/>
                </a:solidFill>
                <a:latin typeface="宋体"/>
                <a:ea typeface="宋体"/>
              </a:rPr>
              <a:t>移動互聯環境須兼具「規模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" dirty="0">
                <a:solidFill>
                  <a:srgbClr val="000000"/>
                </a:solidFill>
                <a:latin typeface="宋体"/>
                <a:ea typeface="宋体"/>
              </a:rPr>
              <a:t>高速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融合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" dirty="0">
                <a:solidFill>
                  <a:srgbClr val="000000"/>
                </a:solidFill>
                <a:latin typeface="宋体"/>
                <a:ea typeface="宋体"/>
              </a:rPr>
              <a:t>擴展」之特點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2400" b="1" spc="11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61187" indent="-361187" hangingPunct="0">
              <a:lnSpc>
                <a:spcPct val="102083"/>
              </a:lnSpc>
            </a:pPr>
            <a:r>
              <a:rPr lang="en-US" altLang="zh-CN" sz="2400" spc="-10" dirty="0">
                <a:solidFill>
                  <a:srgbClr val="000000"/>
                </a:solidFill>
                <a:latin typeface="Wingdings"/>
              </a:rPr>
              <a:t> </a:t>
            </a:r>
            <a:r>
              <a:rPr lang="zh-CN" altLang="en-US" sz="2000" b="1" spc="5" dirty="0">
                <a:solidFill>
                  <a:srgbClr val="FF0000"/>
                </a:solidFill>
                <a:latin typeface="宋体"/>
                <a:ea typeface="宋体"/>
              </a:rPr>
              <a:t>移動網</a:t>
            </a:r>
            <a:r>
              <a:rPr lang="zh-CN" altLang="en-US" sz="2000" b="1" dirty="0">
                <a:solidFill>
                  <a:srgbClr val="FF0000"/>
                </a:solidFill>
                <a:latin typeface="宋体"/>
                <a:ea typeface="宋体"/>
              </a:rPr>
              <a:t>路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要使接入終端多樣化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因此智慧校園必須</a:t>
            </a:r>
            <a:r>
              <a:rPr lang="zh-CN" altLang="en-US" sz="2000" b="1" spc="5" dirty="0">
                <a:latin typeface="宋体"/>
                <a:ea typeface="宋体"/>
              </a:rPr>
              <a:t>建設適應</a:t>
            </a:r>
            <a:r>
              <a:rPr lang="zh-CN" altLang="en-US" sz="2000" b="1" dirty="0">
                <a:solidFill>
                  <a:srgbClr val="FF0000"/>
                </a:solidFill>
                <a:latin typeface="宋体"/>
                <a:ea typeface="宋体"/>
              </a:rPr>
              <a:t>智慧手</a:t>
            </a:r>
            <a:r>
              <a:rPr lang="zh-CN" altLang="en-US" sz="2000" b="1" spc="5" dirty="0">
                <a:solidFill>
                  <a:srgbClr val="FF0000"/>
                </a:solidFill>
                <a:latin typeface="宋体"/>
                <a:ea typeface="宋体"/>
              </a:rPr>
              <a:t>機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5" dirty="0">
                <a:solidFill>
                  <a:srgbClr val="FF0000"/>
                </a:solidFill>
                <a:latin typeface="宋体"/>
                <a:ea typeface="宋体"/>
              </a:rPr>
              <a:t>手提電腦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5" dirty="0">
                <a:solidFill>
                  <a:srgbClr val="FF0000"/>
                </a:solidFill>
                <a:latin typeface="宋体"/>
                <a:ea typeface="宋体"/>
              </a:rPr>
              <a:t>平板電腦等多類型終端接入的移動應用平臺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以提供高速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泛基礎網路環境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10" dirty="0">
                <a:solidFill>
                  <a:srgbClr val="000000"/>
                </a:solidFill>
                <a:latin typeface="宋体"/>
                <a:ea typeface="宋体"/>
              </a:rPr>
              <a:t>讓師生在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校園可隨時隨地獲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取和處理網路資訊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000" b="1" spc="5" dirty="0">
              <a:solidFill>
                <a:srgbClr val="000000"/>
              </a:solidFill>
              <a:latin typeface="宋体"/>
              <a:ea typeface="宋体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26"/>
          <p:cNvSpPr txBox="1"/>
          <p:nvPr/>
        </p:nvSpPr>
        <p:spPr>
          <a:xfrm>
            <a:off x="614781" y="2452147"/>
            <a:ext cx="8167573" cy="3583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hangingPunct="0">
              <a:lnSpc>
                <a:spcPct val="102916"/>
              </a:lnSpc>
              <a:buAutoNum type="arabicPeriod" startAt="5"/>
            </a:pP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社交網路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(Social</a:t>
            </a:r>
            <a:r>
              <a:rPr lang="en-US" altLang="zh-CN" sz="2300" b="1" spc="94" dirty="0">
                <a:solidFill>
                  <a:srgbClr val="FE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Network</a:t>
            </a:r>
            <a:r>
              <a:rPr lang="en-US" altLang="zh-CN" sz="2300" b="1" spc="94" dirty="0">
                <a:solidFill>
                  <a:srgbClr val="FE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Service)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社交網路是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為方便人</a:t>
            </a:r>
            <a:r>
              <a:rPr dirty="0"/>
              <a:t/>
            </a:r>
            <a:br>
              <a:rPr dirty="0"/>
            </a:b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際交往而形成的虛擬化網路服務平臺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已成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為資訊技術發</a:t>
            </a:r>
            <a:r>
              <a:rPr dirty="0"/>
              <a:t/>
            </a:r>
            <a:br>
              <a:rPr dirty="0"/>
            </a:b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展的潮流和互聯網向現實世界推薦的關鍵力量</a:t>
            </a:r>
            <a:r>
              <a:rPr lang="zh-CN" altLang="en-US" sz="2300" b="1" spc="34" dirty="0">
                <a:solidFill>
                  <a:srgbClr val="000000"/>
                </a:solidFill>
                <a:latin typeface="宋体"/>
                <a:ea typeface="宋体"/>
              </a:rPr>
              <a:t>。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社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交網路</a:t>
            </a:r>
            <a:r>
              <a:rPr dirty="0"/>
              <a:t/>
            </a:r>
            <a:br>
              <a:rPr dirty="0"/>
            </a:b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以傳播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速度快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成本低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互動性強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等特點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成為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校園師生</a:t>
            </a:r>
            <a:r>
              <a:rPr dirty="0"/>
              <a:t/>
            </a:r>
            <a:br>
              <a:rPr dirty="0"/>
            </a:b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維繫實體社會關係、展示自我和互動交流的首選方式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2400" b="1" spc="11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899" indent="-342899" hangingPunct="0">
              <a:lnSpc>
                <a:spcPct val="112083"/>
              </a:lnSpc>
              <a:spcBef>
                <a:spcPts val="379"/>
              </a:spcBef>
            </a:pPr>
            <a:r>
              <a:rPr lang="en-US" altLang="zh-CN" sz="2000" spc="-10" dirty="0">
                <a:solidFill>
                  <a:srgbClr val="000000"/>
                </a:solidFill>
                <a:latin typeface="Wingdings"/>
              </a:rPr>
              <a:t> </a:t>
            </a:r>
            <a:r>
              <a:rPr lang="zh-CN" altLang="en-US" sz="2000" spc="-10" dirty="0">
                <a:solidFill>
                  <a:srgbClr val="000000"/>
                </a:solidFill>
                <a:latin typeface="Wingdings"/>
              </a:rPr>
              <a:t>在社交網路從早期的</a:t>
            </a:r>
            <a:r>
              <a:rPr lang="zh-CN" altLang="en-US" sz="2000" b="1" spc="34" dirty="0">
                <a:solidFill>
                  <a:srgbClr val="FE0000"/>
                </a:solidFill>
                <a:latin typeface="宋体"/>
                <a:ea typeface="宋体"/>
              </a:rPr>
              <a:t>電子郵件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0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BBS</a:t>
            </a:r>
            <a:r>
              <a:rPr lang="zh-CN" altLang="en-US" sz="2000" b="1" spc="30" dirty="0">
                <a:solidFill>
                  <a:srgbClr val="000000"/>
                </a:solidFill>
                <a:latin typeface="宋体"/>
                <a:ea typeface="宋体"/>
              </a:rPr>
              <a:t>到近年來應用廣泛的</a:t>
            </a:r>
            <a:r>
              <a:rPr lang="zh-CN" altLang="en-US" sz="2000" b="1" spc="50" dirty="0">
                <a:solidFill>
                  <a:srgbClr val="FE0000"/>
                </a:solidFill>
                <a:latin typeface="宋体"/>
                <a:ea typeface="宋体"/>
              </a:rPr>
              <a:t>微</a:t>
            </a:r>
            <a:r>
              <a:rPr lang="zh-CN" altLang="en-US" sz="2000" b="1" spc="34" dirty="0">
                <a:solidFill>
                  <a:srgbClr val="FE0000"/>
                </a:solidFill>
                <a:latin typeface="宋体"/>
                <a:ea typeface="宋体"/>
              </a:rPr>
              <a:t>博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44" dirty="0">
                <a:solidFill>
                  <a:srgbClr val="FE0000"/>
                </a:solidFill>
                <a:latin typeface="宋体"/>
                <a:ea typeface="宋体"/>
              </a:rPr>
              <a:t>微信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0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Google+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000" b="1" spc="25" dirty="0" err="1">
                <a:solidFill>
                  <a:srgbClr val="FE0000"/>
                </a:solidFill>
                <a:latin typeface="Times New Roman"/>
                <a:ea typeface="Times New Roman"/>
              </a:rPr>
              <a:t>MySpace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0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Twitter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000" b="1" spc="25" dirty="0">
                <a:solidFill>
                  <a:srgbClr val="FE0000"/>
                </a:solidFill>
                <a:latin typeface="Times New Roman"/>
                <a:ea typeface="Times New Roman"/>
              </a:rPr>
              <a:t>Facebook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0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Line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spc="-10" dirty="0">
                <a:solidFill>
                  <a:srgbClr val="000000"/>
                </a:solidFill>
                <a:latin typeface="Wingdings"/>
              </a:rPr>
              <a:t>隨著移動互聯技術的興起，社交網路的資訊傳播方式已經完成由「</a:t>
            </a:r>
            <a:r>
              <a:rPr lang="zh-CN" altLang="en-US" sz="2000" spc="-10" dirty="0">
                <a:solidFill>
                  <a:srgbClr val="FF0000"/>
                </a:solidFill>
                <a:latin typeface="Wingdings"/>
              </a:rPr>
              <a:t>一對多</a:t>
            </a:r>
            <a:r>
              <a:rPr lang="zh-CN" altLang="en-US" sz="2000" spc="-10" dirty="0">
                <a:solidFill>
                  <a:srgbClr val="000000"/>
                </a:solidFill>
                <a:latin typeface="Wingdings"/>
              </a:rPr>
              <a:t>」到</a:t>
            </a:r>
            <a:r>
              <a:rPr lang="zh-CN" altLang="en-US" sz="2000" spc="-10" dirty="0">
                <a:solidFill>
                  <a:srgbClr val="FF0000"/>
                </a:solidFill>
                <a:latin typeface="Wingdings"/>
              </a:rPr>
              <a:t>多元化</a:t>
            </a:r>
            <a:r>
              <a:rPr lang="zh-CN" altLang="en-US" sz="2000" spc="-10" dirty="0">
                <a:solidFill>
                  <a:srgbClr val="000000"/>
                </a:solidFill>
                <a:latin typeface="Wingdings"/>
              </a:rPr>
              <a:t>傳播模式，成為校園最有效的學習協作和工作協作工具。</a:t>
            </a:r>
            <a:endParaRPr lang="en-US" altLang="zh-CN" sz="2000" spc="-10" dirty="0">
              <a:solidFill>
                <a:srgbClr val="000000"/>
              </a:solidFill>
              <a:latin typeface="Wingdings"/>
            </a:endParaRPr>
          </a:p>
          <a:p>
            <a:pPr hangingPunct="0">
              <a:lnSpc>
                <a:spcPct val="102916"/>
              </a:lnSpc>
            </a:pPr>
            <a:endParaRPr lang="en-US" altLang="zh-CN" sz="2000" b="1" spc="11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9" name="TextBox 129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31"/>
          <p:cNvSpPr txBox="1"/>
          <p:nvPr/>
        </p:nvSpPr>
        <p:spPr>
          <a:xfrm>
            <a:off x="657456" y="2547900"/>
            <a:ext cx="712216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六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endParaRPr lang="zh-CN" altLang="en-US" sz="2300" b="1" spc="-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32" name="TextBox 132"/>
          <p:cNvSpPr txBox="1"/>
          <p:nvPr/>
        </p:nvSpPr>
        <p:spPr>
          <a:xfrm>
            <a:off x="1211580" y="2547900"/>
            <a:ext cx="7207174" cy="3214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8750"/>
              </a:lnSpc>
            </a:pP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智慧校園是數位校園的進階</a:t>
            </a:r>
            <a:r>
              <a:rPr lang="zh-CN" altLang="en-US" sz="20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dirty="0">
                <a:solidFill>
                  <a:srgbClr val="FF0000"/>
                </a:solidFill>
                <a:latin typeface="宋体"/>
                <a:ea typeface="宋体"/>
              </a:rPr>
              <a:t>數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位化校園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(digit</a:t>
            </a:r>
            <a:r>
              <a:rPr lang="en-US" altLang="zh-CN" sz="2300" b="1" spc="160" dirty="0">
                <a:solidFill>
                  <a:srgbClr val="FE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campus)</a:t>
            </a:r>
            <a:r>
              <a:rPr lang="zh-CN" altLang="en-US" sz="2300" b="1" spc="15" dirty="0">
                <a:solidFill>
                  <a:srgbClr val="000000"/>
                </a:solidFill>
                <a:latin typeface="宋体"/>
                <a:ea typeface="宋体"/>
              </a:rPr>
              <a:t>是在傳統校園基礎上建構一個網際空間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15" dirty="0">
                <a:solidFill>
                  <a:srgbClr val="000000"/>
                </a:solidFill>
                <a:latin typeface="宋体"/>
                <a:ea typeface="宋体"/>
              </a:rPr>
              <a:t>使</a:t>
            </a:r>
            <a:r>
              <a:rPr lang="zh-CN" altLang="en-US" sz="2300" b="1" spc="15" dirty="0">
                <a:solidFill>
                  <a:srgbClr val="FE0000"/>
                </a:solidFill>
                <a:latin typeface="宋体"/>
                <a:ea typeface="宋体"/>
              </a:rPr>
              <a:t>環境資訊</a:t>
            </a:r>
            <a:r>
              <a:rPr lang="en-US" altLang="zh-CN" sz="23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300" b="1" spc="15" dirty="0">
                <a:solidFill>
                  <a:srgbClr val="000000"/>
                </a:solidFill>
                <a:latin typeface="宋体"/>
                <a:ea typeface="宋体"/>
              </a:rPr>
              <a:t>包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括教室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實驗室等</a:t>
            </a:r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資源資訊</a:t>
            </a:r>
            <a:r>
              <a:rPr lang="en-US" altLang="zh-CN" sz="23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如圖書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講義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教材等</a:t>
            </a:r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FE0000"/>
                </a:solidFill>
                <a:latin typeface="宋体"/>
                <a:ea typeface="宋体"/>
              </a:rPr>
              <a:t>應用資訊</a:t>
            </a:r>
            <a:r>
              <a:rPr lang="en-US" altLang="zh-CN" sz="23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300" b="1" spc="85" dirty="0">
                <a:solidFill>
                  <a:srgbClr val="000000"/>
                </a:solidFill>
                <a:latin typeface="宋体"/>
                <a:ea typeface="宋体"/>
              </a:rPr>
              <a:t>包括教學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管理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5" dirty="0">
                <a:solidFill>
                  <a:srgbClr val="000000"/>
                </a:solidFill>
                <a:latin typeface="宋体"/>
                <a:ea typeface="宋体"/>
              </a:rPr>
              <a:t>服務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5" dirty="0">
                <a:solidFill>
                  <a:srgbClr val="000000"/>
                </a:solidFill>
                <a:latin typeface="宋体"/>
                <a:ea typeface="宋体"/>
              </a:rPr>
              <a:t>生活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5" dirty="0">
                <a:solidFill>
                  <a:srgbClr val="000000"/>
                </a:solidFill>
                <a:latin typeface="宋体"/>
                <a:ea typeface="宋体"/>
              </a:rPr>
              <a:t>辦公等</a:t>
            </a:r>
            <a:r>
              <a:rPr lang="en-US" altLang="zh-CN" sz="23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300" b="1" spc="80" dirty="0">
                <a:solidFill>
                  <a:srgbClr val="FE0000"/>
                </a:solidFill>
                <a:latin typeface="宋体"/>
                <a:ea typeface="宋体"/>
              </a:rPr>
              <a:t>全部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數位化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從而提供資源和服務共用之便捷有利支援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可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見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傳統校園數位化後可成為數位校園</a:t>
            </a:r>
            <a:r>
              <a:rPr lang="zh-CN" altLang="en-US" sz="23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300" b="1" spc="55" dirty="0">
                <a:solidFill>
                  <a:srgbClr val="FE0000"/>
                </a:solidFill>
                <a:latin typeface="宋体"/>
                <a:ea typeface="宋体"/>
              </a:rPr>
              <a:t>數位校園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智慧化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後可成為智慧校園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2000" b="1" spc="11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98750"/>
              </a:lnSpc>
            </a:pPr>
            <a:r>
              <a:rPr lang="en-US" altLang="zh-CN" sz="2000" spc="44" dirty="0">
                <a:solidFill>
                  <a:srgbClr val="FE0065"/>
                </a:solidFill>
                <a:latin typeface="Wingdings"/>
                <a:ea typeface="Wingdings"/>
              </a:rPr>
              <a:t>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未來教育</a:t>
            </a:r>
            <a:r>
              <a:rPr lang="en-US" altLang="zh-CN" sz="2300" b="1" spc="25" dirty="0">
                <a:solidFill>
                  <a:srgbClr val="FE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5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300" b="1" spc="10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的校園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就是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智慧校園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只要將傳統校園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先數位化後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再經智慧化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5" dirty="0">
                <a:solidFill>
                  <a:srgbClr val="000000"/>
                </a:solidFill>
                <a:latin typeface="宋体"/>
                <a:ea typeface="宋体"/>
              </a:rPr>
              <a:t>即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可實現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校園智慧化的目標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38"/>
          <p:cNvSpPr txBox="1"/>
          <p:nvPr/>
        </p:nvSpPr>
        <p:spPr>
          <a:xfrm>
            <a:off x="514502" y="2563881"/>
            <a:ext cx="8412708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臺灣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財團法人資訊工業策進會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自</a:t>
            </a:r>
            <a:r>
              <a:rPr lang="en-US" altLang="zh-CN" sz="23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2014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起</a:t>
            </a:r>
            <a:r>
              <a:rPr lang="zh-TW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將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智慧校園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139341" y="2914543"/>
            <a:ext cx="5684539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23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Campus)</a:t>
            </a:r>
            <a:r>
              <a:rPr lang="zh-TW" altLang="en-US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規劃為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六大核心</a:t>
            </a:r>
            <a:r>
              <a:rPr lang="zh-TW" altLang="en-US" sz="2300" b="1" dirty="0">
                <a:latin typeface="宋体"/>
                <a:ea typeface="宋体"/>
              </a:rPr>
              <a:t>領域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(</a:t>
            </a:r>
            <a:r>
              <a:rPr lang="zh-CN" altLang="en-US" sz="1100" dirty="0">
                <a:solidFill>
                  <a:srgbClr val="063C85"/>
                </a:solidFill>
                <a:latin typeface="宋体"/>
                <a:ea typeface="宋体"/>
              </a:rPr>
              <a:t>柯宇鑫</a:t>
            </a:r>
            <a:r>
              <a:rPr lang="zh-CN" altLang="en-US" sz="1100" dirty="0">
                <a:solidFill>
                  <a:srgbClr val="063C8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2017)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3562222" y="3513767"/>
            <a:ext cx="1984809" cy="243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學習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1600" b="1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Learning)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189634" y="4140131"/>
            <a:ext cx="2304141" cy="1452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697966">
              <a:lnSpc>
                <a:spcPct val="100000"/>
              </a:lnSpc>
            </a:pP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綠能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1600" b="1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Green)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59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管理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1600" b="1" spc="-4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Management)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5488813" y="4087426"/>
            <a:ext cx="2403472" cy="15095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社群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1600" b="1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Social)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44"/>
              </a:lnSpc>
            </a:pPr>
            <a:endParaRPr lang="en-US" dirty="0"/>
          </a:p>
          <a:p>
            <a:pPr marL="0" indent="285369">
              <a:lnSpc>
                <a:spcPct val="10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行政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1600" b="1" spc="-3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Governance)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3749928" y="6124843"/>
            <a:ext cx="5090692" cy="307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26250"/>
              </a:lnSpc>
              <a:tabLst>
                <a:tab pos="4802504" algn="l"/>
              </a:tabLst>
            </a:pP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1600" b="1" dirty="0">
                <a:solidFill>
                  <a:srgbClr val="FE0000"/>
                </a:solidFill>
                <a:latin typeface="宋体"/>
                <a:ea typeface="宋体"/>
              </a:rPr>
              <a:t>保健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(i</a:t>
            </a:r>
            <a:r>
              <a:rPr lang="en-US" altLang="zh-CN" sz="1600" b="1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Health)	</a:t>
            </a:r>
            <a:r>
              <a:rPr lang="en-US" altLang="zh-CN" sz="1000" spc="-25" dirty="0">
                <a:solidFill>
                  <a:srgbClr val="90A9B7"/>
                </a:solidFill>
                <a:latin typeface="Verdana"/>
                <a:ea typeface="Verdana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45"/>
          <p:cNvSpPr txBox="1"/>
          <p:nvPr/>
        </p:nvSpPr>
        <p:spPr>
          <a:xfrm>
            <a:off x="514502" y="2636154"/>
            <a:ext cx="816307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二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25" dirty="0">
                <a:solidFill>
                  <a:srgbClr val="FE0000"/>
                </a:solidFill>
                <a:latin typeface="宋体"/>
                <a:ea typeface="宋体"/>
              </a:rPr>
              <a:t>中國</a:t>
            </a:r>
            <a:r>
              <a:rPr lang="zh-CN" altLang="en-US" sz="2400" b="1" spc="20" dirty="0">
                <a:solidFill>
                  <a:srgbClr val="000000"/>
                </a:solidFill>
                <a:latin typeface="宋体"/>
                <a:ea typeface="宋体"/>
              </a:rPr>
              <a:t>國家標準化管理委員會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en-US" altLang="zh-CN" sz="24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2018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提出</a:t>
            </a:r>
            <a:r>
              <a:rPr lang="zh-CN" altLang="en-US" sz="2400" b="1" spc="30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2400" b="1" spc="25" dirty="0">
                <a:solidFill>
                  <a:srgbClr val="FE0000"/>
                </a:solidFill>
                <a:latin typeface="宋体"/>
                <a:ea typeface="宋体"/>
              </a:rPr>
              <a:t>智慧校園</a:t>
            </a:r>
            <a:r>
              <a:rPr lang="zh-CN" altLang="en-US" sz="2400" b="1" spc="25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1139342" y="3021600"/>
            <a:ext cx="630709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之應用手段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有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八大核心</a:t>
            </a:r>
            <a:r>
              <a:rPr lang="zh-CN" altLang="en-US" sz="24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CN" sz="1100" dirty="0">
                <a:solidFill>
                  <a:srgbClr val="063C85"/>
                </a:solidFill>
                <a:latin typeface="Verdana"/>
                <a:ea typeface="Verdana"/>
              </a:rPr>
              <a:t>(</a:t>
            </a:r>
            <a:r>
              <a:rPr lang="zh-CN" altLang="en-US" sz="1100" spc="-5" dirty="0">
                <a:solidFill>
                  <a:srgbClr val="063C85"/>
                </a:solidFill>
                <a:latin typeface="宋体"/>
                <a:ea typeface="宋体"/>
              </a:rPr>
              <a:t>中國國家標準化管理委員會</a:t>
            </a:r>
            <a:r>
              <a:rPr lang="zh-CN" altLang="en-US" sz="1100" spc="-5" dirty="0">
                <a:solidFill>
                  <a:srgbClr val="063C8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1100" spc="5" dirty="0">
                <a:solidFill>
                  <a:srgbClr val="063C85"/>
                </a:solidFill>
                <a:latin typeface="Verdana"/>
                <a:ea typeface="Verdana"/>
              </a:rPr>
              <a:t>2018</a:t>
            </a:r>
            <a:r>
              <a:rPr lang="en-US" altLang="zh-CN" sz="1100" spc="-5" dirty="0">
                <a:solidFill>
                  <a:srgbClr val="063C85"/>
                </a:solidFill>
                <a:latin typeface="Verdana"/>
                <a:ea typeface="Verdana"/>
              </a:rPr>
              <a:t>)</a:t>
            </a:r>
            <a:endParaRPr lang="zh-CN" altLang="en-US" sz="1100" spc="5" dirty="0">
              <a:solidFill>
                <a:srgbClr val="063C85"/>
              </a:solidFill>
              <a:latin typeface="宋体"/>
              <a:ea typeface="宋体"/>
            </a:endParaRPr>
          </a:p>
        </p:txBody>
      </p:sp>
      <p:sp>
        <p:nvSpPr>
          <p:cNvPr id="147" name="TextBox 147"/>
          <p:cNvSpPr txBox="1"/>
          <p:nvPr/>
        </p:nvSpPr>
        <p:spPr>
          <a:xfrm>
            <a:off x="899160" y="4397543"/>
            <a:ext cx="521716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1876044" y="4397543"/>
            <a:ext cx="521716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教學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2852927" y="4397543"/>
            <a:ext cx="521716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學習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3829558" y="4397543"/>
            <a:ext cx="521716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行政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4806441" y="4397543"/>
            <a:ext cx="521716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管理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5782945" y="4397543"/>
            <a:ext cx="522020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科研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6759829" y="4397543"/>
            <a:ext cx="521715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生活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7736713" y="4397543"/>
            <a:ext cx="521715" cy="732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</a:p>
          <a:p>
            <a:pPr>
              <a:lnSpc>
                <a:spcPts val="4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服務</a:t>
            </a:r>
          </a:p>
        </p:txBody>
      </p:sp>
      <p:sp>
        <p:nvSpPr>
          <p:cNvPr id="155" name="TextBox 155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57"/>
          <p:cNvSpPr txBox="1"/>
          <p:nvPr/>
        </p:nvSpPr>
        <p:spPr>
          <a:xfrm>
            <a:off x="586435" y="2583576"/>
            <a:ext cx="227614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三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智慧行政</a:t>
            </a:r>
            <a:r>
              <a:rPr lang="zh-CN" altLang="en-US" sz="24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400" b="1" spc="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58" name="TextBox 158"/>
          <p:cNvSpPr txBox="1"/>
          <p:nvPr/>
        </p:nvSpPr>
        <p:spPr>
          <a:xfrm>
            <a:off x="857707" y="3058481"/>
            <a:ext cx="7559523" cy="2709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3872" indent="-353872" hangingPunct="0">
              <a:lnSpc>
                <a:spcPct val="103750"/>
              </a:lnSpc>
            </a:pP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300" b="1" spc="4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智慧行政包括學校各行政部門人員間的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協助辦公系統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人力資源管理系統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教學管理系統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科研管理系統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資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產管理系統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財務管理系統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889"/>
              </a:lnSpc>
            </a:pPr>
            <a:endParaRPr lang="en-US" dirty="0"/>
          </a:p>
          <a:p>
            <a:pPr marL="353872" indent="-353872" hangingPunct="0">
              <a:lnSpc>
                <a:spcPct val="102916"/>
              </a:lnSpc>
            </a:pP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300" b="1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行政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整合大數據資料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建立老師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學生和學校行政人員間有關教育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訓導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總務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輔導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人事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會計等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行政工作運作相關之分析決策模型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可有效提升學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校教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育行政決策效能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8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59" name="TextBox 159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61"/>
          <p:cNvSpPr txBox="1"/>
          <p:nvPr/>
        </p:nvSpPr>
        <p:spPr>
          <a:xfrm>
            <a:off x="442569" y="2439685"/>
            <a:ext cx="227611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四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智慧教學</a:t>
            </a:r>
            <a:r>
              <a:rPr lang="zh-CN" altLang="en-US" sz="24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400" b="1" spc="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62" name="TextBox 162"/>
          <p:cNvSpPr txBox="1"/>
          <p:nvPr/>
        </p:nvSpPr>
        <p:spPr>
          <a:xfrm>
            <a:off x="713841" y="2929492"/>
            <a:ext cx="8066988" cy="3188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3567" indent="-353567" hangingPunct="0">
              <a:lnSpc>
                <a:spcPct val="102083"/>
              </a:lnSpc>
            </a:pP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300" b="1" spc="4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智慧教學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包括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教師教學備課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教學設計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教學進行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教</a:t>
            </a:r>
            <a:r>
              <a:rPr dirty="0"/>
              <a:t/>
            </a:r>
            <a:br>
              <a:rPr dirty="0"/>
            </a:b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學評量</a:t>
            </a:r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等功能模組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均能善用智慧化科技輔助教師教學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有效提升教學效果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94"/>
              </a:lnSpc>
            </a:pPr>
            <a:endParaRPr lang="en-US" dirty="0"/>
          </a:p>
          <a:p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300" b="1" spc="4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其中教學設計具備網上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備課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線上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輔導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網上</a:t>
            </a:r>
            <a:r>
              <a:rPr lang="zh-CN" altLang="en-US" sz="2300" b="1" spc="20" dirty="0">
                <a:solidFill>
                  <a:srgbClr val="FE0000"/>
                </a:solidFill>
                <a:latin typeface="宋体"/>
                <a:ea typeface="宋体"/>
              </a:rPr>
              <a:t>組卷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線上</a:t>
            </a:r>
          </a:p>
          <a:p>
            <a:pPr indent="353567">
              <a:spcBef>
                <a:spcPts val="145"/>
              </a:spcBef>
            </a:pP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評量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影視功能結合教育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生動活潑化教學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50"/>
              </a:lnSpc>
            </a:pPr>
            <a:endParaRPr lang="en-US" dirty="0"/>
          </a:p>
          <a:p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2300" b="1" spc="47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-5" dirty="0">
                <a:solidFill>
                  <a:srgbClr val="000000"/>
                </a:solidFill>
                <a:latin typeface="宋体"/>
                <a:ea typeface="宋体"/>
              </a:rPr>
              <a:t>在教務管理上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5" dirty="0">
                <a:solidFill>
                  <a:srgbClr val="000000"/>
                </a:solidFill>
                <a:latin typeface="宋体"/>
                <a:ea typeface="宋体"/>
              </a:rPr>
              <a:t>應具備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教務公告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5" dirty="0">
                <a:solidFill>
                  <a:srgbClr val="FE0000"/>
                </a:solidFill>
                <a:latin typeface="宋体"/>
                <a:ea typeface="宋体"/>
              </a:rPr>
              <a:t>課程資訊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5" dirty="0">
                <a:solidFill>
                  <a:srgbClr val="FE0000"/>
                </a:solidFill>
                <a:latin typeface="宋体"/>
                <a:ea typeface="宋体"/>
              </a:rPr>
              <a:t>教學過程</a:t>
            </a:r>
            <a:r>
              <a:rPr lang="en-US" altLang="zh-CN" sz="23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300" b="1" spc="-5" dirty="0">
                <a:solidFill>
                  <a:srgbClr val="000000"/>
                </a:solidFill>
                <a:latin typeface="宋体"/>
                <a:ea typeface="宋体"/>
              </a:rPr>
              <a:t>如</a:t>
            </a:r>
            <a:r>
              <a:rPr lang="zh-CN" altLang="en-US" sz="23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3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353567" hangingPunct="0">
              <a:lnSpc>
                <a:spcPct val="95833"/>
              </a:lnSpc>
              <a:spcBef>
                <a:spcPts val="284"/>
              </a:spcBef>
            </a:pP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電子課表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考試安排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成績登錄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公開課程資訊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教學評</a:t>
            </a:r>
            <a:r>
              <a:rPr dirty="0"/>
              <a:t/>
            </a:r>
            <a:br>
              <a:rPr dirty="0"/>
            </a:b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量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教育建議</a:t>
            </a:r>
            <a:r>
              <a:rPr lang="en-US" altLang="zh-CN" sz="23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、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教室資源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表格下載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與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資料統計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等功能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1067409" y="6089231"/>
            <a:ext cx="77732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7485024" algn="l"/>
              </a:tabLst>
            </a:pP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模組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10" dirty="0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lang="en-US" altLang="zh-CN" sz="1000" spc="-25" dirty="0">
                <a:solidFill>
                  <a:srgbClr val="90A9B7"/>
                </a:solidFill>
                <a:latin typeface="Verdana"/>
                <a:ea typeface="Verdana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65"/>
          <p:cNvSpPr txBox="1"/>
          <p:nvPr/>
        </p:nvSpPr>
        <p:spPr>
          <a:xfrm>
            <a:off x="442569" y="2438781"/>
            <a:ext cx="8162402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五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34" dirty="0">
                <a:solidFill>
                  <a:srgbClr val="FE0000"/>
                </a:solidFill>
                <a:latin typeface="宋体"/>
                <a:ea typeface="宋体"/>
              </a:rPr>
              <a:t>智慧</a:t>
            </a:r>
            <a:r>
              <a:rPr lang="zh-CN" altLang="en-US" sz="2300" b="1" spc="30" dirty="0">
                <a:solidFill>
                  <a:srgbClr val="FE0000"/>
                </a:solidFill>
                <a:latin typeface="宋体"/>
                <a:ea typeface="宋体"/>
              </a:rPr>
              <a:t>管理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主要包括學校建築安全管理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0" dirty="0">
                <a:solidFill>
                  <a:srgbClr val="000000"/>
                </a:solidFill>
                <a:latin typeface="宋体"/>
                <a:ea typeface="宋体"/>
              </a:rPr>
              <a:t>校園安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全管理和</a:t>
            </a:r>
          </a:p>
        </p:txBody>
      </p:sp>
      <p:sp>
        <p:nvSpPr>
          <p:cNvPr id="166" name="TextBox 166"/>
          <p:cNvSpPr txBox="1"/>
          <p:nvPr/>
        </p:nvSpPr>
        <p:spPr>
          <a:xfrm>
            <a:off x="1049731" y="2789301"/>
            <a:ext cx="7067306" cy="3757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17678">
              <a:lnSpc>
                <a:spcPct val="100000"/>
              </a:lnSpc>
            </a:pPr>
            <a:r>
              <a:rPr lang="zh-CN" altLang="en-US" sz="2300" b="1" spc="-15" dirty="0">
                <a:solidFill>
                  <a:srgbClr val="000000"/>
                </a:solidFill>
                <a:latin typeface="宋体"/>
                <a:ea typeface="宋体"/>
              </a:rPr>
              <a:t>建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築節能管理等資訊系統</a:t>
            </a:r>
          </a:p>
          <a:p>
            <a:pPr>
              <a:lnSpc>
                <a:spcPts val="1200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Verdana"/>
                <a:ea typeface="Verdana"/>
              </a:rPr>
              <a:t>1.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智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慧建築效能管理系統</a:t>
            </a:r>
          </a:p>
          <a:p>
            <a:pPr>
              <a:lnSpc>
                <a:spcPts val="1194"/>
              </a:lnSpc>
            </a:pPr>
            <a:endParaRPr lang="en-US" dirty="0"/>
          </a:p>
          <a:p>
            <a:pPr marL="114300" indent="-114300" hangingPunct="0">
              <a:lnSpc>
                <a:spcPct val="129583"/>
              </a:lnSpc>
            </a:pPr>
            <a:r>
              <a:rPr lang="en-US" altLang="zh-CN" sz="1400" dirty="0">
                <a:solidFill>
                  <a:srgbClr val="FE0065"/>
                </a:solidFill>
                <a:latin typeface="Verdana"/>
                <a:ea typeface="Verdana"/>
              </a:rPr>
              <a:t>•</a:t>
            </a:r>
            <a:r>
              <a:rPr lang="zh-CN" altLang="en-US" sz="1400" b="1" dirty="0">
                <a:solidFill>
                  <a:srgbClr val="FE0065"/>
                </a:solidFill>
                <a:latin typeface="宋体"/>
                <a:ea typeface="宋体"/>
              </a:rPr>
              <a:t>智慧化燈光系統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可以讓講堂或教室的燈自動開關或調整光亮度</a:t>
            </a:r>
            <a:r>
              <a:rPr lang="zh-CN" altLang="en-US" sz="1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400" b="1" spc="-5" dirty="0">
                <a:solidFill>
                  <a:srgbClr val="FE0065"/>
                </a:solidFill>
                <a:latin typeface="宋体"/>
                <a:ea typeface="宋体"/>
              </a:rPr>
              <a:t>智慧化火災警示系統</a:t>
            </a:r>
            <a:r>
              <a:rPr lang="zh-CN" altLang="en-US" sz="1400" b="1" spc="25" dirty="0">
                <a:solidFill>
                  <a:srgbClr val="000000"/>
                </a:solidFill>
                <a:latin typeface="宋体"/>
                <a:ea typeface="宋体"/>
              </a:rPr>
              <a:t>可以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開啟火災警戒網路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打開安全門指引人員疏散</a:t>
            </a:r>
            <a:r>
              <a:rPr lang="zh-CN" altLang="en-US" sz="1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400" b="1" spc="-10" dirty="0">
                <a:solidFill>
                  <a:srgbClr val="FE0065"/>
                </a:solidFill>
                <a:latin typeface="宋体"/>
                <a:ea typeface="宋体"/>
              </a:rPr>
              <a:t>智慧安全監控系統</a:t>
            </a:r>
            <a:r>
              <a:rPr lang="zh-CN" altLang="en-US" sz="1400" b="1" spc="-10" dirty="0">
                <a:solidFill>
                  <a:srgbClr val="000000"/>
                </a:solidFill>
                <a:latin typeface="宋体"/>
                <a:ea typeface="宋体"/>
              </a:rPr>
              <a:t>可以智慧辨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識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透過螢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幕自動監控分析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追蹤或跟蹤不尋常的陌生人員活動</a:t>
            </a:r>
            <a:r>
              <a:rPr lang="en-US" altLang="zh-CN" sz="1400" b="1" spc="20" dirty="0">
                <a:solidFill>
                  <a:srgbClr val="000000"/>
                </a:solidFill>
                <a:latin typeface="Verdana"/>
                <a:ea typeface="Verdana"/>
              </a:rPr>
              <a:t>…</a:t>
            </a:r>
            <a:r>
              <a:rPr lang="zh-CN" altLang="en-US" sz="1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4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695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Verdana"/>
                <a:ea typeface="Verdana"/>
              </a:rPr>
              <a:t>2.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智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慧校園安全管理系統</a:t>
            </a:r>
          </a:p>
          <a:p>
            <a:pPr>
              <a:lnSpc>
                <a:spcPts val="1194"/>
              </a:lnSpc>
            </a:pPr>
            <a:endParaRPr lang="en-US" dirty="0"/>
          </a:p>
          <a:p>
            <a:pPr>
              <a:lnSpc>
                <a:spcPct val="110833"/>
              </a:lnSpc>
            </a:pPr>
            <a:r>
              <a:rPr lang="en-US" altLang="zh-CN" sz="1400" dirty="0">
                <a:solidFill>
                  <a:srgbClr val="000000"/>
                </a:solidFill>
                <a:latin typeface="Verdana"/>
                <a:ea typeface="Verdana"/>
              </a:rPr>
              <a:t>•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包括</a:t>
            </a:r>
            <a:r>
              <a:rPr lang="zh-CN" altLang="en-US" sz="1400" b="1" dirty="0">
                <a:solidFill>
                  <a:srgbClr val="FE0065"/>
                </a:solidFill>
                <a:latin typeface="宋体"/>
                <a:ea typeface="宋体"/>
              </a:rPr>
              <a:t>校園安全教育</a:t>
            </a:r>
            <a:r>
              <a:rPr lang="zh-CN" altLang="en-US" sz="1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400" b="1" dirty="0">
                <a:solidFill>
                  <a:srgbClr val="FE0065"/>
                </a:solidFill>
                <a:latin typeface="宋体"/>
                <a:ea typeface="宋体"/>
              </a:rPr>
              <a:t>校園監控</a:t>
            </a:r>
            <a:r>
              <a:rPr lang="zh-CN" altLang="en-US" sz="1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400" b="1" dirty="0">
                <a:solidFill>
                  <a:srgbClr val="FE0065"/>
                </a:solidFill>
                <a:latin typeface="宋体"/>
                <a:ea typeface="宋体"/>
              </a:rPr>
              <a:t>運作維護保障服務</a:t>
            </a:r>
            <a:r>
              <a:rPr lang="zh-CN" altLang="en-US" sz="1400" b="1" spc="15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zh-CN" altLang="en-US" sz="1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400" b="1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44"/>
              </a:lnSpc>
            </a:pPr>
            <a:endParaRPr lang="en-US" dirty="0"/>
          </a:p>
          <a:p>
            <a:pPr marL="0">
              <a:lnSpc>
                <a:spcPct val="110833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Verdana"/>
                <a:ea typeface="Verdana"/>
              </a:rPr>
              <a:t>3.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智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慧建築節能管理系統</a:t>
            </a:r>
          </a:p>
          <a:p>
            <a:pPr>
              <a:lnSpc>
                <a:spcPts val="1194"/>
              </a:lnSpc>
            </a:pPr>
            <a:endParaRPr lang="en-US" dirty="0"/>
          </a:p>
          <a:p>
            <a:pPr>
              <a:lnSpc>
                <a:spcPct val="111249"/>
              </a:lnSpc>
            </a:pPr>
            <a:r>
              <a:rPr lang="en-US" altLang="zh-CN" sz="1400" dirty="0">
                <a:solidFill>
                  <a:srgbClr val="000000"/>
                </a:solidFill>
                <a:latin typeface="Verdana"/>
                <a:ea typeface="Verdana"/>
              </a:rPr>
              <a:t>•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主要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sz="1400" b="1" dirty="0">
                <a:solidFill>
                  <a:srgbClr val="FE0065"/>
                </a:solidFill>
                <a:latin typeface="宋体"/>
                <a:ea typeface="宋体"/>
              </a:rPr>
              <a:t>減少校園內碳的排放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增加校園建築的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能源效率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建立智慧能源校園或再生能源校</a:t>
            </a:r>
          </a:p>
          <a:p>
            <a:pPr indent="114300">
              <a:lnSpc>
                <a:spcPct val="110833"/>
              </a:lnSpc>
              <a:spcBef>
                <a:spcPts val="304"/>
              </a:spcBef>
            </a:pPr>
            <a:r>
              <a:rPr lang="zh-CN" altLang="en-US" sz="1400" b="1" spc="-10" dirty="0">
                <a:solidFill>
                  <a:srgbClr val="000000"/>
                </a:solidFill>
                <a:latin typeface="宋体"/>
                <a:ea typeface="宋体"/>
              </a:rPr>
              <a:t>園</a:t>
            </a:r>
            <a:r>
              <a:rPr lang="zh-CN" altLang="en-US" sz="1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6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67" name="TextBox 167"/>
          <p:cNvSpPr txBox="1"/>
          <p:nvPr/>
        </p:nvSpPr>
        <p:spPr>
          <a:xfrm>
            <a:off x="8552433" y="6279724"/>
            <a:ext cx="1738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69"/>
          <p:cNvSpPr txBox="1"/>
          <p:nvPr/>
        </p:nvSpPr>
        <p:spPr>
          <a:xfrm>
            <a:off x="586435" y="2583576"/>
            <a:ext cx="227614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六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智慧生活</a:t>
            </a:r>
            <a:r>
              <a:rPr lang="zh-CN" altLang="en-US" sz="24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400" b="1" spc="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70" name="TextBox 170"/>
          <p:cNvSpPr txBox="1"/>
          <p:nvPr/>
        </p:nvSpPr>
        <p:spPr>
          <a:xfrm>
            <a:off x="857707" y="3058481"/>
            <a:ext cx="7559523" cy="269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3872" indent="-353872" hangingPunct="0">
              <a:lnSpc>
                <a:spcPct val="102916"/>
              </a:lnSpc>
            </a:pP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300" b="1" spc="4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教職員工和學生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是校園活動的主體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提供師生在校園中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日常生活的用水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用電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食宿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交通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資訊查詢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圖書借閱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醫療健康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等應用性服務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5" dirty="0">
                <a:solidFill>
                  <a:srgbClr val="000000"/>
                </a:solidFill>
                <a:latin typeface="宋体"/>
                <a:ea typeface="宋体"/>
              </a:rPr>
              <a:t>建立智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慧化的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友善生活環境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乃為必要的服務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880"/>
              </a:lnSpc>
            </a:pPr>
            <a:endParaRPr lang="en-US" dirty="0"/>
          </a:p>
          <a:p>
            <a:pPr marL="353872" indent="-353872" hangingPunct="0">
              <a:lnSpc>
                <a:spcPct val="103750"/>
              </a:lnSpc>
            </a:pP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300" b="1" spc="48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智慧生活主要</a:t>
            </a:r>
            <a:r>
              <a:rPr lang="zh-CN" altLang="en-US" sz="2300" b="1" spc="64" dirty="0">
                <a:solidFill>
                  <a:srgbClr val="000000"/>
                </a:solidFill>
                <a:latin typeface="宋体"/>
                <a:ea typeface="宋体"/>
              </a:rPr>
              <a:t>有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校園一卡通</a:t>
            </a:r>
            <a:r>
              <a:rPr lang="zh-CN" altLang="en-US" sz="2000" b="1" spc="8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家校互聯</a:t>
            </a:r>
            <a:r>
              <a:rPr lang="zh-CN" altLang="en-US" sz="2000" b="1" spc="8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迎新系統</a:t>
            </a:r>
            <a:r>
              <a:rPr lang="zh-CN" altLang="en-US" sz="2000" b="1" spc="8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0" dirty="0">
                <a:solidFill>
                  <a:srgbClr val="FF0000"/>
                </a:solidFill>
                <a:latin typeface="宋体"/>
                <a:ea typeface="宋体"/>
              </a:rPr>
              <a:t>社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交網路</a:t>
            </a:r>
            <a:r>
              <a:rPr lang="zh-CN" altLang="en-US" sz="2000" b="1" spc="8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文化生活</a:t>
            </a:r>
            <a:r>
              <a:rPr lang="zh-CN" altLang="en-US" sz="2000" b="1" spc="8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健康保健</a:t>
            </a:r>
            <a:r>
              <a:rPr lang="zh-CN" altLang="en-US" sz="2000" b="1" spc="8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個性化服務</a:t>
            </a:r>
            <a:r>
              <a:rPr lang="zh-CN" altLang="en-US" sz="2000" b="1" spc="8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55" dirty="0">
                <a:solidFill>
                  <a:srgbClr val="FF0000"/>
                </a:solidFill>
                <a:latin typeface="宋体"/>
                <a:ea typeface="宋体"/>
              </a:rPr>
              <a:t>虛擬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校園</a:t>
            </a:r>
            <a:r>
              <a:rPr lang="zh-CN" altLang="en-US" sz="2300" b="1" spc="-25" dirty="0">
                <a:solidFill>
                  <a:srgbClr val="FF0000"/>
                </a:solidFill>
                <a:latin typeface="宋体"/>
                <a:ea typeface="宋体"/>
              </a:rPr>
              <a:t>服務</a:t>
            </a:r>
            <a:r>
              <a:rPr lang="zh-CN" altLang="en-US" sz="2300" b="1" spc="-25" dirty="0">
                <a:solidFill>
                  <a:srgbClr val="000000"/>
                </a:solidFill>
                <a:latin typeface="宋体"/>
                <a:ea typeface="宋体"/>
              </a:rPr>
              <a:t>等資訊系統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en-US" altLang="zh-CN" sz="1100" spc="-5" dirty="0">
                <a:solidFill>
                  <a:srgbClr val="063C85"/>
                </a:solidFill>
                <a:latin typeface="Verdana"/>
                <a:ea typeface="Verdana"/>
              </a:rPr>
              <a:t>(</a:t>
            </a:r>
            <a:r>
              <a:rPr lang="zh-CN" altLang="en-US" sz="1100" spc="-10" dirty="0">
                <a:solidFill>
                  <a:srgbClr val="063C85"/>
                </a:solidFill>
                <a:latin typeface="宋体"/>
                <a:ea typeface="宋体"/>
              </a:rPr>
              <a:t>王運武</a:t>
            </a:r>
            <a:r>
              <a:rPr lang="zh-CN" altLang="en-US" sz="1100" spc="-10" dirty="0">
                <a:solidFill>
                  <a:srgbClr val="063C8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100" spc="-10" dirty="0">
                <a:solidFill>
                  <a:srgbClr val="063C85"/>
                </a:solidFill>
                <a:latin typeface="宋体"/>
                <a:ea typeface="宋体"/>
              </a:rPr>
              <a:t>于長虹</a:t>
            </a:r>
            <a:r>
              <a:rPr lang="zh-CN" altLang="en-US" sz="1100" spc="-10" dirty="0">
                <a:solidFill>
                  <a:srgbClr val="063C8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1100" spc="-10" dirty="0">
                <a:solidFill>
                  <a:srgbClr val="063C85"/>
                </a:solidFill>
                <a:latin typeface="Verdana"/>
                <a:ea typeface="Verdana"/>
              </a:rPr>
              <a:t>2016</a:t>
            </a:r>
            <a:r>
              <a:rPr lang="en-US" altLang="zh-CN" sz="1100" spc="-15" dirty="0">
                <a:solidFill>
                  <a:srgbClr val="063C85"/>
                </a:solidFill>
                <a:latin typeface="Verdana"/>
                <a:ea typeface="Verdana"/>
              </a:rPr>
              <a:t>)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29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2"/>
          <p:cNvSpPr txBox="1"/>
          <p:nvPr/>
        </p:nvSpPr>
        <p:spPr>
          <a:xfrm>
            <a:off x="616915" y="2071161"/>
            <a:ext cx="7985049" cy="409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833"/>
              </a:lnSpc>
            </a:pP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緣起</a:t>
            </a:r>
            <a:r>
              <a:rPr lang="en-US" altLang="zh-CN" sz="2400" b="1" spc="-5" dirty="0">
                <a:solidFill>
                  <a:srgbClr val="000000"/>
                </a:solidFill>
                <a:latin typeface="Verdana"/>
                <a:ea typeface="Verdana"/>
              </a:rPr>
              <a:t>—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-5" dirty="0">
                <a:solidFill>
                  <a:srgbClr val="000000"/>
                </a:solidFill>
                <a:latin typeface="Verdana"/>
                <a:ea typeface="Verdana"/>
              </a:rPr>
              <a:t>4.0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由德國提出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但席捲今日全球經濟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發展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8672" y="2828221"/>
            <a:ext cx="7801306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en-US" altLang="zh-CN" sz="28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8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8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Industry4</a:t>
            </a:r>
            <a:r>
              <a:rPr lang="en-US" altLang="zh-CN" sz="28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800" b="1" spc="89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2800" b="1" spc="85" dirty="0">
                <a:solidFill>
                  <a:srgbClr val="FE0000"/>
                </a:solidFill>
                <a:latin typeface="宋体"/>
                <a:ea typeface="宋体"/>
              </a:rPr>
              <a:t>德國</a:t>
            </a:r>
            <a:r>
              <a:rPr lang="zh-CN" altLang="en-US" sz="2800" b="1" spc="85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en-US" altLang="zh-CN" sz="2800" b="1" spc="40" dirty="0">
                <a:solidFill>
                  <a:srgbClr val="FE0000"/>
                </a:solidFill>
                <a:latin typeface="Times New Roman"/>
                <a:ea typeface="Times New Roman"/>
              </a:rPr>
              <a:t>2011</a:t>
            </a:r>
            <a:r>
              <a:rPr lang="zh-CN" altLang="en-US" sz="2800" b="1" spc="100" dirty="0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r>
              <a:rPr lang="zh-CN" altLang="en-US" sz="2800" b="1" spc="85" dirty="0">
                <a:solidFill>
                  <a:srgbClr val="FE0000"/>
                </a:solidFill>
                <a:latin typeface="宋体"/>
                <a:ea typeface="宋体"/>
              </a:rPr>
              <a:t>漢諾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3461" y="3255195"/>
            <a:ext cx="71752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800" b="1" spc="55" dirty="0">
                <a:solidFill>
                  <a:srgbClr val="FE0000"/>
                </a:solidFill>
                <a:latin typeface="宋体"/>
                <a:ea typeface="宋体"/>
              </a:rPr>
              <a:t>威工業博覽會</a:t>
            </a:r>
            <a:r>
              <a:rPr lang="en-US" altLang="zh-CN" sz="28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8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HANNOVER</a:t>
            </a:r>
            <a:r>
              <a:rPr lang="en-US" altLang="zh-CN" sz="2800" b="1" spc="15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8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MESSE</a:t>
            </a:r>
            <a:r>
              <a:rPr lang="en-US" altLang="zh-CN" sz="28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800" b="1" spc="55" dirty="0">
                <a:solidFill>
                  <a:srgbClr val="000000"/>
                </a:solidFill>
                <a:latin typeface="宋体"/>
                <a:ea typeface="宋体"/>
              </a:rPr>
              <a:t>時</a:t>
            </a:r>
            <a:r>
              <a:rPr lang="zh-CN" altLang="en-US" sz="2800" b="1" spc="6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55" dirty="0">
                <a:solidFill>
                  <a:srgbClr val="000000"/>
                </a:solidFill>
                <a:latin typeface="宋体"/>
                <a:ea typeface="宋体"/>
              </a:rPr>
              <a:t>率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3461" y="3704718"/>
            <a:ext cx="7176770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800" b="1" spc="104" dirty="0">
                <a:solidFill>
                  <a:srgbClr val="000000"/>
                </a:solidFill>
                <a:latin typeface="宋体"/>
                <a:ea typeface="宋体"/>
              </a:rPr>
              <a:t>先提出的</a:t>
            </a:r>
            <a:r>
              <a:rPr lang="zh-CN" altLang="en-US" sz="2800" b="1" spc="110" dirty="0">
                <a:solidFill>
                  <a:srgbClr val="FE0000"/>
                </a:solidFill>
                <a:latin typeface="宋体"/>
                <a:ea typeface="宋体"/>
              </a:rPr>
              <a:t>工業製造生產智慧化</a:t>
            </a:r>
            <a:r>
              <a:rPr lang="zh-CN" altLang="en-US" sz="2800" b="1" spc="110" dirty="0">
                <a:solidFill>
                  <a:srgbClr val="000000"/>
                </a:solidFill>
                <a:latin typeface="宋体"/>
                <a:ea typeface="宋体"/>
              </a:rPr>
              <a:t>的發展建議</a:t>
            </a:r>
            <a:r>
              <a:rPr lang="zh-CN" altLang="en-US" sz="28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800" b="1" spc="12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83461" y="4131438"/>
            <a:ext cx="4038524" cy="426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-10" dirty="0">
                <a:solidFill>
                  <a:srgbClr val="000000"/>
                </a:solidFill>
                <a:latin typeface="宋体"/>
                <a:ea typeface="宋体"/>
              </a:rPr>
              <a:t>又稱為第四次工業革命</a:t>
            </a:r>
            <a:r>
              <a:rPr lang="zh-CN" altLang="en-US" sz="28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800" b="1" spc="-3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633206" y="6279724"/>
            <a:ext cx="2074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73"/>
          <p:cNvSpPr txBox="1"/>
          <p:nvPr/>
        </p:nvSpPr>
        <p:spPr>
          <a:xfrm>
            <a:off x="2328036" y="2555375"/>
            <a:ext cx="65344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具備身分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多認證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考勤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門禁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圖書借閱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以及提款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交通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停</a:t>
            </a:r>
          </a:p>
        </p:txBody>
      </p:sp>
      <p:sp>
        <p:nvSpPr>
          <p:cNvPr id="174" name="TextBox 174"/>
          <p:cNvSpPr txBox="1"/>
          <p:nvPr/>
        </p:nvSpPr>
        <p:spPr>
          <a:xfrm>
            <a:off x="535228" y="2843106"/>
            <a:ext cx="1699767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(1)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校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園一卡通</a:t>
            </a:r>
          </a:p>
        </p:txBody>
      </p:sp>
      <p:sp>
        <p:nvSpPr>
          <p:cNvPr id="175" name="TextBox 175"/>
          <p:cNvSpPr txBox="1"/>
          <p:nvPr/>
        </p:nvSpPr>
        <p:spPr>
          <a:xfrm>
            <a:off x="2328036" y="2829696"/>
            <a:ext cx="6421856" cy="5318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車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書店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置物櫃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自助餐廳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販賣機等消費功能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提供</a:t>
            </a:r>
            <a:r>
              <a:rPr lang="zh-CN" altLang="en-US" sz="1800" b="1" spc="-25" dirty="0">
                <a:solidFill>
                  <a:srgbClr val="FE0000"/>
                </a:solidFill>
                <a:latin typeface="宋体"/>
                <a:ea typeface="宋体"/>
              </a:rPr>
              <a:t>師生校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內服務的交付及收費管理服務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2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76" name="TextBox 176"/>
          <p:cNvSpPr txBox="1"/>
          <p:nvPr/>
        </p:nvSpPr>
        <p:spPr>
          <a:xfrm>
            <a:off x="661111" y="3634697"/>
            <a:ext cx="13316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(2)</a:t>
            </a:r>
            <a:r>
              <a:rPr lang="zh-CN" altLang="en-US" sz="2000" b="1" spc="10" dirty="0">
                <a:solidFill>
                  <a:srgbClr val="000000"/>
                </a:solidFill>
                <a:latin typeface="宋体"/>
                <a:ea typeface="宋体"/>
              </a:rPr>
              <a:t>家校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互聯</a:t>
            </a:r>
          </a:p>
        </p:txBody>
      </p:sp>
      <p:sp>
        <p:nvSpPr>
          <p:cNvPr id="177" name="TextBox 177"/>
          <p:cNvSpPr txBox="1"/>
          <p:nvPr/>
        </p:nvSpPr>
        <p:spPr>
          <a:xfrm>
            <a:off x="2328036" y="3483055"/>
            <a:ext cx="6422313" cy="5318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適用于中小學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家長可在線上瞭解學生在校生活紀錄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1800" b="1" spc="-30" dirty="0">
                <a:solidFill>
                  <a:srgbClr val="FE0000"/>
                </a:solidFill>
                <a:latin typeface="宋体"/>
                <a:ea typeface="宋体"/>
              </a:rPr>
              <a:t>親師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聯</a:t>
            </a:r>
            <a:r>
              <a:rPr lang="zh-TW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繫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及互動資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料記錄保存功能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78" name="TextBox 178"/>
          <p:cNvSpPr txBox="1"/>
          <p:nvPr/>
        </p:nvSpPr>
        <p:spPr>
          <a:xfrm>
            <a:off x="657148" y="4416874"/>
            <a:ext cx="1331013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(3)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迎新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系統</a:t>
            </a:r>
          </a:p>
        </p:txBody>
      </p:sp>
      <p:sp>
        <p:nvSpPr>
          <p:cNvPr id="179" name="TextBox 179"/>
          <p:cNvSpPr txBox="1"/>
          <p:nvPr/>
        </p:nvSpPr>
        <p:spPr>
          <a:xfrm>
            <a:off x="2328036" y="4285309"/>
            <a:ext cx="66489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有助學生報到全方面業務管理和服務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有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利新生快速瞭解學校並</a:t>
            </a:r>
          </a:p>
          <a:p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適應學校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生活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協助學生自助繳費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註冊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住宿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辦理校園卡等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80" name="TextBox 180"/>
          <p:cNvSpPr txBox="1"/>
          <p:nvPr/>
        </p:nvSpPr>
        <p:spPr>
          <a:xfrm>
            <a:off x="662025" y="5212672"/>
            <a:ext cx="1331674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(4)</a:t>
            </a:r>
            <a:r>
              <a:rPr lang="zh-CN" altLang="en-US" sz="2000" b="1" spc="10" dirty="0">
                <a:solidFill>
                  <a:srgbClr val="000000"/>
                </a:solidFill>
                <a:latin typeface="宋体"/>
                <a:ea typeface="宋体"/>
              </a:rPr>
              <a:t>社交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網路</a:t>
            </a:r>
          </a:p>
        </p:txBody>
      </p:sp>
      <p:sp>
        <p:nvSpPr>
          <p:cNvPr id="181" name="TextBox 181"/>
          <p:cNvSpPr txBox="1"/>
          <p:nvPr/>
        </p:nvSpPr>
        <p:spPr>
          <a:xfrm>
            <a:off x="2328036" y="5039719"/>
            <a:ext cx="6420891" cy="526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社群網路和通訊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班級網頁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資訊分享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工作協作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社群在地化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等功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能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82" name="TextBox 182"/>
          <p:cNvSpPr txBox="1"/>
          <p:nvPr/>
        </p:nvSpPr>
        <p:spPr>
          <a:xfrm>
            <a:off x="687628" y="5840646"/>
            <a:ext cx="52155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(5)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文化生活</a:t>
            </a:r>
            <a:r>
              <a:rPr lang="zh-CN" altLang="en-US" sz="2000" b="1" spc="284" dirty="0">
                <a:solidFill>
                  <a:srgbClr val="000000"/>
                </a:solidFill>
                <a:latin typeface="宋体"/>
                <a:cs typeface="宋体"/>
              </a:rPr>
              <a:t>  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具備</a:t>
            </a:r>
            <a:r>
              <a:rPr lang="zh-CN" altLang="en-US" sz="1800" b="1" dirty="0">
                <a:solidFill>
                  <a:srgbClr val="FE0000"/>
                </a:solidFill>
                <a:latin typeface="宋体"/>
                <a:ea typeface="宋体"/>
              </a:rPr>
              <a:t>線上娛樂系統及服務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等功能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83" name="TextBox 183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44" y="0"/>
            <a:ext cx="9144000" cy="6858000"/>
          </a:xfrm>
          <a:prstGeom prst="rect">
            <a:avLst/>
          </a:prstGeom>
        </p:spPr>
      </p:pic>
      <p:sp>
        <p:nvSpPr>
          <p:cNvPr id="2" name="TextBox 185"/>
          <p:cNvSpPr txBox="1"/>
          <p:nvPr/>
        </p:nvSpPr>
        <p:spPr>
          <a:xfrm>
            <a:off x="825398" y="3058482"/>
            <a:ext cx="1330708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(6)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健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康保健</a:t>
            </a:r>
          </a:p>
        </p:txBody>
      </p:sp>
      <p:sp>
        <p:nvSpPr>
          <p:cNvPr id="186" name="TextBox 186"/>
          <p:cNvSpPr txBox="1"/>
          <p:nvPr/>
        </p:nvSpPr>
        <p:spPr>
          <a:xfrm>
            <a:off x="2605708" y="2538330"/>
            <a:ext cx="6048802" cy="118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833"/>
              </a:lnSpc>
            </a:pPr>
            <a:r>
              <a:rPr lang="zh-CN" altLang="en-US" sz="1900" b="1" spc="-10" dirty="0">
                <a:solidFill>
                  <a:srgbClr val="FE0000"/>
                </a:solidFill>
                <a:latin typeface="宋体"/>
                <a:ea typeface="宋体"/>
              </a:rPr>
              <a:t>連結校內外健康網路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具備健康成長履歷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健康監測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校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園傷痛管理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疾病史管理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預防性照顧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遠距照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護系統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15" dirty="0">
                <a:solidFill>
                  <a:srgbClr val="000000"/>
                </a:solidFill>
                <a:latin typeface="宋体"/>
                <a:ea typeface="宋体"/>
              </a:rPr>
              <a:t>中央電子保健紀錄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15" dirty="0">
                <a:solidFill>
                  <a:srgbClr val="000000"/>
                </a:solidFill>
                <a:latin typeface="宋体"/>
                <a:ea typeface="宋体"/>
              </a:rPr>
              <a:t>早期流行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病通知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團膳管理等功能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9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87" name="TextBox 187"/>
          <p:cNvSpPr txBox="1"/>
          <p:nvPr/>
        </p:nvSpPr>
        <p:spPr>
          <a:xfrm>
            <a:off x="698906" y="4144798"/>
            <a:ext cx="6867053" cy="320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375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(7)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個性化服務</a:t>
            </a:r>
            <a:r>
              <a:rPr lang="zh-CN" altLang="en-US" sz="2000" b="1" spc="259" dirty="0">
                <a:solidFill>
                  <a:srgbClr val="000000"/>
                </a:solidFill>
                <a:latin typeface="宋体"/>
                <a:cs typeface="宋体"/>
              </a:rPr>
              <a:t>  </a:t>
            </a:r>
            <a:r>
              <a:rPr lang="zh-CN" altLang="en-US" sz="1900" b="1" dirty="0">
                <a:solidFill>
                  <a:srgbClr val="000000"/>
                </a:solidFill>
                <a:latin typeface="宋体"/>
                <a:ea typeface="宋体"/>
              </a:rPr>
              <a:t>具備</a:t>
            </a:r>
            <a:r>
              <a:rPr lang="zh-CN" altLang="en-US" sz="1900" b="1" dirty="0">
                <a:solidFill>
                  <a:srgbClr val="FE0000"/>
                </a:solidFill>
                <a:latin typeface="宋体"/>
                <a:ea typeface="宋体"/>
              </a:rPr>
              <a:t>線上諮詢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dirty="0">
                <a:solidFill>
                  <a:srgbClr val="FE0000"/>
                </a:solidFill>
                <a:latin typeface="宋体"/>
                <a:ea typeface="宋体"/>
              </a:rPr>
              <a:t>線上求助</a:t>
            </a:r>
            <a:r>
              <a:rPr lang="zh-CN" altLang="en-US" sz="1900" b="1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900" b="1" dirty="0">
                <a:solidFill>
                  <a:srgbClr val="FE0000"/>
                </a:solidFill>
                <a:latin typeface="宋体"/>
                <a:ea typeface="宋体"/>
              </a:rPr>
              <a:t>線上訂購</a:t>
            </a:r>
            <a:r>
              <a:rPr lang="zh-CN" altLang="en-US" sz="1900" b="1" dirty="0">
                <a:solidFill>
                  <a:srgbClr val="000000"/>
                </a:solidFill>
                <a:latin typeface="宋体"/>
                <a:ea typeface="宋体"/>
              </a:rPr>
              <a:t>等功能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900" b="1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89" name="TextBox 189"/>
          <p:cNvSpPr txBox="1"/>
          <p:nvPr/>
        </p:nvSpPr>
        <p:spPr>
          <a:xfrm>
            <a:off x="572414" y="5095578"/>
            <a:ext cx="195458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(8)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虛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擬校園服務</a:t>
            </a:r>
          </a:p>
        </p:txBody>
      </p:sp>
      <p:sp>
        <p:nvSpPr>
          <p:cNvPr id="190" name="TextBox 190"/>
          <p:cNvSpPr txBox="1"/>
          <p:nvPr/>
        </p:nvSpPr>
        <p:spPr>
          <a:xfrm>
            <a:off x="2605708" y="4727085"/>
            <a:ext cx="604694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具備</a:t>
            </a:r>
            <a:r>
              <a:rPr lang="zh-CN" altLang="en-US" sz="1900" b="1" spc="-10" dirty="0">
                <a:solidFill>
                  <a:srgbClr val="FE0000"/>
                </a:solidFill>
                <a:latin typeface="宋体"/>
                <a:ea typeface="宋体"/>
              </a:rPr>
              <a:t>校園展示功能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具有校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園導覽功能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可查詢校園配置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設計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交通動線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教學及生活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環境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建築及人文學觀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並</a:t>
            </a:r>
            <a:r>
              <a:rPr lang="zh-CN" altLang="en-US" sz="1900" b="1" spc="-10" dirty="0">
                <a:solidFill>
                  <a:srgbClr val="000000"/>
                </a:solidFill>
                <a:latin typeface="宋体"/>
                <a:ea typeface="宋体"/>
              </a:rPr>
              <a:t>定位展示相應目標</a:t>
            </a:r>
            <a:r>
              <a:rPr lang="zh-CN" altLang="en-US" sz="1900" b="1" spc="-5" dirty="0">
                <a:solidFill>
                  <a:srgbClr val="000000"/>
                </a:solidFill>
                <a:latin typeface="宋体"/>
                <a:ea typeface="宋体"/>
              </a:rPr>
              <a:t>的路線導引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9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91" name="TextBox 191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49"/>
            <a:ext cx="9144000" cy="6858000"/>
          </a:xfrm>
          <a:prstGeom prst="rect">
            <a:avLst/>
          </a:prstGeom>
        </p:spPr>
      </p:pic>
      <p:sp>
        <p:nvSpPr>
          <p:cNvPr id="2" name="TextBox 193"/>
          <p:cNvSpPr txBox="1"/>
          <p:nvPr/>
        </p:nvSpPr>
        <p:spPr>
          <a:xfrm>
            <a:off x="586435" y="2586751"/>
            <a:ext cx="8121573" cy="2456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5144" indent="-625144" hangingPunct="0">
              <a:lnSpc>
                <a:spcPct val="95416"/>
              </a:lnSpc>
            </a:pP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七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44" dirty="0">
                <a:solidFill>
                  <a:srgbClr val="000000"/>
                </a:solidFill>
                <a:latin typeface="宋体"/>
                <a:ea typeface="宋体"/>
              </a:rPr>
              <a:t>總之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在智慧校園中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學校可運用</a:t>
            </a:r>
            <a:r>
              <a:rPr lang="zh-CN" altLang="en-US" sz="2400" b="1" spc="44" dirty="0">
                <a:solidFill>
                  <a:srgbClr val="FE0000"/>
                </a:solidFill>
                <a:latin typeface="宋体"/>
                <a:ea typeface="宋体"/>
              </a:rPr>
              <a:t>智慧影像監控系統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維護校園安全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可使用</a:t>
            </a:r>
            <a:r>
              <a:rPr lang="zh-CN" altLang="en-US" sz="2400" b="1" spc="55" dirty="0">
                <a:solidFill>
                  <a:srgbClr val="FE0000"/>
                </a:solidFill>
                <a:latin typeface="宋体"/>
                <a:ea typeface="宋体"/>
              </a:rPr>
              <a:t>智慧手環</a:t>
            </a:r>
            <a:r>
              <a:rPr lang="zh-CN" altLang="en-US" sz="2400" b="1" spc="60" dirty="0">
                <a:solidFill>
                  <a:srgbClr val="000000"/>
                </a:solidFill>
                <a:latin typeface="宋体"/>
                <a:ea typeface="宋体"/>
              </a:rPr>
              <a:t>數據分析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學生健康對</a:t>
            </a:r>
            <a:r>
              <a:rPr dirty="0"/>
              <a:t/>
            </a:r>
            <a:br>
              <a:rPr dirty="0"/>
            </a:b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學習影響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可利用</a:t>
            </a:r>
            <a:r>
              <a:rPr lang="zh-CN" altLang="en-US" sz="2400" b="1" spc="55" dirty="0">
                <a:solidFill>
                  <a:srgbClr val="FE0000"/>
                </a:solidFill>
                <a:latin typeface="宋体"/>
                <a:ea typeface="宋体"/>
              </a:rPr>
              <a:t>大數據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分析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瞭解學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生進學生餐廳用餐之偏食營養分析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可建置</a:t>
            </a:r>
            <a:r>
              <a:rPr lang="zh-CN" altLang="en-US" sz="2400" b="1" spc="55" dirty="0">
                <a:solidFill>
                  <a:srgbClr val="FE0000"/>
                </a:solidFill>
                <a:latin typeface="宋体"/>
                <a:ea typeface="宋体"/>
              </a:rPr>
              <a:t>智慧圖書晶片系統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改善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圖書使用效益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可利用</a:t>
            </a:r>
            <a:r>
              <a:rPr lang="zh-CN" altLang="en-US" sz="2400" b="1" spc="50" dirty="0">
                <a:solidFill>
                  <a:srgbClr val="FE0000"/>
                </a:solidFill>
                <a:latin typeface="宋体"/>
                <a:ea typeface="宋体"/>
              </a:rPr>
              <a:t>智慧電錶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加強學校節能控管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34" dirty="0">
                <a:solidFill>
                  <a:srgbClr val="000000"/>
                </a:solidFill>
                <a:latin typeface="宋体"/>
                <a:ea typeface="宋体"/>
              </a:rPr>
              <a:t>可</a:t>
            </a: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利用</a:t>
            </a:r>
            <a:r>
              <a:rPr lang="zh-TW" altLang="en-US" sz="2400" b="1" spc="34" dirty="0">
                <a:solidFill>
                  <a:srgbClr val="FE0000"/>
                </a:solidFill>
                <a:latin typeface="宋体"/>
                <a:ea typeface="宋体"/>
              </a:rPr>
              <a:t>無線射頻識別系統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RFID</a:t>
            </a:r>
            <a:r>
              <a:rPr lang="en-US" altLang="zh-CN" sz="24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，</a:t>
            </a:r>
            <a:r>
              <a:rPr lang="zh-CN" altLang="en-US" sz="2400" b="1" spc="40" dirty="0">
                <a:solidFill>
                  <a:srgbClr val="000000"/>
                </a:solidFill>
                <a:latin typeface="宋体"/>
                <a:ea typeface="宋体"/>
              </a:rPr>
              <a:t>瞭解學生上下學安</a:t>
            </a:r>
            <a:r>
              <a:rPr lang="zh-CN" altLang="en-US" sz="2400" b="1" spc="34" dirty="0">
                <a:solidFill>
                  <a:srgbClr val="000000"/>
                </a:solidFill>
                <a:latin typeface="宋体"/>
                <a:ea typeface="宋体"/>
              </a:rPr>
              <a:t>全情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形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方便親師聯繫配合</a:t>
            </a:r>
            <a:r>
              <a:rPr lang="en-US" altLang="zh-CN" sz="24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196" name="TextBox 196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08"/>
          <p:cNvSpPr txBox="1"/>
          <p:nvPr/>
        </p:nvSpPr>
        <p:spPr>
          <a:xfrm>
            <a:off x="847039" y="2465519"/>
            <a:ext cx="7572933" cy="2285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6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600" b="1" spc="-10" dirty="0">
                <a:solidFill>
                  <a:srgbClr val="000000"/>
                </a:solidFill>
                <a:latin typeface="宋体"/>
                <a:ea typeface="宋体"/>
              </a:rPr>
              <a:t>對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教育行業的挑戰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189"/>
              </a:lnSpc>
            </a:pPr>
            <a:endParaRPr lang="en-US" dirty="0"/>
          </a:p>
          <a:p>
            <a:pPr marL="364540" indent="-353872" hangingPunct="0">
              <a:lnSpc>
                <a:spcPct val="101250"/>
              </a:lnSpc>
            </a:pP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300" b="1" spc="4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工業</a:t>
            </a:r>
            <a:r>
              <a:rPr lang="en-US" altLang="zh-CN" sz="23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5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300" b="1" spc="10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產生了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第四次工業革命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不少人預估未來</a:t>
            </a:r>
            <a:r>
              <a:rPr lang="zh-CN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機器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人」可能取代人力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讓不少行職業工作人員失業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985"/>
              </a:lnSpc>
            </a:pPr>
            <a:endParaRPr lang="en-US" dirty="0"/>
          </a:p>
          <a:p>
            <a:pPr marL="353872" indent="-343204" hangingPunct="0">
              <a:lnSpc>
                <a:spcPct val="103333"/>
              </a:lnSpc>
            </a:pPr>
            <a:r>
              <a:rPr lang="en-US" altLang="zh-CN" sz="2300" spc="34" dirty="0">
                <a:solidFill>
                  <a:srgbClr val="000000"/>
                </a:solidFill>
                <a:latin typeface="Wingdings"/>
                <a:ea typeface="Wingdings"/>
              </a:rPr>
              <a:t></a:t>
            </a:r>
            <a:r>
              <a:rPr lang="en-US" altLang="zh-CN" sz="2300" spc="-1310" dirty="0">
                <a:solidFill>
                  <a:srgbClr val="000000"/>
                </a:solidFill>
                <a:latin typeface="Wingdings"/>
                <a:cs typeface="Wingdings"/>
              </a:rPr>
              <a:t> 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教師行業是否會被</a:t>
            </a:r>
            <a:r>
              <a:rPr lang="zh-CN" altLang="en-US" sz="2300" b="1" spc="60" dirty="0">
                <a:solidFill>
                  <a:srgbClr val="FE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機器人教師</a:t>
            </a:r>
            <a:r>
              <a:rPr lang="zh-CN" altLang="en-US" sz="2300" b="1" spc="55" dirty="0">
                <a:solidFill>
                  <a:srgbClr val="FE0000"/>
                </a:solidFill>
                <a:latin typeface="宋体"/>
                <a:ea typeface="宋体"/>
              </a:rPr>
              <a:t>」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所取代</a:t>
            </a:r>
            <a:r>
              <a:rPr lang="zh-CN" altLang="en-US" sz="2400" b="1" spc="11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這是大家一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直關心的話題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09" name="TextBox 209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11"/>
          <p:cNvSpPr txBox="1"/>
          <p:nvPr/>
        </p:nvSpPr>
        <p:spPr>
          <a:xfrm>
            <a:off x="856183" y="2491872"/>
            <a:ext cx="76702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300" b="1" spc="80" dirty="0">
                <a:solidFill>
                  <a:srgbClr val="000000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300" b="1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215" dirty="0">
                <a:solidFill>
                  <a:srgbClr val="000000"/>
                </a:solidFill>
                <a:latin typeface="宋体"/>
                <a:ea typeface="宋体"/>
              </a:rPr>
              <a:t>德國工業</a:t>
            </a:r>
            <a:r>
              <a:rPr lang="en-US" altLang="zh-CN" sz="2300" b="1" spc="12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300" b="1" spc="11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en-US" altLang="zh-CN" sz="2300" b="1" spc="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215" dirty="0">
                <a:solidFill>
                  <a:srgbClr val="000000"/>
                </a:solidFill>
                <a:latin typeface="宋体"/>
                <a:ea typeface="宋体"/>
              </a:rPr>
              <a:t>的推手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15" dirty="0">
                <a:solidFill>
                  <a:srgbClr val="000000"/>
                </a:solidFill>
                <a:latin typeface="宋体"/>
                <a:ea typeface="宋体"/>
              </a:rPr>
              <a:t>德國機械設備製造業聯合工會</a:t>
            </a:r>
          </a:p>
        </p:txBody>
      </p:sp>
      <p:sp>
        <p:nvSpPr>
          <p:cNvPr id="212" name="TextBox 212"/>
          <p:cNvSpPr txBox="1"/>
          <p:nvPr/>
        </p:nvSpPr>
        <p:spPr>
          <a:xfrm>
            <a:off x="856183" y="2842392"/>
            <a:ext cx="7764034" cy="3210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5396" hangingPunct="0">
              <a:lnSpc>
                <a:spcPct val="105416"/>
              </a:lnSpc>
            </a:pPr>
            <a:r>
              <a:rPr lang="en-US" altLang="zh-CN" sz="2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0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VDMA</a:t>
            </a:r>
            <a:r>
              <a:rPr lang="en-US" altLang="zh-CN" sz="2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副會長榮恩</a:t>
            </a:r>
            <a:r>
              <a:rPr lang="en-US" altLang="zh-CN" sz="20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0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Hartmut</a:t>
            </a:r>
            <a:r>
              <a:rPr lang="en-US" altLang="zh-CN" sz="200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0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Rauen</a:t>
            </a:r>
            <a:r>
              <a:rPr lang="en-US" altLang="zh-CN" sz="20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指出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300" b="1" spc="40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工業</a:t>
            </a:r>
            <a:r>
              <a:rPr lang="en-US" altLang="zh-CN" sz="2300" b="1" spc="20" dirty="0">
                <a:solidFill>
                  <a:srgbClr val="FE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10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300" b="1" spc="15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的核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心是人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不是機器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</a:p>
          <a:p>
            <a:pPr>
              <a:lnSpc>
                <a:spcPts val="900"/>
              </a:lnSpc>
            </a:pPr>
            <a:endParaRPr lang="en-US" dirty="0"/>
          </a:p>
          <a:p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3.</a:t>
            </a:r>
            <a:r>
              <a:rPr lang="en-US" altLang="zh-CN" sz="2300" b="1" spc="49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日本製造業偏重工程上的創新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專注於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人」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的啟發</a:t>
            </a:r>
            <a:r>
              <a:rPr lang="zh-CN" altLang="en-US" sz="2300" b="1" spc="60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</a:p>
          <a:p>
            <a:pPr indent="355396"/>
            <a:r>
              <a:rPr lang="zh-CN" altLang="en-US" sz="2300" b="1" spc="-5" dirty="0">
                <a:solidFill>
                  <a:srgbClr val="000000"/>
                </a:solidFill>
                <a:latin typeface="宋体"/>
                <a:ea typeface="宋体"/>
              </a:rPr>
              <a:t>教育培訓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5" dirty="0">
                <a:solidFill>
                  <a:srgbClr val="FE0000"/>
                </a:solidFill>
                <a:latin typeface="宋体"/>
                <a:ea typeface="宋体"/>
              </a:rPr>
              <a:t>以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-5" dirty="0">
                <a:solidFill>
                  <a:srgbClr val="FE0000"/>
                </a:solidFill>
                <a:latin typeface="宋体"/>
                <a:ea typeface="宋体"/>
              </a:rPr>
              <a:t>人」為核心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發展工業</a:t>
            </a:r>
            <a:r>
              <a:rPr lang="en-US" altLang="zh-CN" sz="23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3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10"/>
              </a:lnSpc>
            </a:pPr>
            <a:endParaRPr lang="en-US" dirty="0"/>
          </a:p>
          <a:p>
            <a:pPr marL="355396" indent="-355396" hangingPunct="0">
              <a:lnSpc>
                <a:spcPct val="102499"/>
              </a:lnSpc>
            </a:pP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4.</a:t>
            </a:r>
            <a:r>
              <a:rPr lang="en-US" altLang="zh-CN" sz="2300" b="1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創新工廠董事長李開</a:t>
            </a:r>
            <a:r>
              <a:rPr lang="zh-TW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復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是一位</a:t>
            </a:r>
            <a:r>
              <a:rPr lang="zh-TW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資深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資訊工業經理人創業者和電腦科學的研究者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他指出</a:t>
            </a:r>
            <a:r>
              <a:rPr lang="zh-CN" altLang="en-US" sz="2300" b="1" spc="60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一個行職業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如果機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器人在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5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秒鐘內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無法做決定判斷時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" dirty="0">
                <a:solidFill>
                  <a:srgbClr val="FE0000"/>
                </a:solidFill>
                <a:latin typeface="宋体"/>
                <a:ea typeface="宋体"/>
              </a:rPr>
              <a:t>則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該行職業就不會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被機器人所取代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 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</a:p>
        </p:txBody>
      </p:sp>
      <p:sp>
        <p:nvSpPr>
          <p:cNvPr id="213" name="TextBox 213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15"/>
          <p:cNvSpPr txBox="1"/>
          <p:nvPr/>
        </p:nvSpPr>
        <p:spPr>
          <a:xfrm>
            <a:off x="784250" y="2252297"/>
            <a:ext cx="7942071" cy="4314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5091" indent="-355091" hangingPunct="0">
              <a:lnSpc>
                <a:spcPct val="102083"/>
              </a:lnSpc>
            </a:pPr>
            <a:r>
              <a:rPr lang="en-US" altLang="zh-CN" sz="23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5.</a:t>
            </a:r>
            <a:r>
              <a:rPr lang="en-US" altLang="zh-CN" sz="2300" b="1" spc="50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教育是一種</a:t>
            </a:r>
            <a:r>
              <a:rPr lang="zh-CN" altLang="en-US" sz="2300" b="1" spc="60" dirty="0">
                <a:solidFill>
                  <a:srgbClr val="FE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傳道</a:t>
            </a:r>
            <a:r>
              <a:rPr lang="zh-CN" altLang="en-US" sz="24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F0000"/>
                </a:solidFill>
                <a:latin typeface="宋体"/>
                <a:ea typeface="宋体"/>
              </a:rPr>
              <a:t>授業</a:t>
            </a:r>
            <a:r>
              <a:rPr lang="zh-CN" altLang="en-US" sz="24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解惑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」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的工作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教師不是只</a:t>
            </a:r>
            <a:r>
              <a:rPr dirty="0"/>
              <a:t/>
            </a:r>
            <a:br>
              <a:rPr dirty="0"/>
            </a:b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有傳授學生知識</a:t>
            </a:r>
            <a:r>
              <a:rPr lang="zh-CN" altLang="en-US" sz="20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不是只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有訓練培育學生技能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教師要</a:t>
            </a:r>
            <a:r>
              <a:rPr dirty="0"/>
              <a:t/>
            </a:r>
            <a:br>
              <a:rPr dirty="0"/>
            </a:b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能瞭解學生內心世界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觀察其言行舉止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5" dirty="0">
                <a:solidFill>
                  <a:srgbClr val="000000"/>
                </a:solidFill>
                <a:latin typeface="宋体"/>
                <a:ea typeface="宋体"/>
              </a:rPr>
              <a:t>提供最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適切學</a:t>
            </a:r>
            <a:r>
              <a:rPr dirty="0"/>
              <a:t/>
            </a:r>
            <a:br>
              <a:rPr dirty="0"/>
            </a:b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生需要的身心輔導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説明其解惑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鼓勵其正向思維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建</a:t>
            </a:r>
            <a:r>
              <a:rPr dirty="0"/>
              <a:t/>
            </a:r>
            <a:br>
              <a:rPr dirty="0"/>
            </a:b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立正確人生觀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要和學生具同理心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同溫層的關懷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前</a:t>
            </a:r>
          </a:p>
          <a:p>
            <a:pPr marL="355091" hangingPunct="0">
              <a:lnSpc>
                <a:spcPct val="100000"/>
              </a:lnSpc>
            </a:pP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二者或許</a:t>
            </a:r>
            <a:r>
              <a:rPr lang="zh-CN" altLang="en-US" sz="2300" b="1" spc="44" dirty="0">
                <a:solidFill>
                  <a:srgbClr val="9832FE"/>
                </a:solidFill>
                <a:latin typeface="宋体"/>
                <a:ea typeface="宋体"/>
              </a:rPr>
              <a:t>傳授知識和技能服務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4" dirty="0">
                <a:solidFill>
                  <a:srgbClr val="9832FE"/>
                </a:solidFill>
                <a:latin typeface="宋体"/>
                <a:ea typeface="宋体"/>
              </a:rPr>
              <a:t>「機器人教師</a:t>
            </a:r>
            <a:r>
              <a:rPr lang="zh-CN" altLang="en-US" sz="2300" b="1" spc="55" dirty="0">
                <a:solidFill>
                  <a:srgbClr val="9832FE"/>
                </a:solidFill>
                <a:latin typeface="宋体"/>
                <a:ea typeface="宋体"/>
              </a:rPr>
              <a:t>」</a:t>
            </a:r>
            <a:r>
              <a:rPr lang="zh-CN" altLang="en-US" sz="2300" b="1" spc="44" dirty="0">
                <a:solidFill>
                  <a:srgbClr val="9832FE"/>
                </a:solidFill>
                <a:latin typeface="宋体"/>
                <a:ea typeface="宋体"/>
              </a:rPr>
              <a:t>可代勞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和學生同溫層的互動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FE0000"/>
                </a:solidFill>
                <a:latin typeface="宋体"/>
                <a:ea typeface="宋体"/>
              </a:rPr>
              <a:t>深度人文性關懷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還</a:t>
            </a:r>
            <a:r>
              <a:rPr lang="zh-TW" altLang="en-US" sz="2300" b="1" spc="50" dirty="0">
                <a:solidFill>
                  <a:srgbClr val="000000"/>
                </a:solidFill>
                <a:latin typeface="宋体"/>
                <a:ea typeface="宋体"/>
              </a:rPr>
              <a:t>是要</a:t>
            </a:r>
            <a:r>
              <a:rPr dirty="0"/>
              <a:t/>
            </a:r>
            <a:br>
              <a:rPr dirty="0"/>
            </a:br>
            <a:r>
              <a:rPr lang="zh-TW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由</a:t>
            </a:r>
            <a:r>
              <a:rPr lang="zh-CN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教師</a:t>
            </a:r>
            <a:r>
              <a:rPr lang="zh-TW" altLang="en-US" sz="2300" b="1" spc="44" dirty="0">
                <a:solidFill>
                  <a:srgbClr val="000000"/>
                </a:solidFill>
                <a:latin typeface="宋体"/>
                <a:ea typeface="宋体"/>
              </a:rPr>
              <a:t>以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人性化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個別化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創新化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44" dirty="0">
                <a:solidFill>
                  <a:srgbClr val="FE0000"/>
                </a:solidFill>
                <a:latin typeface="宋体"/>
                <a:ea typeface="宋体"/>
              </a:rPr>
              <a:t>愛心和耐心教導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才能讓學生有所感動受益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50"/>
              </a:lnSpc>
            </a:pPr>
            <a:endParaRPr lang="en-US" dirty="0"/>
          </a:p>
          <a:p>
            <a:pPr indent="342900"/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亦即</a:t>
            </a:r>
            <a:r>
              <a:rPr lang="zh-CN" altLang="en-US" sz="2300" b="1" spc="30" dirty="0">
                <a:solidFill>
                  <a:srgbClr val="FE0065"/>
                </a:solidFill>
                <a:latin typeface="宋体"/>
                <a:ea typeface="宋体"/>
              </a:rPr>
              <a:t>工業</a:t>
            </a:r>
            <a:r>
              <a:rPr lang="en-US" altLang="zh-CN" sz="2300" b="1" spc="15" dirty="0">
                <a:solidFill>
                  <a:srgbClr val="FE0065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300" b="1" spc="5" dirty="0">
                <a:solidFill>
                  <a:srgbClr val="FE0065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300" b="1" spc="20" dirty="0">
                <a:solidFill>
                  <a:srgbClr val="FE0065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300" b="1" spc="30" dirty="0">
                <a:solidFill>
                  <a:srgbClr val="FE0065"/>
                </a:solidFill>
                <a:latin typeface="宋体"/>
                <a:ea typeface="宋体"/>
              </a:rPr>
              <a:t>時代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30" dirty="0">
                <a:solidFill>
                  <a:srgbClr val="FE0065"/>
                </a:solidFill>
                <a:latin typeface="宋体"/>
                <a:ea typeface="宋体"/>
              </a:rPr>
              <a:t>教師行業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到目前為止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被認為會較</a:t>
            </a:r>
            <a:r>
              <a:rPr lang="zh-CN" altLang="en-US" sz="2300" b="1" spc="30" dirty="0">
                <a:solidFill>
                  <a:srgbClr val="FE0065"/>
                </a:solidFill>
                <a:latin typeface="宋体"/>
                <a:ea typeface="宋体"/>
              </a:rPr>
              <a:t>不</a:t>
            </a:r>
          </a:p>
          <a:p>
            <a:pPr indent="342900">
              <a:lnSpc>
                <a:spcPct val="98333"/>
              </a:lnSpc>
            </a:pPr>
            <a:r>
              <a:rPr lang="zh-CN" altLang="en-US" sz="2300" b="1" spc="-10" dirty="0">
                <a:solidFill>
                  <a:srgbClr val="FE0065"/>
                </a:solidFill>
                <a:latin typeface="宋体"/>
                <a:ea typeface="宋体"/>
              </a:rPr>
              <a:t>易為「機器人</a:t>
            </a:r>
            <a:r>
              <a:rPr lang="zh-CN" altLang="en-US" sz="2300" b="1" spc="-5" dirty="0">
                <a:solidFill>
                  <a:srgbClr val="FE0065"/>
                </a:solidFill>
                <a:latin typeface="宋体"/>
                <a:ea typeface="宋体"/>
              </a:rPr>
              <a:t>」</a:t>
            </a:r>
            <a:r>
              <a:rPr lang="zh-CN" altLang="en-US" sz="2300" b="1" spc="-10" dirty="0">
                <a:solidFill>
                  <a:srgbClr val="FE0065"/>
                </a:solidFill>
                <a:latin typeface="宋体"/>
                <a:ea typeface="宋体"/>
              </a:rPr>
              <a:t>所取而代之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768183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17"/>
          <p:cNvSpPr txBox="1"/>
          <p:nvPr/>
        </p:nvSpPr>
        <p:spPr>
          <a:xfrm>
            <a:off x="847039" y="2465519"/>
            <a:ext cx="62437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二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時代乃因應工業</a:t>
            </a:r>
            <a:r>
              <a:rPr lang="en-US" altLang="zh-CN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600" b="1" spc="-10" dirty="0">
                <a:solidFill>
                  <a:srgbClr val="000000"/>
                </a:solidFill>
                <a:latin typeface="宋体"/>
                <a:ea typeface="宋体"/>
              </a:rPr>
              <a:t>發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展而形成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857707" y="3140206"/>
            <a:ext cx="74586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3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1.</a:t>
            </a:r>
            <a:r>
              <a:rPr lang="en-US" altLang="zh-CN" sz="2300" b="1" spc="49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spc="85" dirty="0">
                <a:solidFill>
                  <a:srgbClr val="000000"/>
                </a:solidFill>
                <a:latin typeface="宋体"/>
                <a:ea typeface="宋体"/>
              </a:rPr>
              <a:t>自</a:t>
            </a:r>
            <a:r>
              <a:rPr lang="en-US" altLang="zh-CN" sz="23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2010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年代以後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教育場域進入了</a:t>
            </a:r>
            <a:r>
              <a:rPr lang="zh-CN" altLang="en-US" sz="2300" b="1" spc="94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智慧校園</a:t>
            </a:r>
            <a:r>
              <a:rPr lang="zh-CN" altLang="en-US" sz="2300" b="1" spc="89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教</a:t>
            </a:r>
          </a:p>
        </p:txBody>
      </p:sp>
      <p:sp>
        <p:nvSpPr>
          <p:cNvPr id="219" name="TextBox 219"/>
          <p:cNvSpPr txBox="1"/>
          <p:nvPr/>
        </p:nvSpPr>
        <p:spPr>
          <a:xfrm>
            <a:off x="1211580" y="3509517"/>
            <a:ext cx="71033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師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教學智慧化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學生學習智慧化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行政人員管理行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政</a:t>
            </a:r>
          </a:p>
        </p:txBody>
      </p:sp>
      <p:sp>
        <p:nvSpPr>
          <p:cNvPr id="220" name="TextBox 220"/>
          <p:cNvSpPr txBox="1"/>
          <p:nvPr/>
        </p:nvSpPr>
        <p:spPr>
          <a:xfrm>
            <a:off x="1211580" y="3860038"/>
            <a:ext cx="7105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智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慧化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校園設施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建築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社群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保健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生活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服務</a:t>
            </a:r>
          </a:p>
        </p:txBody>
      </p:sp>
      <p:sp>
        <p:nvSpPr>
          <p:cNvPr id="221" name="TextBox 221"/>
          <p:cNvSpPr txBox="1"/>
          <p:nvPr/>
        </p:nvSpPr>
        <p:spPr>
          <a:xfrm>
            <a:off x="1211580" y="4210847"/>
            <a:ext cx="71065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zh-CN" altLang="en-US" sz="2300" b="1" spc="75" dirty="0">
                <a:solidFill>
                  <a:srgbClr val="000000"/>
                </a:solidFill>
                <a:latin typeface="宋体"/>
                <a:ea typeface="宋体"/>
              </a:rPr>
              <a:t>各領域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皆因</a:t>
            </a:r>
            <a:r>
              <a:rPr lang="zh-CN" altLang="en-US" sz="2300" b="1" spc="80" dirty="0">
                <a:solidFill>
                  <a:srgbClr val="FE0000"/>
                </a:solidFill>
                <a:latin typeface="宋体"/>
                <a:ea typeface="宋体"/>
              </a:rPr>
              <a:t>高科技「人工智慧」的運用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而進入</a:t>
            </a:r>
            <a:r>
              <a:rPr lang="zh-CN" altLang="en-US" sz="2300" b="1" spc="80" dirty="0">
                <a:solidFill>
                  <a:srgbClr val="FE0000"/>
                </a:solidFill>
                <a:latin typeface="宋体"/>
                <a:ea typeface="宋体"/>
              </a:rPr>
              <a:t>智</a:t>
            </a:r>
          </a:p>
        </p:txBody>
      </p:sp>
      <p:sp>
        <p:nvSpPr>
          <p:cNvPr id="222" name="TextBox 222"/>
          <p:cNvSpPr txBox="1"/>
          <p:nvPr/>
        </p:nvSpPr>
        <p:spPr>
          <a:xfrm>
            <a:off x="1211580" y="4561458"/>
            <a:ext cx="7105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慧</a:t>
            </a:r>
            <a:r>
              <a:rPr lang="zh-CN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化行政管理運作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對傳統教師教育培訓政策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75" dirty="0">
                <a:solidFill>
                  <a:srgbClr val="FE0000"/>
                </a:solidFill>
                <a:latin typeface="宋体"/>
                <a:ea typeface="宋体"/>
              </a:rPr>
              <a:t>形成</a:t>
            </a:r>
          </a:p>
        </p:txBody>
      </p:sp>
      <p:sp>
        <p:nvSpPr>
          <p:cNvPr id="223" name="TextBox 223"/>
          <p:cNvSpPr txBox="1"/>
          <p:nvPr/>
        </p:nvSpPr>
        <p:spPr>
          <a:xfrm>
            <a:off x="1211579" y="4911978"/>
            <a:ext cx="231285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一</a:t>
            </a:r>
            <a:r>
              <a:rPr lang="zh-CN" altLang="en-US" sz="2300" b="1" spc="-10" dirty="0">
                <a:solidFill>
                  <a:srgbClr val="FE0000"/>
                </a:solidFill>
                <a:latin typeface="宋体"/>
                <a:ea typeface="宋体"/>
              </a:rPr>
              <a:t>項新的挑戰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2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24" name="TextBox 224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26"/>
          <p:cNvSpPr txBox="1"/>
          <p:nvPr/>
        </p:nvSpPr>
        <p:spPr>
          <a:xfrm>
            <a:off x="856183" y="2323974"/>
            <a:ext cx="7696250" cy="1484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55396" indent="-355396" hangingPunct="0">
              <a:lnSpc>
                <a:spcPct val="102499"/>
              </a:lnSpc>
            </a:pPr>
            <a:r>
              <a:rPr lang="en-US" altLang="zh-CN" sz="2300" b="1" dirty="0">
                <a:solidFill>
                  <a:srgbClr val="000000"/>
                </a:solidFill>
                <a:latin typeface="Times New Roman"/>
                <a:ea typeface="Times New Roman"/>
              </a:rPr>
              <a:t>2.</a:t>
            </a:r>
            <a:r>
              <a:rPr lang="en-US" altLang="zh-CN" sz="2300" b="1" spc="5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  <a:r>
              <a:rPr lang="en-US" altLang="zh-CN" sz="2300" b="1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時代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dirty="0">
                <a:solidFill>
                  <a:srgbClr val="000000"/>
                </a:solidFill>
                <a:latin typeface="宋体"/>
                <a:ea typeface="宋体"/>
              </a:rPr>
              <a:t>教育型態已早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非傳統教師講授</a:t>
            </a:r>
            <a:r>
              <a:rPr lang="zh-CN" altLang="en-US" sz="2300" b="1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dirty="0">
                <a:solidFill>
                  <a:srgbClr val="FE0000"/>
                </a:solidFill>
                <a:latin typeface="宋体"/>
                <a:ea typeface="宋体"/>
              </a:rPr>
              <a:t>學生被動接</a:t>
            </a:r>
            <a:r>
              <a:rPr lang="zh-CN" altLang="en-US" sz="2300" b="1" spc="25" dirty="0">
                <a:solidFill>
                  <a:srgbClr val="FE0000"/>
                </a:solidFill>
                <a:latin typeface="宋体"/>
                <a:ea typeface="宋体"/>
              </a:rPr>
              <a:t>受知識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師生將共同參與課程設計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甚至</a:t>
            </a:r>
            <a:r>
              <a:rPr lang="zh-CN" altLang="en-US" sz="2300" b="1" spc="30" dirty="0">
                <a:solidFill>
                  <a:srgbClr val="9832FE"/>
                </a:solidFill>
                <a:latin typeface="宋体"/>
                <a:ea typeface="宋体"/>
              </a:rPr>
              <a:t>以</a:t>
            </a:r>
            <a:r>
              <a:rPr lang="zh-CN" altLang="en-US" sz="2300" b="1" spc="25" dirty="0">
                <a:solidFill>
                  <a:srgbClr val="9832FE"/>
                </a:solidFill>
                <a:latin typeface="宋体"/>
                <a:ea typeface="宋体"/>
              </a:rPr>
              <a:t>學生學習需要為中心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由學生「</a:t>
            </a:r>
            <a:r>
              <a:rPr lang="zh-CN" altLang="en-US" sz="2300" b="1" spc="25" dirty="0">
                <a:solidFill>
                  <a:srgbClr val="9832FE"/>
                </a:solidFill>
                <a:latin typeface="宋体"/>
                <a:ea typeface="宋体"/>
              </a:rPr>
              <a:t>自發互動共好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300" b="1" spc="25" dirty="0">
                <a:solidFill>
                  <a:srgbClr val="9832FE"/>
                </a:solidFill>
                <a:latin typeface="宋体"/>
                <a:ea typeface="宋体"/>
              </a:rPr>
              <a:t>小組合作學習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9832FE"/>
                </a:solidFill>
                <a:latin typeface="宋体"/>
                <a:ea typeface="宋体"/>
              </a:rPr>
              <a:t>小組教學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20" dirty="0">
                <a:solidFill>
                  <a:srgbClr val="000000"/>
                </a:solidFill>
                <a:latin typeface="宋体"/>
                <a:ea typeface="宋体"/>
              </a:rPr>
              <a:t>甚至</a:t>
            </a:r>
            <a:r>
              <a:rPr lang="zh-CN" altLang="en-US" sz="2300" b="1" spc="20" dirty="0">
                <a:solidFill>
                  <a:srgbClr val="0000FE"/>
                </a:solidFill>
                <a:latin typeface="宋体"/>
                <a:ea typeface="宋体"/>
              </a:rPr>
              <a:t>網路線上教學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0" dirty="0">
                <a:solidFill>
                  <a:srgbClr val="0000FE"/>
                </a:solidFill>
                <a:latin typeface="宋体"/>
                <a:ea typeface="宋体"/>
              </a:rPr>
              <a:t>個別化教學</a:t>
            </a:r>
            <a:r>
              <a:rPr lang="en-US" altLang="zh-CN" sz="2000" b="1" spc="20" dirty="0">
                <a:solidFill>
                  <a:srgbClr val="0000FE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000" b="1" spc="10" dirty="0">
                <a:solidFill>
                  <a:srgbClr val="0000FE"/>
                </a:solidFill>
                <a:latin typeface="Times New Roman"/>
                <a:ea typeface="Times New Roman"/>
              </a:rPr>
              <a:t>IEP)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endParaRPr lang="zh-CN" altLang="en-US" sz="2300" b="1" spc="20" dirty="0">
              <a:solidFill>
                <a:srgbClr val="0000FE"/>
              </a:solidFill>
              <a:latin typeface="宋体"/>
              <a:ea typeface="宋体"/>
            </a:endParaRPr>
          </a:p>
        </p:txBody>
      </p:sp>
      <p:sp>
        <p:nvSpPr>
          <p:cNvPr id="227" name="TextBox 227"/>
          <p:cNvSpPr txBox="1"/>
          <p:nvPr/>
        </p:nvSpPr>
        <p:spPr>
          <a:xfrm>
            <a:off x="1211580" y="3769141"/>
            <a:ext cx="724778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234" dirty="0">
                <a:solidFill>
                  <a:srgbClr val="0000FE"/>
                </a:solidFill>
                <a:latin typeface="宋体"/>
                <a:ea typeface="宋体"/>
              </a:rPr>
              <a:t>客製</a:t>
            </a:r>
            <a:r>
              <a:rPr lang="zh-CN" altLang="en-US" sz="2300" b="1" spc="234" dirty="0">
                <a:solidFill>
                  <a:srgbClr val="0000FE"/>
                </a:solidFill>
                <a:latin typeface="宋体"/>
                <a:ea typeface="宋体"/>
              </a:rPr>
              <a:t>化教學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34" dirty="0">
                <a:solidFill>
                  <a:srgbClr val="000000"/>
                </a:solidFill>
                <a:latin typeface="宋体"/>
                <a:ea typeface="宋体"/>
              </a:rPr>
              <a:t>以滿足個別學生學習需要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234" dirty="0">
                <a:solidFill>
                  <a:srgbClr val="000000"/>
                </a:solidFill>
                <a:latin typeface="宋体"/>
                <a:ea typeface="宋体"/>
              </a:rPr>
              <a:t>甚至是</a:t>
            </a:r>
            <a:r>
              <a:rPr lang="zh-TW" altLang="en-US" sz="2300" b="1" spc="234" dirty="0">
                <a:solidFill>
                  <a:srgbClr val="000000"/>
                </a:solidFill>
                <a:latin typeface="宋体"/>
                <a:ea typeface="宋体"/>
              </a:rPr>
              <a:t>磨</a:t>
            </a:r>
            <a:endParaRPr lang="zh-CN" altLang="en-US" sz="2300" b="1" spc="240" dirty="0">
              <a:solidFill>
                <a:srgbClr val="0000FE"/>
              </a:solidFill>
              <a:latin typeface="宋体"/>
              <a:ea typeface="宋体"/>
            </a:endParaRPr>
          </a:p>
        </p:txBody>
      </p:sp>
      <p:sp>
        <p:nvSpPr>
          <p:cNvPr id="228" name="TextBox 228"/>
          <p:cNvSpPr txBox="1"/>
          <p:nvPr/>
        </p:nvSpPr>
        <p:spPr>
          <a:xfrm>
            <a:off x="1211579" y="4119661"/>
            <a:ext cx="7340853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300" b="1" spc="234" dirty="0">
                <a:solidFill>
                  <a:srgbClr val="0000FE"/>
                </a:solidFill>
                <a:latin typeface="宋体"/>
                <a:ea typeface="宋体"/>
              </a:rPr>
              <a:t>課師</a:t>
            </a:r>
            <a:r>
              <a:rPr lang="en-US" altLang="zh-CN" sz="2000" b="1" spc="10" dirty="0">
                <a:solidFill>
                  <a:srgbClr val="0000FE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000" b="1" spc="25" dirty="0">
                <a:solidFill>
                  <a:srgbClr val="0000FE"/>
                </a:solidFill>
                <a:latin typeface="Times New Roman"/>
                <a:ea typeface="Times New Roman"/>
              </a:rPr>
              <a:t>MOOCS</a:t>
            </a:r>
            <a:r>
              <a:rPr lang="en-US" altLang="zh-CN" sz="2000" b="1" spc="20" dirty="0">
                <a:solidFill>
                  <a:srgbClr val="0000FE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300" b="1" spc="40" dirty="0">
                <a:solidFill>
                  <a:srgbClr val="000000"/>
                </a:solidFill>
                <a:latin typeface="宋体"/>
                <a:ea typeface="宋体"/>
              </a:rPr>
              <a:t>大量線上公開即時授課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300" b="1" spc="40" dirty="0">
                <a:solidFill>
                  <a:srgbClr val="FE0000"/>
                </a:solidFill>
                <a:latin typeface="宋体"/>
                <a:ea typeface="宋体"/>
              </a:rPr>
              <a:t>數位化課程教學</a:t>
            </a:r>
            <a:r>
              <a:rPr lang="zh-TW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成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為大環境教育發展趨勢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創新知識教與學</a:t>
            </a:r>
            <a:r>
              <a:rPr lang="zh-CN" altLang="en-US" sz="2300" b="1" spc="4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  <a:r>
              <a:rPr lang="zh-CN" altLang="en-US" sz="2300" b="1" spc="30" dirty="0">
                <a:solidFill>
                  <a:srgbClr val="000000"/>
                </a:solidFill>
                <a:latin typeface="宋体"/>
                <a:ea typeface="宋体"/>
              </a:rPr>
              <a:t>時時</a:t>
            </a:r>
            <a:r>
              <a:rPr lang="zh-CN" altLang="en-US" sz="2300" b="1" spc="25" dirty="0">
                <a:solidFill>
                  <a:srgbClr val="000000"/>
                </a:solidFill>
                <a:latin typeface="宋体"/>
                <a:ea typeface="宋体"/>
              </a:rPr>
              <a:t>處處</a:t>
            </a:r>
          </a:p>
        </p:txBody>
      </p:sp>
      <p:sp>
        <p:nvSpPr>
          <p:cNvPr id="229" name="TextBox 229"/>
          <p:cNvSpPr txBox="1"/>
          <p:nvPr/>
        </p:nvSpPr>
        <p:spPr>
          <a:xfrm>
            <a:off x="1211580" y="4806096"/>
            <a:ext cx="7248722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可</a:t>
            </a:r>
            <a:r>
              <a:rPr lang="zh-CN" altLang="en-US" sz="2300" b="1" spc="80" dirty="0">
                <a:solidFill>
                  <a:srgbClr val="000000"/>
                </a:solidFill>
                <a:latin typeface="宋体"/>
                <a:ea typeface="宋体"/>
              </a:rPr>
              <a:t>進行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en-US" altLang="zh-CN" sz="2300" b="1" spc="34" dirty="0">
                <a:solidFill>
                  <a:srgbClr val="FE0000"/>
                </a:solidFill>
                <a:latin typeface="Times New Roman"/>
                <a:ea typeface="Times New Roman"/>
              </a:rPr>
              <a:t>e</a:t>
            </a:r>
            <a:r>
              <a:rPr lang="zh-CN" altLang="en-US" sz="2300" b="1" spc="80" dirty="0">
                <a:solidFill>
                  <a:srgbClr val="FE0000"/>
                </a:solidFill>
                <a:latin typeface="宋体"/>
                <a:ea typeface="宋体"/>
              </a:rPr>
              <a:t>化科技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FE0000"/>
                </a:solidFill>
                <a:latin typeface="宋体"/>
                <a:ea typeface="宋体"/>
              </a:rPr>
              <a:t>人工智慧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300" b="1" spc="80" dirty="0">
                <a:solidFill>
                  <a:srgbClr val="FE0000"/>
                </a:solidFill>
                <a:latin typeface="宋体"/>
                <a:ea typeface="宋体"/>
              </a:rPr>
              <a:t>機器人輔助教學</a:t>
            </a:r>
            <a:r>
              <a:rPr lang="zh-CN" altLang="en-US" sz="2300" b="1" spc="90" dirty="0">
                <a:solidFill>
                  <a:srgbClr val="000000"/>
                </a:solidFill>
                <a:latin typeface="宋体"/>
                <a:ea typeface="宋体"/>
              </a:rPr>
              <a:t>都是</a:t>
            </a:r>
            <a:r>
              <a:rPr lang="zh-CN" altLang="en-US" sz="2300" b="1" spc="85" dirty="0">
                <a:solidFill>
                  <a:srgbClr val="000000"/>
                </a:solidFill>
                <a:latin typeface="宋体"/>
                <a:ea typeface="宋体"/>
              </a:rPr>
              <a:t>廣</a:t>
            </a:r>
          </a:p>
        </p:txBody>
      </p:sp>
      <p:sp>
        <p:nvSpPr>
          <p:cNvPr id="230" name="TextBox 230"/>
          <p:cNvSpPr txBox="1"/>
          <p:nvPr/>
        </p:nvSpPr>
        <p:spPr>
          <a:xfrm>
            <a:off x="1211580" y="5171475"/>
            <a:ext cx="4029160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泛地</a:t>
            </a:r>
            <a:r>
              <a:rPr lang="zh-CN" altLang="en-US" sz="2300" b="1" spc="-10" dirty="0">
                <a:solidFill>
                  <a:srgbClr val="000000"/>
                </a:solidFill>
                <a:latin typeface="宋体"/>
                <a:ea typeface="宋体"/>
              </a:rPr>
              <a:t>在各級校園中被引進運用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3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31" name="TextBox 231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39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33"/>
          <p:cNvSpPr txBox="1"/>
          <p:nvPr/>
        </p:nvSpPr>
        <p:spPr>
          <a:xfrm>
            <a:off x="631240" y="2249365"/>
            <a:ext cx="8187689" cy="1487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43865"/>
            <a:r>
              <a:rPr lang="zh-CN" altLang="en-US" sz="2600" b="1" spc="-10" dirty="0">
                <a:solidFill>
                  <a:srgbClr val="000000"/>
                </a:solidFill>
                <a:latin typeface="宋体"/>
                <a:ea typeface="宋体"/>
              </a:rPr>
              <a:t>三</a:t>
            </a:r>
            <a:r>
              <a:rPr lang="zh-CN" altLang="en-US" sz="28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6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4.0─</a:t>
            </a:r>
            <a:r>
              <a:rPr lang="zh-CN" altLang="en-US" sz="2600" b="1" spc="-10" dirty="0">
                <a:solidFill>
                  <a:srgbClr val="000000"/>
                </a:solidFill>
                <a:latin typeface="宋体"/>
                <a:ea typeface="宋体"/>
              </a:rPr>
              <a:t>未來學校教師培</a:t>
            </a:r>
            <a:r>
              <a:rPr lang="zh-CN" altLang="en-US" sz="2600" b="1" spc="-5" dirty="0">
                <a:solidFill>
                  <a:srgbClr val="000000"/>
                </a:solidFill>
                <a:latin typeface="宋体"/>
                <a:ea typeface="宋体"/>
              </a:rPr>
              <a:t>育之政策</a:t>
            </a:r>
          </a:p>
          <a:p>
            <a:pPr>
              <a:lnSpc>
                <a:spcPts val="199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2200" b="1" spc="-5" dirty="0">
                <a:solidFill>
                  <a:srgbClr val="FE0000"/>
                </a:solidFill>
                <a:latin typeface="宋体"/>
                <a:ea typeface="宋体"/>
              </a:rPr>
              <a:t>（一）</a:t>
            </a:r>
            <a:r>
              <a:rPr lang="zh-CN" altLang="en-US" sz="2200" b="1" spc="-10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  <a:r>
              <a:rPr lang="en-US" altLang="zh-CN" sz="22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200" b="1" spc="-5" dirty="0">
                <a:solidFill>
                  <a:srgbClr val="FE0000"/>
                </a:solidFill>
                <a:latin typeface="宋体"/>
                <a:ea typeface="宋体"/>
              </a:rPr>
              <a:t>教師培育，應強調「</a:t>
            </a:r>
            <a:r>
              <a:rPr lang="zh-CN" altLang="en-US" sz="2200" b="1" spc="-10" dirty="0">
                <a:solidFill>
                  <a:srgbClr val="FE0000"/>
                </a:solidFill>
                <a:latin typeface="宋体"/>
                <a:ea typeface="宋体"/>
              </a:rPr>
              <a:t>教育為本，科技為用</a:t>
            </a:r>
            <a:r>
              <a:rPr lang="zh-CN" altLang="en-US" sz="2200" b="1" spc="5" dirty="0">
                <a:solidFill>
                  <a:srgbClr val="FE0000"/>
                </a:solidFill>
                <a:latin typeface="宋体"/>
                <a:ea typeface="宋体"/>
              </a:rPr>
              <a:t>」</a:t>
            </a:r>
            <a:r>
              <a:rPr lang="zh-CN" altLang="en-US" sz="2200" b="1" spc="-10" dirty="0">
                <a:solidFill>
                  <a:srgbClr val="FE0000"/>
                </a:solidFill>
                <a:latin typeface="宋体"/>
                <a:ea typeface="宋体"/>
              </a:rPr>
              <a:t>政策</a:t>
            </a:r>
          </a:p>
          <a:p>
            <a:pPr>
              <a:lnSpc>
                <a:spcPts val="1164"/>
              </a:lnSpc>
            </a:pPr>
            <a:endParaRPr lang="en-US" dirty="0"/>
          </a:p>
          <a:p>
            <a:pPr indent="794588"/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面對教育</a:t>
            </a:r>
            <a:r>
              <a:rPr lang="en-US" altLang="zh-CN" sz="18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時代的來臨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未來教師教育工作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希望能培訓養成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未來教師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34" name="TextBox 234"/>
          <p:cNvSpPr txBox="1"/>
          <p:nvPr/>
        </p:nvSpPr>
        <p:spPr>
          <a:xfrm>
            <a:off x="821740" y="3738447"/>
            <a:ext cx="241300" cy="22909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77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２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77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３</a:t>
            </a:r>
          </a:p>
        </p:txBody>
      </p:sp>
      <p:sp>
        <p:nvSpPr>
          <p:cNvPr id="235" name="TextBox 235"/>
          <p:cNvSpPr txBox="1"/>
          <p:nvPr/>
        </p:nvSpPr>
        <p:spPr>
          <a:xfrm>
            <a:off x="1425828" y="3657041"/>
            <a:ext cx="7436585" cy="28847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58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要具人工智慧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大數據分析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物聯網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互聯網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雲端運算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3D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列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印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移</a:t>
            </a:r>
          </a:p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動終端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無線網路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系統分享</a:t>
            </a:r>
            <a:r>
              <a:rPr lang="en-US" altLang="zh-CN" sz="1800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en-US" altLang="zh-CN" sz="1800" b="1" spc="-5" dirty="0">
                <a:solidFill>
                  <a:srgbClr val="0000FE"/>
                </a:solidFill>
                <a:latin typeface="Times New Roman"/>
                <a:ea typeface="Times New Roman"/>
              </a:rPr>
              <a:t>e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化高科技知</a:t>
            </a:r>
            <a:r>
              <a:rPr lang="zh-CN" altLang="en-US" sz="1800" b="1" spc="-15" dirty="0">
                <a:solidFill>
                  <a:srgbClr val="0000FE"/>
                </a:solidFill>
                <a:latin typeface="宋体"/>
                <a:ea typeface="宋体"/>
              </a:rPr>
              <a:t>能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並結合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教學課程設計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及班級經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營評量等教育專業之運用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以利有效教學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75"/>
              </a:lnSpc>
            </a:pPr>
            <a:endParaRPr lang="en-US" dirty="0"/>
          </a:p>
          <a:p>
            <a:pPr marL="51562"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由於教育物件是「人」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學生客體不能被「物化」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5" dirty="0">
                <a:solidFill>
                  <a:srgbClr val="9832FE"/>
                </a:solidFill>
                <a:latin typeface="宋体"/>
                <a:ea typeface="宋体"/>
              </a:rPr>
              <a:t>人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文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化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人性化的教育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啟發性教學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結合人文科技的通識教育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9832FE"/>
                </a:solidFill>
                <a:latin typeface="宋体"/>
                <a:ea typeface="宋体"/>
              </a:rPr>
              <a:t>跨學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科整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合教育人才的培育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都是迫切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需要的師培要務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410"/>
              </a:lnSpc>
            </a:pPr>
            <a:endParaRPr lang="en-US" dirty="0"/>
          </a:p>
          <a:p>
            <a:pPr marL="14097" hangingPunct="0">
              <a:lnSpc>
                <a:spcPct val="88749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換句話說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未來學校教師培育的政策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要強調「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教育為本</a:t>
            </a:r>
            <a:r>
              <a:rPr lang="zh-CN" altLang="en-US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科技為用</a:t>
            </a:r>
            <a:r>
              <a:rPr lang="zh-CN" altLang="en-US" sz="1800" b="1" spc="15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如此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才能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發揮教育「人」的特色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才不會「物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化」功能太強調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才不會</a:t>
            </a:r>
            <a:r>
              <a:rPr lang="zh-TW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被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「機器人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」取而代之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126604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40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37"/>
          <p:cNvSpPr txBox="1"/>
          <p:nvPr/>
        </p:nvSpPr>
        <p:spPr>
          <a:xfrm>
            <a:off x="315952" y="2319594"/>
            <a:ext cx="8557081" cy="9464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200" b="1" spc="-5" dirty="0">
                <a:solidFill>
                  <a:srgbClr val="FE0000"/>
                </a:solidFill>
                <a:latin typeface="宋体"/>
                <a:ea typeface="宋体"/>
              </a:rPr>
              <a:t>（二）教育</a:t>
            </a:r>
            <a:r>
              <a:rPr lang="en-US" altLang="zh-CN" sz="22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200" b="1" spc="-10" dirty="0">
                <a:solidFill>
                  <a:srgbClr val="FE0000"/>
                </a:solidFill>
                <a:latin typeface="宋体"/>
                <a:ea typeface="宋体"/>
              </a:rPr>
              <a:t>教師培育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200" b="1" spc="-10" dirty="0">
                <a:solidFill>
                  <a:srgbClr val="FE0000"/>
                </a:solidFill>
                <a:latin typeface="宋体"/>
                <a:ea typeface="宋体"/>
              </a:rPr>
              <a:t>應強調「</a:t>
            </a:r>
            <a:r>
              <a:rPr lang="zh-CN" altLang="en-US" sz="2200" b="1" spc="-5" dirty="0">
                <a:solidFill>
                  <a:srgbClr val="FE0000"/>
                </a:solidFill>
                <a:latin typeface="宋体"/>
                <a:ea typeface="宋体"/>
              </a:rPr>
              <a:t>基本教育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200" b="1" spc="-5" dirty="0">
                <a:solidFill>
                  <a:srgbClr val="FE0000"/>
                </a:solidFill>
                <a:latin typeface="宋体"/>
                <a:ea typeface="宋体"/>
              </a:rPr>
              <a:t>數位科技</a:t>
            </a:r>
            <a:r>
              <a:rPr lang="zh-CN" altLang="en-US" sz="2200" b="1" spc="-10" dirty="0">
                <a:solidFill>
                  <a:srgbClr val="FE0000"/>
                </a:solidFill>
                <a:latin typeface="宋体"/>
                <a:ea typeface="宋体"/>
              </a:rPr>
              <a:t>」雙核心</a:t>
            </a:r>
            <a:r>
              <a:rPr lang="zh-CN" altLang="en-US" sz="2200" b="1" spc="-5" dirty="0">
                <a:solidFill>
                  <a:srgbClr val="FE0000"/>
                </a:solidFill>
                <a:latin typeface="宋体"/>
                <a:ea typeface="宋体"/>
              </a:rPr>
              <a:t>課程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55"/>
              </a:lnSpc>
            </a:pPr>
            <a:endParaRPr lang="en-US" dirty="0"/>
          </a:p>
          <a:p>
            <a:pPr indent="988771"/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因應未來學校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教師教學需要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要求跨領域科際整合人才培育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成為必要的</a:t>
            </a:r>
          </a:p>
        </p:txBody>
      </p:sp>
      <p:sp>
        <p:nvSpPr>
          <p:cNvPr id="238" name="TextBox 238"/>
          <p:cNvSpPr txBox="1"/>
          <p:nvPr/>
        </p:nvSpPr>
        <p:spPr>
          <a:xfrm>
            <a:off x="677570" y="3306266"/>
            <a:ext cx="244652" cy="2651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4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２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4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３</a:t>
            </a:r>
          </a:p>
        </p:txBody>
      </p:sp>
      <p:sp>
        <p:nvSpPr>
          <p:cNvPr id="239" name="TextBox 239"/>
          <p:cNvSpPr txBox="1"/>
          <p:nvPr/>
        </p:nvSpPr>
        <p:spPr>
          <a:xfrm>
            <a:off x="1303831" y="3266007"/>
            <a:ext cx="7524217" cy="32430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課程取向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不少師資培育大學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目前已將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教育學系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學習科技學系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加以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整</a:t>
            </a:r>
            <a:r>
              <a:rPr dirty="0"/>
              <a:t/>
            </a:r>
            <a:br>
              <a:rPr dirty="0"/>
            </a:br>
            <a:r>
              <a:rPr lang="zh-TW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併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以利開設「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基礎教育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數位科技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雙核心課程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培育因應教育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4.0的未來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教師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609"/>
              </a:lnSpc>
            </a:pPr>
            <a:endParaRPr lang="en-US" dirty="0"/>
          </a:p>
          <a:p>
            <a:pPr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臺灣201</a:t>
            </a:r>
            <a:r>
              <a:rPr lang="en-US" altLang="zh-CN" sz="1800" b="1" spc="-5" dirty="0">
                <a:solidFill>
                  <a:srgbClr val="000000"/>
                </a:solidFill>
                <a:latin typeface="宋体"/>
                <a:ea typeface="宋体"/>
              </a:rPr>
              <a:t>9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中小學新課綱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提出三個基本的理念</a:t>
            </a:r>
            <a:r>
              <a:rPr lang="zh-CN" altLang="en-US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1800" b="1" spc="-10" dirty="0">
                <a:solidFill>
                  <a:srgbClr val="9832FE"/>
                </a:solidFill>
                <a:latin typeface="宋体"/>
                <a:ea typeface="宋体"/>
              </a:rPr>
              <a:t>自發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9832FE"/>
                </a:solidFill>
                <a:latin typeface="宋体"/>
                <a:ea typeface="宋体"/>
              </a:rPr>
              <a:t>互動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9832FE"/>
                </a:solidFill>
                <a:latin typeface="宋体"/>
                <a:ea typeface="宋体"/>
              </a:rPr>
              <a:t>共好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。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其中在「溝通互動」核心素養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B2「科技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資訊與媒體素養」中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要求中小學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生要「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具備科技與資訊應用的基本素養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小學「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計算機資訊課程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」由各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校彈性課程規劃實施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國中和高中則新增「</a:t>
            </a:r>
            <a:r>
              <a:rPr lang="zh-CN" altLang="en-US" sz="1800" b="1" dirty="0">
                <a:solidFill>
                  <a:srgbClr val="9832FE"/>
                </a:solidFill>
                <a:latin typeface="宋体"/>
                <a:ea typeface="宋体"/>
              </a:rPr>
              <a:t>科技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」領域教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學課程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960"/>
              </a:lnSpc>
            </a:pPr>
            <a:endParaRPr lang="en-US" dirty="0"/>
          </a:p>
          <a:p>
            <a:pPr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由於中小學生動手自造的</a:t>
            </a:r>
            <a:r>
              <a:rPr lang="zh-CN" altLang="en-US" sz="1800" b="1" dirty="0">
                <a:solidFill>
                  <a:srgbClr val="0000FE"/>
                </a:solidFill>
                <a:latin typeface="宋体"/>
                <a:ea typeface="宋体"/>
              </a:rPr>
              <a:t>「創客」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(</a:t>
            </a:r>
            <a:r>
              <a:rPr lang="zh-CN" altLang="en-US" sz="1800" b="1" dirty="0">
                <a:solidFill>
                  <a:srgbClr val="0000FE"/>
                </a:solidFill>
                <a:latin typeface="宋体"/>
                <a:ea typeface="宋体"/>
              </a:rPr>
              <a:t>Maker)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及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程式語言</a:t>
            </a:r>
            <a:r>
              <a:rPr lang="zh-CN" altLang="en-US" sz="1800" b="1" dirty="0">
                <a:solidFill>
                  <a:srgbClr val="0000FE"/>
                </a:solidFill>
                <a:latin typeface="宋体"/>
                <a:ea typeface="宋体"/>
              </a:rPr>
              <a:t>(Coding)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能力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正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大受重視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中小學教師在資訊科技能力之提升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乃為必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要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不</a:t>
            </a:r>
          </a:p>
          <a:p>
            <a:pPr>
              <a:lnSpc>
                <a:spcPct val="9458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僅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職前教育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導入教育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在職教育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都要加強「基</a:t>
            </a:r>
            <a:r>
              <a:rPr lang="zh-TW" altLang="en-US" b="1" spc="-10" dirty="0">
                <a:solidFill>
                  <a:srgbClr val="000000"/>
                </a:solidFill>
                <a:latin typeface="宋体"/>
                <a:ea typeface="宋体"/>
              </a:rPr>
              <a:t>礎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教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育」和「數位科技」</a:t>
            </a:r>
            <a:r>
              <a:rPr lang="zh-CN" altLang="en-US" b="1" spc="-10" dirty="0">
                <a:solidFill>
                  <a:srgbClr val="000000"/>
                </a:solidFill>
                <a:latin typeface="宋体"/>
                <a:ea typeface="宋体"/>
              </a:rPr>
              <a:t>的雙</a:t>
            </a:r>
            <a:r>
              <a:rPr lang="zh-CN" altLang="en-US" b="1" spc="-5" dirty="0">
                <a:solidFill>
                  <a:srgbClr val="000000"/>
                </a:solidFill>
                <a:latin typeface="宋体"/>
                <a:ea typeface="宋体"/>
              </a:rPr>
              <a:t>核心課程培育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292695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9"/>
          <p:cNvSpPr txBox="1"/>
          <p:nvPr/>
        </p:nvSpPr>
        <p:spPr>
          <a:xfrm>
            <a:off x="658672" y="2275966"/>
            <a:ext cx="78000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（二</a:t>
            </a:r>
            <a:r>
              <a:rPr lang="zh-CN" altLang="en-US" sz="2400" b="1" spc="85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TW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係指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透過大數據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物聯網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雲端運算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85" dirty="0">
                <a:solidFill>
                  <a:srgbClr val="000000"/>
                </a:solidFill>
                <a:latin typeface="宋体"/>
                <a:ea typeface="宋体"/>
              </a:rPr>
              <a:t>行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46173" y="2641727"/>
            <a:ext cx="681405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69" dirty="0">
                <a:solidFill>
                  <a:srgbClr val="000000"/>
                </a:solidFill>
                <a:latin typeface="宋体"/>
                <a:ea typeface="宋体"/>
              </a:rPr>
              <a:t>動通訊決策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69" dirty="0">
                <a:solidFill>
                  <a:srgbClr val="000000"/>
                </a:solidFill>
                <a:latin typeface="宋体"/>
                <a:ea typeface="宋体"/>
              </a:rPr>
              <a:t>人工智慧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69" dirty="0">
                <a:solidFill>
                  <a:srgbClr val="000000"/>
                </a:solidFill>
                <a:latin typeface="宋体"/>
                <a:ea typeface="宋体"/>
              </a:rPr>
              <a:t>機器人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4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D</a:t>
            </a:r>
            <a:r>
              <a:rPr lang="zh-CN" altLang="en-US" sz="2400" b="1" spc="69" dirty="0">
                <a:solidFill>
                  <a:srgbClr val="000000"/>
                </a:solidFill>
                <a:latin typeface="宋体"/>
                <a:ea typeface="宋体"/>
              </a:rPr>
              <a:t>列印</a:t>
            </a:r>
            <a:r>
              <a:rPr lang="en-US" altLang="zh-CN" sz="2400" b="1" spc="75" dirty="0">
                <a:solidFill>
                  <a:srgbClr val="000000"/>
                </a:solidFill>
                <a:latin typeface="Times New Roman"/>
                <a:ea typeface="Times New Roman"/>
              </a:rPr>
              <a:t>……</a:t>
            </a:r>
            <a:r>
              <a:rPr lang="zh-CN" altLang="en-US" sz="2400" b="1" spc="69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46173" y="3027314"/>
            <a:ext cx="681253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94" dirty="0">
                <a:solidFill>
                  <a:srgbClr val="FE0000"/>
                </a:solidFill>
                <a:latin typeface="宋体"/>
                <a:ea typeface="宋体"/>
              </a:rPr>
              <a:t>數位化資訊整合之數位科技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94" dirty="0">
                <a:solidFill>
                  <a:srgbClr val="000000"/>
                </a:solidFill>
                <a:latin typeface="宋体"/>
                <a:ea typeface="宋体"/>
              </a:rPr>
              <a:t>提供更智慧化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自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46173" y="3393074"/>
            <a:ext cx="68110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94" dirty="0">
                <a:solidFill>
                  <a:srgbClr val="000000"/>
                </a:solidFill>
                <a:latin typeface="宋体"/>
                <a:ea typeface="宋体"/>
              </a:rPr>
              <a:t>動化及客製化的生產及供應鏈能力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藉由</a:t>
            </a:r>
            <a:r>
              <a:rPr lang="zh-CN" altLang="en-US" sz="2400" b="1" spc="94" dirty="0">
                <a:solidFill>
                  <a:srgbClr val="000000"/>
                </a:solidFill>
                <a:latin typeface="宋体"/>
                <a:ea typeface="宋体"/>
              </a:rPr>
              <a:t>廣泛應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46173" y="3758834"/>
            <a:ext cx="680798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89" dirty="0">
                <a:solidFill>
                  <a:srgbClr val="000000"/>
                </a:solidFill>
                <a:latin typeface="宋体"/>
                <a:ea typeface="宋体"/>
              </a:rPr>
              <a:t>用智慧型機器人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將</a:t>
            </a:r>
            <a:r>
              <a:rPr lang="zh-CN" altLang="en-US" sz="2400" b="1" spc="94" dirty="0">
                <a:solidFill>
                  <a:srgbClr val="000000"/>
                </a:solidFill>
                <a:latin typeface="宋体"/>
                <a:ea typeface="宋体"/>
              </a:rPr>
              <a:t>網路技術與服務業整合進入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46173" y="4124883"/>
            <a:ext cx="13468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製造業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58672" y="4547361"/>
            <a:ext cx="780308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zh-CN" altLang="en-US" sz="2400" b="1" spc="60" dirty="0">
                <a:solidFill>
                  <a:srgbClr val="000000"/>
                </a:solidFill>
                <a:latin typeface="宋体"/>
                <a:ea typeface="宋体"/>
              </a:rPr>
              <a:t>三）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依德國西門子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Amberg</a:t>
            </a:r>
            <a:r>
              <a:rPr lang="zh-CN" altLang="en-US" sz="2400" b="1" spc="55" dirty="0">
                <a:solidFill>
                  <a:srgbClr val="000000"/>
                </a:solidFill>
                <a:latin typeface="宋体"/>
                <a:ea typeface="宋体"/>
              </a:rPr>
              <a:t>先進實驗工廠的經驗推估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400" b="1" spc="1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46173" y="4913122"/>
            <a:ext cx="681253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64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64" dirty="0">
                <a:solidFill>
                  <a:srgbClr val="000000"/>
                </a:solidFill>
                <a:latin typeface="宋体"/>
                <a:ea typeface="宋体"/>
              </a:rPr>
              <a:t>後的生產鏈可提高其</a:t>
            </a:r>
            <a:r>
              <a:rPr lang="zh-CN" altLang="en-US" sz="2400" b="1" spc="69" dirty="0">
                <a:solidFill>
                  <a:srgbClr val="FE0000"/>
                </a:solidFill>
                <a:latin typeface="宋体"/>
                <a:ea typeface="宋体"/>
              </a:rPr>
              <a:t>生產價值十倍以上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400" b="1" spc="8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646173" y="5278882"/>
            <a:ext cx="6812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75" dirty="0">
                <a:solidFill>
                  <a:srgbClr val="000000"/>
                </a:solidFill>
                <a:latin typeface="宋体"/>
                <a:ea typeface="宋体"/>
              </a:rPr>
              <a:t>一般認為將是第四次工業革命之濫觴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000" b="1" spc="60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zh-CN" altLang="en-US" sz="2000" b="1" spc="64" dirty="0">
                <a:solidFill>
                  <a:srgbClr val="000000"/>
                </a:solidFill>
                <a:latin typeface="宋体"/>
                <a:ea typeface="宋体"/>
              </a:rPr>
              <a:t>杜紫宸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000" b="1" spc="64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46173" y="5644964"/>
            <a:ext cx="21009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2016.5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經濟部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33206" y="6279724"/>
            <a:ext cx="2074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41"/>
          <p:cNvSpPr txBox="1"/>
          <p:nvPr/>
        </p:nvSpPr>
        <p:spPr>
          <a:xfrm>
            <a:off x="270967" y="2394839"/>
            <a:ext cx="855444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（三）教育</a:t>
            </a:r>
            <a:r>
              <a:rPr lang="en-US" altLang="zh-CN" sz="2400" b="1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教師培育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應重視跨學科跨領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域整合型人才培育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05"/>
              </a:lnSpc>
            </a:pPr>
            <a:endParaRPr lang="en-US" dirty="0"/>
          </a:p>
          <a:p>
            <a:pPr indent="988771"/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德國機械設備製造業聯合會</a:t>
            </a:r>
            <a:r>
              <a:rPr lang="en-US" altLang="zh-CN" sz="16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VDMA</a:t>
            </a:r>
            <a:r>
              <a:rPr lang="en-US" altLang="zh-CN" sz="16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曾委託德國霍恩海姆學士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針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對工業</a:t>
            </a:r>
          </a:p>
        </p:txBody>
      </p:sp>
      <p:sp>
        <p:nvSpPr>
          <p:cNvPr id="242" name="TextBox 242"/>
          <p:cNvSpPr txBox="1"/>
          <p:nvPr/>
        </p:nvSpPr>
        <p:spPr>
          <a:xfrm>
            <a:off x="677570" y="3378275"/>
            <a:ext cx="244652" cy="21469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1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２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1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３</a:t>
            </a:r>
          </a:p>
        </p:txBody>
      </p:sp>
      <p:sp>
        <p:nvSpPr>
          <p:cNvPr id="243" name="TextBox 243"/>
          <p:cNvSpPr txBox="1"/>
          <p:nvPr/>
        </p:nvSpPr>
        <p:spPr>
          <a:xfrm>
            <a:off x="1259738" y="3340557"/>
            <a:ext cx="7565669" cy="27665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416"/>
              </a:lnSpc>
            </a:pP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對經濟建設發展影響進行調查發現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原先預估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機器人將大量取代人類工作並沒有明顯出現</a:t>
            </a:r>
            <a:r>
              <a:rPr lang="zh-CN" altLang="en-US" b="1" spc="-10" dirty="0">
                <a:solidFill>
                  <a:srgbClr val="000000"/>
                </a:solidFill>
                <a:latin typeface="宋体"/>
                <a:ea typeface="宋体"/>
              </a:rPr>
              <a:t>的雙</a:t>
            </a:r>
            <a:r>
              <a:rPr lang="zh-CN" altLang="en-US" b="1" spc="-5" dirty="0">
                <a:solidFill>
                  <a:srgbClr val="000000"/>
                </a:solidFill>
                <a:latin typeface="宋体"/>
                <a:ea typeface="宋体"/>
              </a:rPr>
              <a:t>核心課程培育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企業主們要求員工擁有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雙學位</a:t>
            </a:r>
            <a:r>
              <a:rPr lang="zh-CN" altLang="en-US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FF0000"/>
                </a:solidFill>
                <a:latin typeface="宋体"/>
                <a:ea typeface="宋体"/>
              </a:rPr>
              <a:t>跨</a:t>
            </a:r>
            <a:r>
              <a:rPr lang="zh-CN" altLang="en-US" sz="1800" b="1" dirty="0">
                <a:solidFill>
                  <a:srgbClr val="FF0000"/>
                </a:solidFill>
                <a:latin typeface="宋体"/>
                <a:ea typeface="宋体"/>
              </a:rPr>
              <a:t>領域</a:t>
            </a:r>
            <a:r>
              <a:rPr lang="zh-CN" altLang="en-US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dirty="0">
                <a:solidFill>
                  <a:srgbClr val="FE0065"/>
                </a:solidFill>
                <a:latin typeface="宋体"/>
                <a:ea typeface="宋体"/>
              </a:rPr>
              <a:t>雙證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照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的趨勢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則相當明顯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endParaRPr lang="en-US" altLang="zh-CN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由於企業主對學校人才培育要求能擁有雙學位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跨領域和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雙證照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1800" b="1" dirty="0">
              <a:solidFill>
                <a:srgbClr val="000000"/>
              </a:solidFill>
              <a:latin typeface="宋体"/>
              <a:ea typeface="宋体"/>
            </a:endParaRPr>
          </a:p>
          <a:p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負責人才培育的師資培訓工作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自然也要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重視跨領域整合的人才培訓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取</a:t>
            </a:r>
            <a:r>
              <a:rPr lang="zh-CN" altLang="en-US" b="1" spc="-10" dirty="0">
                <a:solidFill>
                  <a:srgbClr val="000000"/>
                </a:solidFill>
                <a:latin typeface="宋体"/>
                <a:ea typeface="宋体"/>
              </a:rPr>
              <a:t>向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575"/>
              </a:lnSpc>
            </a:pPr>
            <a:endParaRPr lang="en-US" dirty="0"/>
          </a:p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過去</a:t>
            </a:r>
            <a:r>
              <a:rPr lang="en-US" altLang="zh-CN" sz="1800" b="1" dirty="0">
                <a:solidFill>
                  <a:srgbClr val="FE0065"/>
                </a:solidFill>
                <a:latin typeface="Times New Roman"/>
                <a:ea typeface="Times New Roman"/>
              </a:rPr>
              <a:t>T</a:t>
            </a:r>
            <a:r>
              <a:rPr lang="zh-CN" altLang="en-US" sz="1800" b="1" dirty="0">
                <a:solidFill>
                  <a:srgbClr val="9832FE"/>
                </a:solidFill>
                <a:latin typeface="宋体"/>
                <a:ea typeface="宋体"/>
              </a:rPr>
              <a:t>型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人才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培育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只要一種專長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現在工業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時代則要求</a:t>
            </a:r>
            <a:r>
              <a:rPr lang="en-US" altLang="zh-CN" sz="1800" b="1" dirty="0">
                <a:solidFill>
                  <a:srgbClr val="FE0065"/>
                </a:solidFill>
                <a:latin typeface="Times New Roman"/>
                <a:ea typeface="Times New Roman"/>
              </a:rPr>
              <a:t>π</a:t>
            </a:r>
            <a:r>
              <a:rPr lang="zh-CN" altLang="en-US" sz="1800" b="1" dirty="0">
                <a:solidFill>
                  <a:srgbClr val="9832FE"/>
                </a:solidFill>
                <a:latin typeface="宋体"/>
                <a:ea typeface="宋体"/>
              </a:rPr>
              <a:t>型人才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之培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要求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多種跨領域專長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的訓練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因此教育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教師</a:t>
            </a:r>
            <a:r>
              <a:rPr lang="zh-TW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培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當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然要符應此一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社會經濟人才需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求的發展趨勢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292695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45"/>
          <p:cNvSpPr txBox="1"/>
          <p:nvPr/>
        </p:nvSpPr>
        <p:spPr>
          <a:xfrm>
            <a:off x="270967" y="2161102"/>
            <a:ext cx="8260474" cy="1213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（四）教育</a:t>
            </a:r>
            <a:r>
              <a:rPr lang="en-US" altLang="zh-CN" sz="2400" b="1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教師培育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應重視</a:t>
            </a:r>
            <a:r>
              <a:rPr lang="zh-CN" altLang="en-US" sz="2400" b="1" u="sng" spc="-20" dirty="0">
                <a:solidFill>
                  <a:srgbClr val="FE0000"/>
                </a:solidFill>
                <a:uFill>
                  <a:solidFill>
                    <a:srgbClr val="FE0000"/>
                  </a:solidFill>
                </a:uFill>
                <a:latin typeface="宋体"/>
                <a:ea typeface="宋体"/>
              </a:rPr>
              <a:t>科學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、</a:t>
            </a:r>
            <a:r>
              <a:rPr lang="zh-CN" altLang="en-US" sz="2400" b="1" u="sng" spc="-5" dirty="0">
                <a:solidFill>
                  <a:srgbClr val="FE0000"/>
                </a:solidFill>
                <a:uFill>
                  <a:solidFill>
                    <a:srgbClr val="FE0000"/>
                  </a:solidFill>
                </a:uFill>
                <a:latin typeface="宋体"/>
                <a:ea typeface="宋体"/>
              </a:rPr>
              <a:t>技術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、</a:t>
            </a:r>
            <a:r>
              <a:rPr lang="zh-CN" altLang="en-US" sz="2400" b="1" u="sng" spc="-10" dirty="0">
                <a:solidFill>
                  <a:srgbClr val="FE0000"/>
                </a:solidFill>
                <a:uFill>
                  <a:solidFill>
                    <a:srgbClr val="FE0000"/>
                  </a:solidFill>
                </a:uFill>
                <a:latin typeface="宋体"/>
                <a:ea typeface="宋体"/>
              </a:rPr>
              <a:t>工程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、</a:t>
            </a:r>
            <a:r>
              <a:rPr lang="zh-CN" altLang="en-US" sz="2400" b="1" u="sng" spc="-10" dirty="0">
                <a:solidFill>
                  <a:srgbClr val="FE0000"/>
                </a:solidFill>
                <a:uFill>
                  <a:solidFill>
                    <a:srgbClr val="FE0000"/>
                  </a:solidFill>
                </a:uFill>
                <a:latin typeface="宋体"/>
                <a:ea typeface="宋体"/>
              </a:rPr>
              <a:t>數學等</a:t>
            </a:r>
          </a:p>
          <a:p>
            <a:pPr marL="0" indent="987856">
              <a:lnSpc>
                <a:spcPct val="100000"/>
              </a:lnSpc>
              <a:spcBef>
                <a:spcPts val="154"/>
              </a:spcBef>
            </a:pPr>
            <a:r>
              <a:rPr lang="zh-CN" altLang="en-US" sz="2400" b="1" u="sng" spc="-10" dirty="0">
                <a:solidFill>
                  <a:srgbClr val="FE0000"/>
                </a:solidFill>
                <a:uFill>
                  <a:solidFill>
                    <a:srgbClr val="FE0000"/>
                  </a:solidFill>
                </a:uFill>
                <a:latin typeface="宋体"/>
                <a:ea typeface="宋体"/>
              </a:rPr>
              <a:t>科技素養</a:t>
            </a:r>
            <a:r>
              <a:rPr lang="zh-CN" altLang="en-US" sz="2400" b="1" spc="-15" dirty="0">
                <a:solidFill>
                  <a:srgbClr val="FE0000"/>
                </a:solidFill>
                <a:latin typeface="宋体"/>
                <a:ea typeface="宋体"/>
              </a:rPr>
              <a:t>的培育</a:t>
            </a:r>
          </a:p>
          <a:p>
            <a:pPr>
              <a:lnSpc>
                <a:spcPts val="1100"/>
              </a:lnSpc>
            </a:pPr>
            <a:endParaRPr lang="en-US" dirty="0"/>
          </a:p>
          <a:p>
            <a:pPr indent="988771"/>
            <a:r>
              <a:rPr lang="zh-CN" altLang="en-US" sz="1800" b="1" spc="-5" dirty="0">
                <a:solidFill>
                  <a:srgbClr val="FE00FE"/>
                </a:solidFill>
                <a:latin typeface="宋体"/>
                <a:ea typeface="宋体"/>
              </a:rPr>
              <a:t>美國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因應德國2011年工業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4.0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之提倡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於2012年起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積極推動</a:t>
            </a:r>
            <a:r>
              <a:rPr lang="zh-CN" altLang="en-US" sz="1800" b="1" dirty="0">
                <a:solidFill>
                  <a:srgbClr val="FE00FE"/>
                </a:solidFill>
                <a:latin typeface="宋体"/>
                <a:ea typeface="宋体"/>
              </a:rPr>
              <a:t>STEM</a:t>
            </a:r>
            <a:r>
              <a:rPr lang="zh-CN" altLang="en-US" sz="1800" b="1" spc="-10" dirty="0">
                <a:solidFill>
                  <a:srgbClr val="FE00FE"/>
                </a:solidFill>
                <a:latin typeface="宋体"/>
                <a:ea typeface="宋体"/>
              </a:rPr>
              <a:t>教育</a:t>
            </a:r>
          </a:p>
        </p:txBody>
      </p:sp>
      <p:sp>
        <p:nvSpPr>
          <p:cNvPr id="246" name="TextBox 246"/>
          <p:cNvSpPr txBox="1"/>
          <p:nvPr/>
        </p:nvSpPr>
        <p:spPr>
          <a:xfrm>
            <a:off x="677570" y="3378275"/>
            <a:ext cx="244957" cy="2651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4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２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4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３</a:t>
            </a:r>
          </a:p>
        </p:txBody>
      </p:sp>
      <p:sp>
        <p:nvSpPr>
          <p:cNvPr id="247" name="TextBox 247"/>
          <p:cNvSpPr txBox="1"/>
          <p:nvPr/>
        </p:nvSpPr>
        <p:spPr>
          <a:xfrm>
            <a:off x="1259738" y="3343477"/>
            <a:ext cx="7542670" cy="32272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833"/>
              </a:lnSpc>
            </a:pP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zh-CN" altLang="en-US" sz="1800" b="1" dirty="0">
                <a:solidFill>
                  <a:srgbClr val="FE00FE"/>
                </a:solidFill>
                <a:latin typeface="宋体"/>
                <a:ea typeface="宋体"/>
              </a:rPr>
              <a:t>S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cience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dirty="0">
                <a:solidFill>
                  <a:srgbClr val="FE00FE"/>
                </a:solidFill>
                <a:latin typeface="宋体"/>
                <a:ea typeface="宋体"/>
              </a:rPr>
              <a:t>T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echnology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dirty="0">
                <a:solidFill>
                  <a:srgbClr val="FE00FE"/>
                </a:solidFill>
                <a:latin typeface="宋体"/>
                <a:ea typeface="宋体"/>
              </a:rPr>
              <a:t>E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ngineering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and</a:t>
            </a:r>
            <a:r>
              <a:rPr lang="zh-CN" altLang="en-US" sz="1800" b="1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800" b="1" dirty="0">
                <a:solidFill>
                  <a:srgbClr val="FE00FE"/>
                </a:solidFill>
                <a:latin typeface="宋体"/>
                <a:ea typeface="宋体"/>
              </a:rPr>
              <a:t>M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athematics）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以確保中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小學生都有機會學習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並接受到</a:t>
            </a:r>
            <a:r>
              <a:rPr lang="zh-CN" altLang="en-US" sz="1800" b="1" spc="-20" dirty="0">
                <a:solidFill>
                  <a:srgbClr val="FE00FE"/>
                </a:solidFill>
                <a:latin typeface="宋体"/>
                <a:ea typeface="宋体"/>
              </a:rPr>
              <a:t>科學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FE00FE"/>
                </a:solidFill>
                <a:latin typeface="宋体"/>
                <a:ea typeface="宋体"/>
              </a:rPr>
              <a:t>技術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FE00FE"/>
                </a:solidFill>
                <a:latin typeface="宋体"/>
                <a:ea typeface="宋体"/>
              </a:rPr>
              <a:t>工程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800" b="1" spc="-5" dirty="0">
                <a:solidFill>
                  <a:srgbClr val="FE00FE"/>
                </a:solidFill>
                <a:latin typeface="宋体"/>
                <a:ea typeface="宋体"/>
              </a:rPr>
              <a:t>數學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的啟迪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以充分發展其潛能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FE00FE"/>
                </a:solidFill>
                <a:latin typeface="宋体"/>
                <a:ea typeface="宋体"/>
              </a:rPr>
              <a:t>培養學生科學素養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以利美國能在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21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世紀全球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經濟和科技發展能具領先地位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2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139"/>
              </a:lnSpc>
            </a:pPr>
            <a:endParaRPr lang="en-US" dirty="0"/>
          </a:p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香港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亦把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STEM</a:t>
            </a:r>
            <a:r>
              <a:rPr lang="zh-CN" altLang="en-US" sz="1800" b="1" dirty="0">
                <a:solidFill>
                  <a:srgbClr val="FE0000"/>
                </a:solidFill>
                <a:latin typeface="宋体"/>
                <a:ea typeface="宋体"/>
              </a:rPr>
              <a:t>教育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視為重要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政策之一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更新和強化科學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技術和數學課程與學習活動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並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加強師資培訓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讓中小學生充分發揮創意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潛能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69"/>
              </a:lnSpc>
            </a:pPr>
            <a:endParaRPr lang="en-US" dirty="0"/>
          </a:p>
          <a:p>
            <a:pPr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基本上美國總統</a:t>
            </a:r>
            <a:r>
              <a:rPr lang="zh-CN" altLang="en-US" sz="1800" b="1" dirty="0">
                <a:solidFill>
                  <a:srgbClr val="FE0000"/>
                </a:solidFill>
                <a:latin typeface="宋体"/>
                <a:ea typeface="宋体"/>
              </a:rPr>
              <a:t>歐巴馬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所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提出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STEM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的教育人才培訓政策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是有助於學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生科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技素養能力的提升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近年來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不少教育專家學者也提出</a:t>
            </a:r>
            <a:r>
              <a:rPr lang="zh-CN" altLang="en-US" sz="1800" b="1" spc="-10" dirty="0">
                <a:solidFill>
                  <a:srgbClr val="FE0000"/>
                </a:solidFill>
                <a:latin typeface="宋体"/>
                <a:ea typeface="宋体"/>
              </a:rPr>
              <a:t>STEAM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概念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來取代STEM之不足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認為</a:t>
            </a:r>
            <a:r>
              <a:rPr lang="zh-CN" altLang="en-US" sz="1800" b="1" dirty="0">
                <a:solidFill>
                  <a:srgbClr val="FE0000"/>
                </a:solidFill>
                <a:latin typeface="宋体"/>
                <a:ea typeface="宋体"/>
              </a:rPr>
              <a:t>Art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也是不可缺少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有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科技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素養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FE0000"/>
                </a:solidFill>
                <a:latin typeface="宋体"/>
                <a:ea typeface="宋体"/>
              </a:rPr>
              <a:t>加上藝術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素</a:t>
            </a:r>
            <a:r>
              <a:rPr lang="zh-CN" altLang="en-US" b="1" spc="-5" dirty="0">
                <a:solidFill>
                  <a:srgbClr val="000000"/>
                </a:solidFill>
                <a:latin typeface="宋体"/>
                <a:ea typeface="宋体"/>
              </a:rPr>
              <a:t>養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b="1" spc="-5" dirty="0">
                <a:solidFill>
                  <a:srgbClr val="000000"/>
                </a:solidFill>
                <a:latin typeface="宋体"/>
                <a:ea typeface="宋体"/>
              </a:rPr>
              <a:t>則人才培育功能將更優異可期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1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292695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43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49"/>
          <p:cNvSpPr txBox="1"/>
          <p:nvPr/>
        </p:nvSpPr>
        <p:spPr>
          <a:xfrm>
            <a:off x="342900" y="2394839"/>
            <a:ext cx="8383420" cy="9156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（五）教育</a:t>
            </a:r>
            <a:r>
              <a:rPr lang="en-US" altLang="zh-CN" sz="24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教師培育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10" dirty="0">
                <a:solidFill>
                  <a:srgbClr val="FF0000"/>
                </a:solidFill>
                <a:latin typeface="宋体"/>
                <a:ea typeface="宋体"/>
              </a:rPr>
              <a:t>應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重視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啟發創新能力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的培育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55"/>
              </a:lnSpc>
            </a:pPr>
            <a:endParaRPr lang="en-US" dirty="0"/>
          </a:p>
          <a:p>
            <a:pPr indent="1018921"/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工業4.0強調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智慧化生產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及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客製化的供需滿足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因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此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程式化的製造服務</a:t>
            </a:r>
          </a:p>
        </p:txBody>
      </p:sp>
      <p:sp>
        <p:nvSpPr>
          <p:cNvPr id="250" name="TextBox 250"/>
          <p:cNvSpPr txBox="1"/>
          <p:nvPr/>
        </p:nvSpPr>
        <p:spPr>
          <a:xfrm>
            <a:off x="749503" y="3378275"/>
            <a:ext cx="241300" cy="2434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77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２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1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３</a:t>
            </a:r>
          </a:p>
        </p:txBody>
      </p:sp>
      <p:sp>
        <p:nvSpPr>
          <p:cNvPr id="251" name="TextBox 251"/>
          <p:cNvSpPr txBox="1"/>
          <p:nvPr/>
        </p:nvSpPr>
        <p:spPr>
          <a:xfrm>
            <a:off x="1331975" y="3296487"/>
            <a:ext cx="7394345" cy="3185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9845"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流程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固然要重視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非程式化</a:t>
            </a:r>
            <a:r>
              <a:rPr lang="zh-CN" altLang="en-US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FF0000"/>
                </a:solidFill>
                <a:latin typeface="宋体"/>
                <a:ea typeface="宋体"/>
              </a:rPr>
              <a:t>個別化</a:t>
            </a:r>
            <a:r>
              <a:rPr lang="zh-CN" altLang="en-US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FF0000"/>
                </a:solidFill>
                <a:latin typeface="宋体"/>
                <a:ea typeface="宋体"/>
              </a:rPr>
              <a:t>創新化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之新產品的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研發服務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更有賴員工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人文思維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及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啟發式創意應變能力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之加強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1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585"/>
              </a:lnSpc>
            </a:pPr>
            <a:endParaRPr lang="en-US" dirty="0"/>
          </a:p>
          <a:p>
            <a:pPr marL="29845"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處於工業4.0時代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同時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也是知識經濟社會時代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5" dirty="0">
                <a:solidFill>
                  <a:srgbClr val="FE0065"/>
                </a:solidFill>
                <a:latin typeface="宋体"/>
                <a:ea typeface="宋体"/>
              </a:rPr>
              <a:t>知識密集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已取代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勞力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密集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資本密集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技術密集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創新力等於競爭力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這是大家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共同接受的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原則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培養一位有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創新創意創業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的人才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才是教育界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所共同期待的急迫</a:t>
            </a:r>
            <a:r>
              <a:rPr dirty="0"/>
              <a:t/>
            </a:r>
            <a:br>
              <a:rPr dirty="0"/>
            </a:b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要務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1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514"/>
              </a:lnSpc>
            </a:pPr>
            <a:endParaRPr lang="en-US" dirty="0"/>
          </a:p>
          <a:p>
            <a:pPr hangingPunct="0">
              <a:lnSpc>
                <a:spcPct val="92500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教育4.0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的教師培育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面對教學科技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的不斷創新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面對人工智慧和機器人的壓力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教師所需要的教學知能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特別需要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創新和人文啟發的能力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這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是機器人所不能取代人力的「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有溫度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有深度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有個性</a:t>
            </a:r>
            <a:r>
              <a:rPr lang="zh-CN" altLang="en-US" sz="1800" b="1" dirty="0">
                <a:solidFill>
                  <a:srgbClr val="9832FE"/>
                </a:solidFill>
                <a:latin typeface="宋体"/>
                <a:ea typeface="宋体"/>
              </a:rPr>
              <a:t>的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1800" b="1" spc="-5" dirty="0">
                <a:solidFill>
                  <a:srgbClr val="9832FE"/>
                </a:solidFill>
                <a:latin typeface="宋体"/>
                <a:ea typeface="宋体"/>
              </a:rPr>
              <a:t>學習特色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所</a:t>
            </a:r>
            <a:r>
              <a:rPr dirty="0"/>
              <a:t/>
            </a:r>
            <a:br>
              <a:rPr dirty="0"/>
            </a:b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在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1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220457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53"/>
          <p:cNvSpPr txBox="1"/>
          <p:nvPr/>
        </p:nvSpPr>
        <p:spPr>
          <a:xfrm>
            <a:off x="270966" y="2394839"/>
            <a:ext cx="8313475" cy="8515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（六）教育</a:t>
            </a:r>
            <a:r>
              <a:rPr lang="en-US" altLang="zh-CN" sz="2400" b="1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教師</a:t>
            </a:r>
            <a:r>
              <a:rPr lang="zh-TW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培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應重視人文藝術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的博雅通識教育</a:t>
            </a:r>
          </a:p>
          <a:p>
            <a:pPr>
              <a:lnSpc>
                <a:spcPts val="1600"/>
              </a:lnSpc>
            </a:pPr>
            <a:endParaRPr lang="en-US" dirty="0"/>
          </a:p>
          <a:p>
            <a:pPr indent="1136954"/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教育4.0時代的發展趨勢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固然在強調善用</a:t>
            </a:r>
            <a:r>
              <a:rPr lang="zh-CN" altLang="en-US" sz="1800" b="1" dirty="0">
                <a:solidFill>
                  <a:srgbClr val="FE0065"/>
                </a:solidFill>
                <a:latin typeface="宋体"/>
                <a:ea typeface="宋体"/>
              </a:rPr>
              <a:t>AI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新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科技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以增進教育的效</a:t>
            </a:r>
          </a:p>
        </p:txBody>
      </p:sp>
      <p:sp>
        <p:nvSpPr>
          <p:cNvPr id="254" name="TextBox 254"/>
          <p:cNvSpPr txBox="1"/>
          <p:nvPr/>
        </p:nvSpPr>
        <p:spPr>
          <a:xfrm>
            <a:off x="749503" y="3378275"/>
            <a:ext cx="241300" cy="1917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779"/>
              </a:lnSpc>
            </a:pPr>
            <a:endParaRPr lang="en-US" dirty="0"/>
          </a:p>
          <a:p>
            <a:pPr marL="0" indent="56388">
              <a:lnSpc>
                <a:spcPct val="100000"/>
              </a:lnSpc>
            </a:pPr>
            <a:r>
              <a:rPr lang="en-US" altLang="zh-CN" sz="18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</a:p>
        </p:txBody>
      </p:sp>
      <p:sp>
        <p:nvSpPr>
          <p:cNvPr id="255" name="TextBox 255"/>
          <p:cNvSpPr txBox="1"/>
          <p:nvPr/>
        </p:nvSpPr>
        <p:spPr>
          <a:xfrm>
            <a:off x="1394713" y="3238575"/>
            <a:ext cx="7336535" cy="32306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3208">
              <a:lnSpc>
                <a:spcPct val="93750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果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sz="18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基本上教育的對象是「人」</a:t>
            </a:r>
            <a:r>
              <a:rPr lang="zh-CN" altLang="en-US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不是「物」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工業4.0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的產品</a:t>
            </a:r>
          </a:p>
          <a:p>
            <a:pPr indent="13208">
              <a:lnSpc>
                <a:spcPct val="92500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是「物」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是東西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是沒有生命的客體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教育</a:t>
            </a:r>
            <a:r>
              <a:rPr lang="zh-CN" altLang="en-US" sz="1800" b="1" dirty="0">
                <a:solidFill>
                  <a:srgbClr val="0000FE"/>
                </a:solidFill>
                <a:latin typeface="宋体"/>
                <a:ea typeface="宋体"/>
              </a:rPr>
              <a:t>4.0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的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產品是</a:t>
            </a:r>
          </a:p>
          <a:p>
            <a:pPr marL="13208" hangingPunct="0">
              <a:lnSpc>
                <a:spcPct val="95416"/>
              </a:lnSpc>
            </a:pP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「人」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不是東西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是具有生命的客體。</a:t>
            </a:r>
            <a:r>
              <a:rPr lang="zh-CN" altLang="en-US" sz="1800" b="1" spc="-20" dirty="0">
                <a:solidFill>
                  <a:srgbClr val="0000FE"/>
                </a:solidFill>
                <a:latin typeface="宋体"/>
                <a:ea typeface="宋体"/>
              </a:rPr>
              <a:t>人有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尊嚴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要被維護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人有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價值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要被肯定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人有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需要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要被滿足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dirty="0">
                <a:solidFill>
                  <a:srgbClr val="0000FE"/>
                </a:solidFill>
                <a:latin typeface="宋体"/>
                <a:ea typeface="宋体"/>
              </a:rPr>
              <a:t>人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有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動機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要被增強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存於</a:t>
            </a:r>
            <a:r>
              <a:rPr lang="zh-CN" altLang="en-US" sz="1800" b="1" dirty="0">
                <a:solidFill>
                  <a:srgbClr val="0000FE"/>
                </a:solidFill>
                <a:latin typeface="宋体"/>
                <a:ea typeface="宋体"/>
              </a:rPr>
              <a:t>師生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之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間的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互動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需要「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人性化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」的元素來充實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1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715"/>
              </a:lnSpc>
            </a:pPr>
            <a:endParaRPr lang="en-US" dirty="0"/>
          </a:p>
          <a:p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教育4.0教師</a:t>
            </a:r>
            <a:r>
              <a:rPr lang="zh-CN" altLang="en-US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要具「人性化」的正能量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必須要有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人文的基本素養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18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ct val="93750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才能具有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人性化的氣度修持和心胸作為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也需要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有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博雅通識教育的素養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，</a:t>
            </a:r>
          </a:p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如：對文學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藝術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詩詞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歌曲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修辭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哲學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宗教</a:t>
            </a:r>
            <a:r>
              <a:rPr lang="en-US" altLang="zh-CN" b="1" spc="-30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等博雅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領域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也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要有基本涉獵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才能美化心靈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基本上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4.0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教師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並非要求全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知萬能的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只有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科學技能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確屬不足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若能具備</a:t>
            </a:r>
            <a:r>
              <a:rPr lang="zh-CN" altLang="en-US" sz="1800" b="1" spc="-15" dirty="0">
                <a:solidFill>
                  <a:srgbClr val="0000FE"/>
                </a:solidFill>
                <a:latin typeface="宋体"/>
                <a:ea typeface="宋体"/>
              </a:rPr>
              <a:t>人文藝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術博雅通</a:t>
            </a:r>
            <a:r>
              <a:rPr dirty="0"/>
              <a:t/>
            </a:r>
            <a:br>
              <a:rPr dirty="0"/>
            </a:b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識的能力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才可經得起未來「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機器人教師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」的挑戰而不敗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20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555"/>
              </a:lnSpc>
            </a:pPr>
            <a:endParaRPr lang="en-US" dirty="0"/>
          </a:p>
          <a:p>
            <a:pPr marL="0" indent="7157719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57"/>
          <p:cNvSpPr txBox="1"/>
          <p:nvPr/>
        </p:nvSpPr>
        <p:spPr>
          <a:xfrm>
            <a:off x="270967" y="2321686"/>
            <a:ext cx="8477248" cy="825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（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七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）教育</a:t>
            </a:r>
            <a:r>
              <a:rPr lang="en-US" altLang="zh-CN" sz="24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教師</a:t>
            </a:r>
            <a:r>
              <a:rPr lang="zh-TW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培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應重視</a:t>
            </a:r>
            <a:r>
              <a:rPr lang="zh-CN" altLang="en-US" sz="2400" b="1" spc="-20" dirty="0">
                <a:solidFill>
                  <a:srgbClr val="FE0000"/>
                </a:solidFill>
                <a:latin typeface="宋体"/>
                <a:ea typeface="宋体"/>
              </a:rPr>
              <a:t>善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用</a:t>
            </a:r>
            <a:r>
              <a:rPr lang="en-US" altLang="zh-CN" sz="24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以有效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班級經營</a:t>
            </a:r>
          </a:p>
          <a:p>
            <a:pPr>
              <a:lnSpc>
                <a:spcPts val="1394"/>
              </a:lnSpc>
            </a:pPr>
            <a:endParaRPr lang="en-US" dirty="0"/>
          </a:p>
          <a:p>
            <a:pPr indent="988771"/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由於工業革命是否完全帶來人類生活幸福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一直迭有爭議。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馬克斯學派</a:t>
            </a: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批</a:t>
            </a:r>
          </a:p>
        </p:txBody>
      </p:sp>
      <p:sp>
        <p:nvSpPr>
          <p:cNvPr id="258" name="TextBox 258"/>
          <p:cNvSpPr txBox="1"/>
          <p:nvPr/>
        </p:nvSpPr>
        <p:spPr>
          <a:xfrm>
            <a:off x="677570" y="3306266"/>
            <a:ext cx="244652" cy="2651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4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２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44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３</a:t>
            </a:r>
          </a:p>
        </p:txBody>
      </p:sp>
      <p:sp>
        <p:nvSpPr>
          <p:cNvPr id="259" name="TextBox 259"/>
          <p:cNvSpPr txBox="1"/>
          <p:nvPr/>
        </p:nvSpPr>
        <p:spPr>
          <a:xfrm>
            <a:off x="1259738" y="3139007"/>
            <a:ext cx="7607732" cy="33757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判工廠制度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帶來社會階級的衝突宰</a:t>
            </a:r>
            <a:r>
              <a:rPr lang="zh-CN" altLang="en-US" b="1" spc="-5" dirty="0">
                <a:solidFill>
                  <a:srgbClr val="000000"/>
                </a:solidFill>
                <a:latin typeface="宋体"/>
                <a:ea typeface="宋体"/>
              </a:rPr>
              <a:t>制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與</a:t>
            </a:r>
            <a:r>
              <a:rPr lang="zh-CN" altLang="en-US" b="1" spc="-5" dirty="0">
                <a:solidFill>
                  <a:srgbClr val="000000"/>
                </a:solidFill>
                <a:latin typeface="宋体"/>
                <a:ea typeface="宋体"/>
              </a:rPr>
              <a:t>再製</a:t>
            </a:r>
            <a:r>
              <a:rPr lang="zh-CN" altLang="en-US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800" b="1" spc="-15" dirty="0">
                <a:solidFill>
                  <a:srgbClr val="FE0065"/>
                </a:solidFill>
                <a:latin typeface="宋体"/>
                <a:ea typeface="宋体"/>
              </a:rPr>
              <a:t>存在主義者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批判工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業革命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造成環境的破壞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人類心靈的物化與枯竭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學校教師如何善用AI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高科技以提升教學效果之際</a:t>
            </a:r>
            <a:r>
              <a:rPr lang="zh-CN" altLang="en-US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而又能兼顧學生之幸福感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確屬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值得吾人去加以省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思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8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400"/>
              </a:lnSpc>
            </a:pPr>
            <a:endParaRPr lang="en-US" dirty="0"/>
          </a:p>
          <a:p>
            <a:pPr hangingPunct="0">
              <a:lnSpc>
                <a:spcPct val="95833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目前教師善用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AI高科技方法與設施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確實相當程度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增進學生學習動機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師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生及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時互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動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教師教學資源與教學評量的掌握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它改變了傳統教室中教師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講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述、黑板板書、平面式的教學風貌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透過科技運用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生動有趣圖文影像刺激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確可提升學生學習動機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（彭煥勝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2018</a:t>
            </a:r>
            <a:r>
              <a:rPr lang="zh-CN" altLang="en-US" sz="1400" b="1" spc="-5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1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4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860"/>
              </a:lnSpc>
            </a:pPr>
            <a:endParaRPr lang="en-US" dirty="0"/>
          </a:p>
          <a:p>
            <a:pPr hangingPunct="0">
              <a:lnSpc>
                <a:spcPct val="95416"/>
              </a:lnSpc>
              <a:tabLst>
                <a:tab pos="7292695" algn="l"/>
              </a:tabLst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教育為體，科技為用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」之原則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在班級經營教學時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仍應加以強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調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人工智慧的科技方法技巧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固可用來幫助教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學活動之進行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但教師對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班級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學生之個別化學習</a:t>
            </a:r>
            <a:r>
              <a:rPr lang="zh-CN" altLang="en-US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適性教育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美感教育的體驗</a:t>
            </a:r>
            <a:r>
              <a:rPr lang="zh-CN" altLang="en-US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人文化人</a:t>
            </a:r>
            <a:r>
              <a:rPr lang="zh-CN" altLang="en-US" sz="1800" b="1" dirty="0">
                <a:solidFill>
                  <a:srgbClr val="FE0065"/>
                </a:solidFill>
                <a:latin typeface="宋体"/>
                <a:ea typeface="宋体"/>
              </a:rPr>
              <a:t>性化的心靈成長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仍然要優先去加以強調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 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	</a:t>
            </a:r>
            <a:r>
              <a:rPr lang="en-US" altLang="zh-CN" sz="1000" spc="-25" dirty="0">
                <a:solidFill>
                  <a:srgbClr val="90A9B7"/>
                </a:solidFill>
                <a:latin typeface="Verdana"/>
                <a:ea typeface="Verdana"/>
              </a:rPr>
              <a:t>46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61"/>
          <p:cNvSpPr txBox="1"/>
          <p:nvPr/>
        </p:nvSpPr>
        <p:spPr>
          <a:xfrm>
            <a:off x="270967" y="2394839"/>
            <a:ext cx="78283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（八）教育</a:t>
            </a:r>
            <a:r>
              <a:rPr lang="en-US" altLang="zh-CN" sz="2400" b="1" dirty="0">
                <a:solidFill>
                  <a:srgbClr val="FE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教師</a:t>
            </a:r>
            <a:r>
              <a:rPr lang="zh-TW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培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育</a:t>
            </a:r>
            <a:r>
              <a:rPr lang="zh-CN" altLang="en-US" sz="2400" b="1" spc="85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要重視終身學習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的在職進修教育</a:t>
            </a:r>
          </a:p>
        </p:txBody>
      </p:sp>
      <p:sp>
        <p:nvSpPr>
          <p:cNvPr id="262" name="TextBox 262"/>
          <p:cNvSpPr txBox="1"/>
          <p:nvPr/>
        </p:nvSpPr>
        <p:spPr>
          <a:xfrm>
            <a:off x="749503" y="3378275"/>
            <a:ext cx="241300" cy="1917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１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779"/>
              </a:lnSpc>
            </a:pPr>
            <a:endParaRPr lang="en-US" dirty="0"/>
          </a:p>
          <a:p>
            <a:pPr marL="0" indent="56388">
              <a:lnSpc>
                <a:spcPct val="100000"/>
              </a:lnSpc>
            </a:pPr>
            <a:r>
              <a:rPr lang="en-US" altLang="zh-CN" sz="18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</a:p>
        </p:txBody>
      </p:sp>
      <p:sp>
        <p:nvSpPr>
          <p:cNvPr id="263" name="TextBox 263"/>
          <p:cNvSpPr txBox="1"/>
          <p:nvPr/>
        </p:nvSpPr>
        <p:spPr>
          <a:xfrm>
            <a:off x="1394713" y="2990227"/>
            <a:ext cx="7146023" cy="33701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208" hangingPunct="0">
              <a:lnSpc>
                <a:spcPct val="94583"/>
              </a:lnSpc>
            </a:pP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教師</a:t>
            </a:r>
            <a:r>
              <a:rPr lang="zh-TW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培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育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一般可分三階段進行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000" b="1" spc="-5" dirty="0">
                <a:solidFill>
                  <a:srgbClr val="FE00FE"/>
                </a:solidFill>
                <a:latin typeface="宋体"/>
                <a:ea typeface="宋体"/>
              </a:rPr>
              <a:t>職前養成教育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Pre</a:t>
            </a:r>
            <a:r>
              <a:rPr lang="en-US" altLang="zh-CN" sz="1800" b="1" spc="-1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service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education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0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000" b="1" dirty="0">
                <a:solidFill>
                  <a:srgbClr val="FE00FE"/>
                </a:solidFill>
                <a:latin typeface="宋体"/>
                <a:ea typeface="宋体"/>
              </a:rPr>
              <a:t>導入實習教育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Internship</a:t>
            </a:r>
            <a:r>
              <a:rPr lang="en-US" altLang="zh-CN" sz="1800" b="1" spc="-12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education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0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000" b="1" spc="-5" dirty="0">
                <a:solidFill>
                  <a:srgbClr val="FE00FE"/>
                </a:solidFill>
                <a:latin typeface="宋体"/>
                <a:ea typeface="宋体"/>
              </a:rPr>
              <a:t>在職進修教育</a:t>
            </a:r>
            <a:r>
              <a:rPr lang="zh-CN" altLang="en-US" sz="1800" b="1" spc="10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In-service</a:t>
            </a:r>
            <a:r>
              <a:rPr lang="en-US" altLang="zh-CN" sz="1800" b="1" spc="-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education</a:t>
            </a:r>
            <a:r>
              <a:rPr lang="zh-CN" altLang="en-US" sz="1800" b="1" spc="-15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由於教師工作是一種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專業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為保持與時俱進的專業成長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教師的終身在職進修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教育一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向受到重視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0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230"/>
              </a:lnSpc>
            </a:pPr>
            <a:endParaRPr lang="en-US" dirty="0"/>
          </a:p>
          <a:p>
            <a:pPr hangingPunct="0">
              <a:lnSpc>
                <a:spcPct val="95416"/>
              </a:lnSpc>
            </a:pP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0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後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高科技普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遍被應用在教師教學活動中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不管教育科研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教學活動設計與實施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教育評量</a:t>
            </a:r>
            <a:r>
              <a:rPr lang="en-US" altLang="zh-CN" sz="20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…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等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均有賴</a:t>
            </a:r>
            <a:r>
              <a:rPr lang="en-US" altLang="zh-CN" sz="20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高科技</a:t>
            </a:r>
            <a:r>
              <a:rPr dirty="0"/>
              <a:t/>
            </a:r>
            <a:br>
              <a:rPr dirty="0"/>
            </a:b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的資源與配合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而</a:t>
            </a:r>
            <a:r>
              <a:rPr lang="en-US" altLang="zh-CN" sz="2000" b="1" spc="-5" dirty="0">
                <a:solidFill>
                  <a:srgbClr val="FE00FE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000" b="1" dirty="0">
                <a:solidFill>
                  <a:srgbClr val="FE00FE"/>
                </a:solidFill>
                <a:latin typeface="宋体"/>
                <a:ea typeface="宋体"/>
              </a:rPr>
              <a:t>高科技有日新月異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先天特質成長現狀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dirty="0"/>
              <a:t/>
            </a:r>
            <a:br>
              <a:rPr dirty="0"/>
            </a:b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時代的教師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必須藉由</a:t>
            </a:r>
            <a:r>
              <a:rPr lang="zh-CN" altLang="en-US" sz="2000" b="1" spc="-5" dirty="0">
                <a:solidFill>
                  <a:srgbClr val="FE00FE"/>
                </a:solidFill>
                <a:latin typeface="宋体"/>
                <a:ea typeface="宋体"/>
              </a:rPr>
              <a:t>終身回流教育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10" dirty="0">
                <a:solidFill>
                  <a:srgbClr val="FE00FE"/>
                </a:solidFill>
                <a:latin typeface="宋体"/>
                <a:ea typeface="宋体"/>
              </a:rPr>
              <a:t>不斷</a:t>
            </a:r>
            <a:r>
              <a:rPr lang="zh-CN" altLang="en-US" sz="2000" b="1" dirty="0">
                <a:solidFill>
                  <a:srgbClr val="FE00FE"/>
                </a:solidFill>
                <a:latin typeface="宋体"/>
                <a:ea typeface="宋体"/>
              </a:rPr>
              <a:t>在職</a:t>
            </a:r>
            <a:r>
              <a:rPr lang="zh-CN" altLang="en-US" sz="2000" b="1" spc="-5" dirty="0">
                <a:solidFill>
                  <a:srgbClr val="FE00FE"/>
                </a:solidFill>
                <a:latin typeface="宋体"/>
                <a:ea typeface="宋体"/>
              </a:rPr>
              <a:t>進修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以獲取</a:t>
            </a:r>
            <a:r>
              <a:rPr lang="zh-CN" altLang="en-US" sz="2000" b="1" spc="-5" dirty="0">
                <a:solidFill>
                  <a:srgbClr val="FE00FE"/>
                </a:solidFill>
                <a:latin typeface="宋体"/>
                <a:ea typeface="宋体"/>
              </a:rPr>
              <a:t>最新教育專業知識與</a:t>
            </a:r>
            <a:r>
              <a:rPr lang="en-US" altLang="zh-CN" sz="2000" b="1" dirty="0">
                <a:solidFill>
                  <a:srgbClr val="FE00FE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000" b="1" spc="-5" dirty="0">
                <a:solidFill>
                  <a:srgbClr val="FE00FE"/>
                </a:solidFill>
                <a:latin typeface="宋体"/>
                <a:ea typeface="宋体"/>
              </a:rPr>
              <a:t>高科技結合運用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乃更有其必要性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 </a:t>
            </a:r>
            <a:endParaRPr lang="zh-CN" altLang="en-US" sz="20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66"/>
          <p:cNvSpPr txBox="1"/>
          <p:nvPr/>
        </p:nvSpPr>
        <p:spPr>
          <a:xfrm>
            <a:off x="1425828" y="2321898"/>
            <a:ext cx="73659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聯合國教育科學文化組織</a:t>
            </a:r>
            <a:r>
              <a:rPr lang="zh-CN" altLang="en-US" sz="1800" b="1" spc="15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UNESCO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1996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年在「</a:t>
            </a:r>
            <a:r>
              <a:rPr lang="zh-CN" altLang="en-US" sz="2000" b="1" spc="-5" dirty="0">
                <a:solidFill>
                  <a:srgbClr val="FE0000"/>
                </a:solidFill>
                <a:latin typeface="宋体"/>
                <a:ea typeface="宋体"/>
              </a:rPr>
              <a:t>學習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000" b="1" spc="-5" dirty="0">
                <a:solidFill>
                  <a:srgbClr val="FE0000"/>
                </a:solidFill>
                <a:latin typeface="宋体"/>
                <a:ea typeface="宋体"/>
              </a:rPr>
              <a:t>內</a:t>
            </a:r>
            <a:r>
              <a:rPr lang="zh-CN" altLang="en-US" sz="2000" b="1" dirty="0">
                <a:solidFill>
                  <a:srgbClr val="FE0000"/>
                </a:solidFill>
                <a:latin typeface="宋体"/>
                <a:ea typeface="宋体"/>
              </a:rPr>
              <a:t>在的</a:t>
            </a:r>
          </a:p>
        </p:txBody>
      </p:sp>
      <p:sp>
        <p:nvSpPr>
          <p:cNvPr id="267" name="TextBox 267"/>
          <p:cNvSpPr txBox="1"/>
          <p:nvPr/>
        </p:nvSpPr>
        <p:spPr>
          <a:xfrm>
            <a:off x="805891" y="2644775"/>
            <a:ext cx="126993" cy="315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525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en-US" altLang="zh-CN" sz="18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</a:p>
        </p:txBody>
      </p:sp>
      <p:sp>
        <p:nvSpPr>
          <p:cNvPr id="268" name="TextBox 268"/>
          <p:cNvSpPr txBox="1"/>
          <p:nvPr/>
        </p:nvSpPr>
        <p:spPr>
          <a:xfrm>
            <a:off x="1412494" y="2636699"/>
            <a:ext cx="7313827" cy="38277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3334"/>
            <a:r>
              <a:rPr lang="zh-CN" altLang="en-US" sz="2000" b="1" dirty="0">
                <a:solidFill>
                  <a:srgbClr val="FE0000"/>
                </a:solidFill>
                <a:latin typeface="宋体"/>
                <a:ea typeface="宋体"/>
              </a:rPr>
              <a:t>財富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Learning</a:t>
            </a:r>
            <a:r>
              <a:rPr lang="zh-CN" altLang="en-US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CN" sz="1800" b="1" spc="-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The</a:t>
            </a:r>
            <a:r>
              <a:rPr lang="en-US" altLang="zh-CN" sz="1800" b="1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treasure</a:t>
            </a:r>
            <a:r>
              <a:rPr lang="en-US" altLang="zh-CN" sz="1800" b="1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Times New Roman"/>
                <a:ea typeface="Times New Roman"/>
              </a:rPr>
              <a:t>within</a:t>
            </a: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一書中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也指出</a:t>
            </a:r>
            <a:r>
              <a:rPr lang="zh-CN" altLang="en-US" sz="2000" b="1" dirty="0">
                <a:solidFill>
                  <a:srgbClr val="0000FE"/>
                </a:solidFill>
                <a:latin typeface="宋体"/>
                <a:ea typeface="宋体"/>
              </a:rPr>
              <a:t>在職進修的</a:t>
            </a:r>
            <a:r>
              <a:rPr lang="zh-CN" altLang="en-US" sz="2000" b="1" spc="-5" dirty="0">
                <a:solidFill>
                  <a:srgbClr val="0000FE"/>
                </a:solidFill>
                <a:latin typeface="宋体"/>
                <a:ea typeface="宋体"/>
              </a:rPr>
              <a:t>必要</a:t>
            </a:r>
            <a:r>
              <a:rPr lang="zh-CN" altLang="en-US" sz="2000" b="1" spc="-10" dirty="0">
                <a:solidFill>
                  <a:srgbClr val="0000FE"/>
                </a:solidFill>
                <a:latin typeface="宋体"/>
                <a:ea typeface="宋体"/>
              </a:rPr>
              <a:t>性</a:t>
            </a:r>
            <a:r>
              <a:rPr lang="zh-CN" altLang="en-US" sz="20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000" b="1" spc="-10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203834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(1)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學習</a:t>
            </a:r>
            <a:r>
              <a:rPr lang="zh-CN" altLang="en-US" sz="2000" b="1" dirty="0">
                <a:solidFill>
                  <a:srgbClr val="FE0000"/>
                </a:solidFill>
                <a:latin typeface="宋体"/>
                <a:ea typeface="宋体"/>
              </a:rPr>
              <a:t>認知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b="1" spc="-4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know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  <a:p>
            <a:pPr marL="0" indent="203834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(2)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學習</a:t>
            </a:r>
            <a:r>
              <a:rPr lang="zh-CN" altLang="en-US" sz="2000" b="1" dirty="0">
                <a:solidFill>
                  <a:srgbClr val="FE0000"/>
                </a:solidFill>
                <a:latin typeface="宋体"/>
                <a:ea typeface="宋体"/>
              </a:rPr>
              <a:t>做事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b="1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do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  <a:p>
            <a:pPr marL="0" indent="203834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(3)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學習</a:t>
            </a:r>
            <a:r>
              <a:rPr lang="zh-CN" altLang="en-US" sz="2000" b="1" dirty="0">
                <a:solidFill>
                  <a:srgbClr val="FE0000"/>
                </a:solidFill>
                <a:latin typeface="宋体"/>
                <a:ea typeface="宋体"/>
              </a:rPr>
              <a:t>與人相處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live</a:t>
            </a:r>
            <a:r>
              <a:rPr lang="en-US" altLang="zh-CN" sz="2000" b="1" spc="-30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together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  <a:p>
            <a:pPr marL="0" indent="203834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(4)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學習</a:t>
            </a:r>
            <a:r>
              <a:rPr lang="zh-CN" altLang="en-US" sz="2000" b="1" dirty="0">
                <a:solidFill>
                  <a:srgbClr val="FE0000"/>
                </a:solidFill>
                <a:latin typeface="宋体"/>
                <a:ea typeface="宋体"/>
              </a:rPr>
              <a:t>成就自己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b="1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be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  <a:p>
            <a:pPr marL="0" indent="13334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2003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年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UNESCO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又提出</a:t>
            </a:r>
          </a:p>
          <a:p>
            <a:pPr marL="0" indent="203834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(5)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學習</a:t>
            </a:r>
            <a:r>
              <a:rPr lang="zh-CN" altLang="en-US" sz="2000" b="1" dirty="0">
                <a:solidFill>
                  <a:srgbClr val="FE0000"/>
                </a:solidFill>
                <a:latin typeface="宋体"/>
                <a:ea typeface="宋体"/>
              </a:rPr>
              <a:t>適應改變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learning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to</a:t>
            </a:r>
            <a:r>
              <a:rPr lang="en-US" altLang="zh-CN" sz="2000" b="1" spc="-3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000" b="1" dirty="0">
                <a:solidFill>
                  <a:srgbClr val="FE0000"/>
                </a:solidFill>
                <a:latin typeface="Times New Roman"/>
                <a:ea typeface="Times New Roman"/>
              </a:rPr>
              <a:t>change</a:t>
            </a:r>
            <a:r>
              <a:rPr lang="zh-CN" altLang="en-US" sz="20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  <a:p>
            <a:pPr>
              <a:lnSpc>
                <a:spcPts val="684"/>
              </a:lnSpc>
            </a:pPr>
            <a:endParaRPr lang="en-US" dirty="0"/>
          </a:p>
          <a:p>
            <a:pPr hangingPunct="0">
              <a:lnSpc>
                <a:spcPct val="92083"/>
              </a:lnSpc>
            </a:pP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的確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2000" b="1" spc="-5" dirty="0">
                <a:solidFill>
                  <a:srgbClr val="FE0000"/>
                </a:solidFill>
                <a:latin typeface="宋体"/>
                <a:ea typeface="宋体"/>
              </a:rPr>
              <a:t>時代在改變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5" dirty="0">
                <a:solidFill>
                  <a:srgbClr val="FE0000"/>
                </a:solidFill>
                <a:latin typeface="宋体"/>
                <a:ea typeface="宋体"/>
              </a:rPr>
              <a:t>社會在改變</a:t>
            </a:r>
            <a:r>
              <a:rPr lang="zh-CN" altLang="en-US" sz="2000" b="1" spc="8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5" dirty="0">
                <a:solidFill>
                  <a:srgbClr val="FE0000"/>
                </a:solidFill>
                <a:latin typeface="宋体"/>
                <a:ea typeface="宋体"/>
              </a:rPr>
              <a:t>潮流也在變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處於教育</a:t>
            </a:r>
            <a:r>
              <a:rPr lang="en-US" altLang="zh-CN" sz="20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時代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FE"/>
                </a:solidFill>
                <a:latin typeface="宋体"/>
                <a:ea typeface="宋体"/>
              </a:rPr>
              <a:t>教師的專業成長更要不斷經由終身學習的在職進修教育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以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獲取工業</a:t>
            </a:r>
            <a:r>
              <a:rPr lang="en-US" altLang="zh-CN" sz="20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後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2000" b="1" dirty="0">
                <a:solidFill>
                  <a:srgbClr val="0000FE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000" b="1" spc="-5" dirty="0">
                <a:solidFill>
                  <a:srgbClr val="0000FE"/>
                </a:solidFill>
                <a:latin typeface="宋体"/>
                <a:ea typeface="宋体"/>
              </a:rPr>
              <a:t>人工智慧的最新知識和技能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才能達成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培育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有競爭力下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一代的使命要求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0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0" indent="7139939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48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70"/>
          <p:cNvSpPr txBox="1"/>
          <p:nvPr/>
        </p:nvSpPr>
        <p:spPr>
          <a:xfrm>
            <a:off x="586435" y="2253790"/>
            <a:ext cx="7975270" cy="1046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33704" indent="-533704" hangingPunct="0">
              <a:lnSpc>
                <a:spcPct val="103750"/>
              </a:lnSpc>
            </a:pPr>
            <a:r>
              <a:rPr lang="zh-CN" altLang="en-US" sz="2200" b="1" spc="5" dirty="0">
                <a:solidFill>
                  <a:srgbClr val="FE0065"/>
                </a:solidFill>
                <a:latin typeface="宋体"/>
                <a:ea typeface="宋体"/>
              </a:rPr>
              <a:t>一</a:t>
            </a:r>
            <a:r>
              <a:rPr lang="zh-CN" altLang="en-US" sz="2200" b="1" spc="10" dirty="0">
                <a:solidFill>
                  <a:srgbClr val="FE0065"/>
                </a:solidFill>
                <a:latin typeface="宋体"/>
                <a:ea typeface="宋体"/>
              </a:rPr>
              <a:t>、教育</a:t>
            </a:r>
            <a:r>
              <a:rPr lang="en-US" altLang="zh-CN" sz="2200" b="1" spc="5" dirty="0">
                <a:solidFill>
                  <a:srgbClr val="FE0065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200" b="1" dirty="0">
                <a:solidFill>
                  <a:srgbClr val="FE0065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200" b="1" spc="5" dirty="0">
                <a:solidFill>
                  <a:srgbClr val="FE0065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200" b="1" spc="5" dirty="0">
                <a:solidFill>
                  <a:srgbClr val="FE0065"/>
                </a:solidFill>
                <a:latin typeface="宋体"/>
                <a:ea typeface="宋体"/>
              </a:rPr>
              <a:t>是一個人工智慧時代</a:t>
            </a:r>
            <a:r>
              <a:rPr lang="zh-CN" altLang="en-US" sz="2200" b="1" spc="5" dirty="0">
                <a:solidFill>
                  <a:srgbClr val="FE006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200" b="1" spc="5" dirty="0">
                <a:solidFill>
                  <a:srgbClr val="FE0065"/>
                </a:solidFill>
                <a:latin typeface="宋体"/>
                <a:ea typeface="宋体"/>
              </a:rPr>
              <a:t>高科技的運用</a:t>
            </a:r>
            <a:r>
              <a:rPr lang="zh-CN" altLang="en-US" sz="2200" b="1" spc="5" dirty="0">
                <a:solidFill>
                  <a:srgbClr val="FE006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200" b="1" spc="15" dirty="0">
                <a:solidFill>
                  <a:srgbClr val="FE0065"/>
                </a:solidFill>
                <a:latin typeface="宋体"/>
                <a:ea typeface="宋体"/>
              </a:rPr>
              <a:t>固然可</a:t>
            </a:r>
            <a:r>
              <a:rPr lang="zh-CN" altLang="en-US" sz="2200" b="1" spc="5" dirty="0">
                <a:solidFill>
                  <a:srgbClr val="FE0065"/>
                </a:solidFill>
                <a:latin typeface="宋体"/>
                <a:ea typeface="宋体"/>
              </a:rPr>
              <a:t>有效提</a:t>
            </a:r>
            <a:r>
              <a:rPr lang="zh-CN" altLang="en-US" sz="2200" b="1" spc="34" dirty="0">
                <a:solidFill>
                  <a:srgbClr val="FE0065"/>
                </a:solidFill>
                <a:latin typeface="宋体"/>
                <a:ea typeface="宋体"/>
              </a:rPr>
              <a:t>升教育實施效果</a:t>
            </a:r>
            <a:r>
              <a:rPr lang="zh-CN" altLang="en-US" sz="2200" b="1" spc="34" dirty="0">
                <a:solidFill>
                  <a:srgbClr val="FE006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200" b="1" spc="34" dirty="0">
                <a:solidFill>
                  <a:srgbClr val="FE0065"/>
                </a:solidFill>
                <a:latin typeface="宋体"/>
                <a:ea typeface="宋体"/>
              </a:rPr>
              <a:t>但是</a:t>
            </a:r>
            <a:r>
              <a:rPr lang="zh-CN" altLang="en-US" sz="2200" b="1" spc="34" dirty="0">
                <a:solidFill>
                  <a:srgbClr val="FE006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200" b="1" spc="34" dirty="0">
                <a:solidFill>
                  <a:srgbClr val="FE0065"/>
                </a:solidFill>
                <a:latin typeface="宋体"/>
                <a:ea typeface="宋体"/>
              </a:rPr>
              <a:t>有些人文與科技之整合</a:t>
            </a:r>
            <a:r>
              <a:rPr lang="zh-CN" altLang="en-US" sz="2200" b="1" spc="34" dirty="0">
                <a:solidFill>
                  <a:srgbClr val="FE006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200" b="1" spc="44" dirty="0">
                <a:solidFill>
                  <a:srgbClr val="FE0065"/>
                </a:solidFill>
                <a:latin typeface="宋体"/>
                <a:ea typeface="宋体"/>
              </a:rPr>
              <a:t>更是</a:t>
            </a:r>
            <a:r>
              <a:rPr lang="zh-CN" altLang="en-US" sz="2200" b="1" spc="34" dirty="0">
                <a:solidFill>
                  <a:srgbClr val="FE0065"/>
                </a:solidFill>
                <a:latin typeface="宋体"/>
                <a:ea typeface="宋体"/>
              </a:rPr>
              <a:t>值得</a:t>
            </a:r>
            <a:r>
              <a:rPr lang="zh-CN" altLang="en-US" sz="2200" b="1" spc="-15" dirty="0">
                <a:solidFill>
                  <a:srgbClr val="FE0065"/>
                </a:solidFill>
                <a:latin typeface="宋体"/>
                <a:ea typeface="宋体"/>
              </a:rPr>
              <a:t>重視</a:t>
            </a:r>
            <a:r>
              <a:rPr lang="zh-CN" altLang="en-US" sz="2200" b="1" spc="-15" dirty="0">
                <a:solidFill>
                  <a:srgbClr val="FE0065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200" b="1" spc="-15" dirty="0">
              <a:solidFill>
                <a:srgbClr val="FE0065"/>
              </a:solidFill>
              <a:latin typeface="宋体"/>
              <a:ea typeface="宋体"/>
            </a:endParaRPr>
          </a:p>
        </p:txBody>
      </p:sp>
      <p:sp>
        <p:nvSpPr>
          <p:cNvPr id="271" name="TextBox 271"/>
          <p:cNvSpPr txBox="1"/>
          <p:nvPr/>
        </p:nvSpPr>
        <p:spPr>
          <a:xfrm>
            <a:off x="718108" y="3581170"/>
            <a:ext cx="1968322" cy="2653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416"/>
              </a:lnSpc>
            </a:pPr>
            <a:r>
              <a:rPr lang="zh-CN" altLang="en-US" sz="1600" b="1" spc="114" dirty="0">
                <a:solidFill>
                  <a:srgbClr val="000000"/>
                </a:solidFill>
                <a:latin typeface="宋体"/>
                <a:ea typeface="宋体"/>
              </a:rPr>
              <a:t>臺灣宏碁</a:t>
            </a:r>
            <a:r>
              <a:rPr lang="zh-CN" altLang="en-US" sz="1600" b="1" spc="104" dirty="0">
                <a:solidFill>
                  <a:srgbClr val="000000"/>
                </a:solidFill>
                <a:latin typeface="宋体"/>
                <a:ea typeface="宋体"/>
              </a:rPr>
              <a:t>集團創辦</a:t>
            </a:r>
            <a:r>
              <a:rPr dirty="0"/>
              <a:t/>
            </a:r>
            <a:br>
              <a:rPr dirty="0"/>
            </a:br>
            <a:r>
              <a:rPr lang="zh-CN" altLang="en-US" sz="1600" b="1" spc="-229" dirty="0">
                <a:solidFill>
                  <a:srgbClr val="000000"/>
                </a:solidFill>
                <a:latin typeface="宋体"/>
                <a:ea typeface="宋体"/>
              </a:rPr>
              <a:t>人</a:t>
            </a:r>
            <a:r>
              <a:rPr lang="zh-CN" altLang="en-US" sz="1600" b="1" spc="-11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34" dirty="0">
                <a:solidFill>
                  <a:srgbClr val="000000"/>
                </a:solidFill>
                <a:latin typeface="宋体"/>
                <a:ea typeface="宋体"/>
              </a:rPr>
              <a:t>施</a:t>
            </a:r>
            <a:r>
              <a:rPr lang="zh-CN" altLang="en-US" sz="1600" b="1" spc="-11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29" dirty="0">
                <a:solidFill>
                  <a:srgbClr val="000000"/>
                </a:solidFill>
                <a:latin typeface="宋体"/>
                <a:ea typeface="宋体"/>
              </a:rPr>
              <a:t>振</a:t>
            </a:r>
            <a:r>
              <a:rPr lang="zh-CN" altLang="en-US" sz="1600" b="1" spc="-11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34" dirty="0">
                <a:solidFill>
                  <a:srgbClr val="000000"/>
                </a:solidFill>
                <a:latin typeface="宋体"/>
                <a:ea typeface="宋体"/>
              </a:rPr>
              <a:t>榮</a:t>
            </a:r>
            <a:r>
              <a:rPr lang="zh-CN" altLang="en-US" sz="1600" b="1" spc="-12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29" dirty="0">
                <a:solidFill>
                  <a:srgbClr val="000000"/>
                </a:solidFill>
                <a:latin typeface="宋体"/>
                <a:ea typeface="宋体"/>
              </a:rPr>
              <a:t>認</a:t>
            </a:r>
            <a:r>
              <a:rPr lang="zh-CN" altLang="en-US" sz="1600" b="1" spc="-11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34" dirty="0">
                <a:solidFill>
                  <a:srgbClr val="000000"/>
                </a:solidFill>
                <a:latin typeface="宋体"/>
                <a:ea typeface="宋体"/>
              </a:rPr>
              <a:t>為</a:t>
            </a:r>
            <a:r>
              <a:rPr lang="zh-CN" altLang="en-US" sz="1600" b="1" spc="-11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dirty="0"/>
              <a:t/>
            </a:r>
            <a:br>
              <a:rPr dirty="0"/>
            </a:br>
            <a:r>
              <a:rPr lang="zh-CN" altLang="en-US" sz="1600" b="1" spc="85" dirty="0">
                <a:solidFill>
                  <a:srgbClr val="000000"/>
                </a:solidFill>
                <a:latin typeface="宋体"/>
                <a:ea typeface="宋体"/>
              </a:rPr>
              <a:t>「因應</a:t>
            </a:r>
            <a:r>
              <a:rPr lang="en-US" altLang="zh-CN" sz="1600" b="1" spc="50" dirty="0">
                <a:solidFill>
                  <a:srgbClr val="000000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1600" b="1" spc="95" dirty="0">
                <a:solidFill>
                  <a:srgbClr val="000000"/>
                </a:solidFill>
                <a:latin typeface="宋体"/>
                <a:ea typeface="宋体"/>
              </a:rPr>
              <a:t>人工</a:t>
            </a:r>
            <a:r>
              <a:rPr lang="zh-CN" altLang="en-US" sz="1600" b="1" spc="85" dirty="0">
                <a:solidFill>
                  <a:srgbClr val="000000"/>
                </a:solidFill>
                <a:latin typeface="宋体"/>
                <a:ea typeface="宋体"/>
              </a:rPr>
              <a:t>智慧</a:t>
            </a:r>
            <a:r>
              <a:rPr dirty="0"/>
              <a:t/>
            </a:r>
            <a:br>
              <a:rPr dirty="0"/>
            </a:br>
            <a:r>
              <a:rPr lang="zh-CN" altLang="en-US" sz="1600" b="1" spc="110" dirty="0">
                <a:solidFill>
                  <a:srgbClr val="000000"/>
                </a:solidFill>
                <a:latin typeface="宋体"/>
                <a:ea typeface="宋体"/>
              </a:rPr>
              <a:t>的發展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114" dirty="0">
                <a:solidFill>
                  <a:srgbClr val="000000"/>
                </a:solidFill>
                <a:latin typeface="宋体"/>
                <a:ea typeface="宋体"/>
              </a:rPr>
              <a:t>教師</a:t>
            </a:r>
            <a:r>
              <a:rPr lang="zh-CN" altLang="en-US" sz="1600" b="1" spc="110" dirty="0">
                <a:solidFill>
                  <a:srgbClr val="000000"/>
                </a:solidFill>
                <a:latin typeface="宋体"/>
                <a:ea typeface="宋体"/>
              </a:rPr>
              <a:t>思維</a:t>
            </a:r>
            <a:r>
              <a:rPr dirty="0"/>
              <a:t/>
            </a:r>
            <a:br>
              <a:rPr dirty="0"/>
            </a:br>
            <a:r>
              <a:rPr lang="zh-CN" altLang="en-US" sz="1600" b="1" spc="104" dirty="0">
                <a:solidFill>
                  <a:srgbClr val="000000"/>
                </a:solidFill>
                <a:latin typeface="宋体"/>
                <a:ea typeface="宋体"/>
              </a:rPr>
              <a:t>觀念應翻轉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104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</a:p>
          <a:p>
            <a:pPr hangingPunct="0">
              <a:lnSpc>
                <a:spcPct val="95416"/>
              </a:lnSpc>
              <a:spcBef>
                <a:spcPts val="185"/>
              </a:spcBef>
            </a:pPr>
            <a:r>
              <a:rPr lang="zh-CN" altLang="en-US" sz="1600" b="1" spc="94" dirty="0">
                <a:solidFill>
                  <a:srgbClr val="000000"/>
                </a:solidFill>
                <a:latin typeface="宋体"/>
                <a:ea typeface="宋体"/>
              </a:rPr>
              <a:t>應發展</a:t>
            </a:r>
            <a:r>
              <a:rPr lang="zh-CN" altLang="en-US" sz="1600" b="1" spc="110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1600" b="1" spc="94" dirty="0">
                <a:solidFill>
                  <a:srgbClr val="FE0000"/>
                </a:solidFill>
                <a:latin typeface="宋体"/>
                <a:ea typeface="宋体"/>
              </a:rPr>
              <a:t>以人為本</a:t>
            </a:r>
            <a:r>
              <a:rPr lang="zh-CN" altLang="en-US" sz="1600" b="1" spc="114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1600" b="1" spc="94" dirty="0">
                <a:solidFill>
                  <a:srgbClr val="0000FE"/>
                </a:solidFill>
                <a:latin typeface="宋体"/>
                <a:ea typeface="宋体"/>
              </a:rPr>
              <a:t>的人工智慧</a:t>
            </a:r>
            <a:r>
              <a:rPr lang="en-US" altLang="zh-CN" sz="1600" b="1" spc="50" dirty="0">
                <a:solidFill>
                  <a:srgbClr val="0000FE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1600" b="1" spc="94" dirty="0">
                <a:solidFill>
                  <a:srgbClr val="0000FE"/>
                </a:solidFill>
                <a:latin typeface="宋体"/>
                <a:ea typeface="宋体"/>
              </a:rPr>
              <a:t>應用</a:t>
            </a:r>
            <a:r>
              <a:rPr dirty="0"/>
              <a:t/>
            </a:r>
            <a:br>
              <a:rPr dirty="0"/>
            </a:br>
            <a:r>
              <a:rPr lang="zh-CN" altLang="en-US" sz="1600" b="1" spc="94" dirty="0">
                <a:solidFill>
                  <a:srgbClr val="0000FE"/>
                </a:solidFill>
                <a:latin typeface="宋体"/>
                <a:ea typeface="宋体"/>
              </a:rPr>
              <a:t>價值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94" dirty="0">
                <a:solidFill>
                  <a:srgbClr val="000000"/>
                </a:solidFill>
                <a:latin typeface="宋体"/>
                <a:ea typeface="宋体"/>
              </a:rPr>
              <a:t>把</a:t>
            </a:r>
            <a:r>
              <a:rPr lang="en-US" altLang="zh-CN" sz="1600" b="1" spc="50" dirty="0">
                <a:solidFill>
                  <a:srgbClr val="000000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1600" b="1" spc="94" dirty="0">
                <a:solidFill>
                  <a:srgbClr val="000000"/>
                </a:solidFill>
                <a:latin typeface="宋体"/>
                <a:ea typeface="宋体"/>
              </a:rPr>
              <a:t>當作是</a:t>
            </a:r>
            <a:r>
              <a:rPr dirty="0"/>
              <a:t/>
            </a:r>
            <a:br>
              <a:rPr dirty="0"/>
            </a:br>
            <a:r>
              <a:rPr lang="zh-CN" altLang="en-US" sz="1600" b="1" spc="120" dirty="0">
                <a:solidFill>
                  <a:srgbClr val="000000"/>
                </a:solidFill>
                <a:latin typeface="宋体"/>
                <a:ea typeface="宋体"/>
              </a:rPr>
              <a:t>人類共創</a:t>
            </a:r>
            <a:r>
              <a:rPr lang="zh-CN" altLang="en-US" sz="1600" b="1" spc="110" dirty="0">
                <a:solidFill>
                  <a:srgbClr val="000000"/>
                </a:solidFill>
                <a:latin typeface="宋体"/>
                <a:ea typeface="宋体"/>
              </a:rPr>
              <a:t>價值的夥</a:t>
            </a:r>
          </a:p>
          <a:p>
            <a:pPr hangingPunct="0">
              <a:lnSpc>
                <a:spcPct val="95416"/>
              </a:lnSpc>
              <a:spcBef>
                <a:spcPts val="150"/>
              </a:spcBef>
            </a:pPr>
            <a:r>
              <a:rPr lang="zh-CN" altLang="en-US" sz="1600" b="1" spc="60" dirty="0">
                <a:solidFill>
                  <a:srgbClr val="000000"/>
                </a:solidFill>
                <a:latin typeface="宋体"/>
                <a:ea typeface="宋体"/>
              </a:rPr>
              <a:t>伴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b="1" spc="60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1400" b="1" spc="50" dirty="0">
                <a:solidFill>
                  <a:srgbClr val="000000"/>
                </a:solidFill>
                <a:latin typeface="宋体"/>
                <a:ea typeface="宋体"/>
              </a:rPr>
              <a:t>（施振榮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2018</a:t>
            </a:r>
            <a:r>
              <a:rPr lang="zh-CN" altLang="en-US" sz="1400" b="1" spc="10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</p:txBody>
      </p:sp>
      <p:sp>
        <p:nvSpPr>
          <p:cNvPr id="272" name="TextBox 272"/>
          <p:cNvSpPr txBox="1"/>
          <p:nvPr/>
        </p:nvSpPr>
        <p:spPr>
          <a:xfrm>
            <a:off x="3325367" y="3686804"/>
            <a:ext cx="2256282" cy="26639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創新工</a:t>
            </a:r>
            <a:r>
              <a:rPr lang="zh-CN" altLang="en-US" sz="1600" b="1" dirty="0">
                <a:solidFill>
                  <a:srgbClr val="000000"/>
                </a:solidFill>
                <a:latin typeface="宋体"/>
                <a:ea typeface="宋体"/>
              </a:rPr>
              <a:t>廠董事長李開</a:t>
            </a:r>
            <a:r>
              <a:rPr lang="zh-TW" altLang="en-US" sz="1600" b="1" dirty="0">
                <a:solidFill>
                  <a:srgbClr val="000000"/>
                </a:solidFill>
                <a:latin typeface="宋体"/>
                <a:ea typeface="宋体"/>
              </a:rPr>
              <a:t>復</a:t>
            </a:r>
            <a:endParaRPr lang="zh-CN" altLang="en-US" sz="1600" b="1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ct val="90833"/>
              </a:lnSpc>
            </a:pPr>
            <a:r>
              <a:rPr lang="zh-CN" altLang="en-US" sz="1600" b="1" spc="175" dirty="0">
                <a:solidFill>
                  <a:srgbClr val="000000"/>
                </a:solidFill>
                <a:latin typeface="宋体"/>
                <a:ea typeface="宋体"/>
              </a:rPr>
              <a:t>也認為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 </a:t>
            </a:r>
            <a:r>
              <a:rPr lang="zh-CN" altLang="en-US" sz="1600" b="1" spc="179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1600" b="1" spc="185" dirty="0">
                <a:solidFill>
                  <a:srgbClr val="000000"/>
                </a:solidFill>
                <a:latin typeface="宋体"/>
                <a:ea typeface="宋体"/>
              </a:rPr>
              <a:t>因應</a:t>
            </a:r>
            <a:r>
              <a:rPr lang="zh-CN" altLang="en-US" sz="1600" b="1" spc="175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</a:p>
          <a:p>
            <a:pPr hangingPunct="0">
              <a:lnSpc>
                <a:spcPct val="99166"/>
              </a:lnSpc>
            </a:pPr>
            <a:r>
              <a:rPr lang="en-US" altLang="zh-CN" sz="16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16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16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en-US" altLang="zh-CN" sz="1600" b="1" spc="-25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1600" b="1" spc="110" dirty="0">
                <a:solidFill>
                  <a:srgbClr val="000000"/>
                </a:solidFill>
                <a:latin typeface="宋体"/>
                <a:ea typeface="宋体"/>
              </a:rPr>
              <a:t>的產業革命發展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dirty="0"/>
              <a:t/>
            </a:r>
            <a:br>
              <a:rPr dirty="0"/>
            </a:b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如何</a:t>
            </a:r>
            <a:r>
              <a:rPr lang="zh-CN" altLang="en-US" sz="1600" b="1" spc="-10" dirty="0">
                <a:solidFill>
                  <a:srgbClr val="0000FE"/>
                </a:solidFill>
                <a:latin typeface="宋体"/>
                <a:ea typeface="宋体"/>
              </a:rPr>
              <a:t>培</a:t>
            </a:r>
            <a:r>
              <a:rPr lang="zh-CN" altLang="en-US" sz="1600" b="1" spc="-5" dirty="0">
                <a:solidFill>
                  <a:srgbClr val="0000FE"/>
                </a:solidFill>
                <a:latin typeface="宋体"/>
                <a:ea typeface="宋体"/>
              </a:rPr>
              <a:t>養人對複雜系統</a:t>
            </a:r>
            <a:r>
              <a:rPr dirty="0"/>
              <a:t/>
            </a:r>
            <a:br>
              <a:rPr dirty="0"/>
            </a:b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綜合分析與決策能力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dirty="0"/>
              <a:t/>
            </a:r>
            <a:br>
              <a:rPr dirty="0"/>
            </a:br>
            <a:r>
              <a:rPr lang="zh-CN" altLang="en-US" sz="1600" b="1" spc="-5" dirty="0">
                <a:solidFill>
                  <a:srgbClr val="0000FE"/>
                </a:solidFill>
                <a:latin typeface="宋体"/>
                <a:ea typeface="宋体"/>
              </a:rPr>
              <a:t>對</a:t>
            </a:r>
            <a:r>
              <a:rPr lang="zh-CN" altLang="en-US" sz="1600" b="1" spc="-10" dirty="0">
                <a:solidFill>
                  <a:srgbClr val="FE0000"/>
                </a:solidFill>
                <a:latin typeface="宋体"/>
                <a:ea typeface="宋体"/>
              </a:rPr>
              <a:t>藝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術和文化的審美能</a:t>
            </a:r>
            <a:r>
              <a:rPr dirty="0"/>
              <a:t/>
            </a:r>
            <a:br>
              <a:rPr dirty="0"/>
            </a:b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力</a:t>
            </a:r>
            <a:r>
              <a:rPr lang="zh-CN" altLang="en-US" sz="1600" b="1" spc="-5" dirty="0">
                <a:solidFill>
                  <a:srgbClr val="0000FE"/>
                </a:solidFill>
                <a:latin typeface="宋体"/>
                <a:ea typeface="宋体"/>
              </a:rPr>
              <a:t>及</a:t>
            </a:r>
            <a:r>
              <a:rPr lang="zh-CN" altLang="en-US" sz="1600" b="1" spc="-5" dirty="0">
                <a:solidFill>
                  <a:srgbClr val="FE0000"/>
                </a:solidFill>
                <a:latin typeface="宋体"/>
                <a:ea typeface="宋体"/>
              </a:rPr>
              <a:t>創造性思維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這些</a:t>
            </a:r>
            <a:r>
              <a:rPr dirty="0"/>
              <a:t/>
            </a:r>
            <a:br>
              <a:rPr dirty="0"/>
            </a:br>
            <a:r>
              <a:rPr lang="zh-CN" altLang="en-US" sz="1600" b="1" spc="-10" dirty="0">
                <a:solidFill>
                  <a:srgbClr val="000000"/>
                </a:solidFill>
                <a:latin typeface="宋体"/>
                <a:ea typeface="宋体"/>
              </a:rPr>
              <a:t>都是人工智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慧時代最有</a:t>
            </a:r>
          </a:p>
          <a:p>
            <a:pPr hangingPunct="0">
              <a:lnSpc>
                <a:spcPct val="95416"/>
              </a:lnSpc>
            </a:pP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價值需要培養的技能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b="1" spc="-5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CN" altLang="en-US" sz="1400" b="1" spc="44" dirty="0">
                <a:solidFill>
                  <a:srgbClr val="000000"/>
                </a:solidFill>
                <a:latin typeface="宋体"/>
                <a:ea typeface="宋体"/>
              </a:rPr>
              <a:t>（李開</a:t>
            </a:r>
            <a:r>
              <a:rPr lang="zh-TW" altLang="en-US" sz="1400" b="1" spc="44" dirty="0">
                <a:solidFill>
                  <a:srgbClr val="000000"/>
                </a:solidFill>
                <a:latin typeface="宋体"/>
                <a:ea typeface="宋体"/>
              </a:rPr>
              <a:t>復</a:t>
            </a:r>
            <a:r>
              <a:rPr lang="zh-CN" altLang="en-US" sz="1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400" b="1" spc="44" dirty="0">
                <a:solidFill>
                  <a:srgbClr val="000000"/>
                </a:solidFill>
                <a:latin typeface="宋体"/>
                <a:ea typeface="宋体"/>
              </a:rPr>
              <a:t>王詠剛</a:t>
            </a:r>
            <a:r>
              <a:rPr lang="zh-CN" altLang="en-US" sz="1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1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2017</a:t>
            </a:r>
            <a:r>
              <a:rPr lang="zh-CN" altLang="en-US" sz="1400" b="1" spc="64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</a:p>
        </p:txBody>
      </p:sp>
      <p:sp>
        <p:nvSpPr>
          <p:cNvPr id="273" name="TextBox 273"/>
          <p:cNvSpPr txBox="1"/>
          <p:nvPr/>
        </p:nvSpPr>
        <p:spPr>
          <a:xfrm>
            <a:off x="6174359" y="3690112"/>
            <a:ext cx="2529077" cy="2149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833"/>
              </a:lnSpc>
            </a:pPr>
            <a:r>
              <a:rPr lang="zh-CN" altLang="en-US" sz="1600" b="1" spc="40" dirty="0">
                <a:solidFill>
                  <a:srgbClr val="000000"/>
                </a:solidFill>
                <a:latin typeface="宋体"/>
                <a:ea typeface="宋体"/>
              </a:rPr>
              <a:t>德國工</a:t>
            </a: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業</a:t>
            </a:r>
            <a:r>
              <a:rPr lang="en-US" altLang="zh-CN" sz="1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4.</a:t>
            </a:r>
            <a:r>
              <a:rPr lang="en-US" altLang="zh-CN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1600" b="1" spc="10" dirty="0">
                <a:solidFill>
                  <a:srgbClr val="000000"/>
                </a:solidFill>
                <a:latin typeface="宋体"/>
                <a:ea typeface="宋体"/>
              </a:rPr>
              <a:t>發起機構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15" dirty="0">
                <a:solidFill>
                  <a:srgbClr val="000000"/>
                </a:solidFill>
                <a:latin typeface="宋体"/>
                <a:ea typeface="宋体"/>
              </a:rPr>
              <a:t>德國</a:t>
            </a: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機械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設</a:t>
            </a:r>
            <a:r>
              <a:rPr lang="zh-CN" altLang="en-US" sz="1600" b="1" spc="-10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備</a:t>
            </a:r>
            <a:r>
              <a:rPr lang="zh-CN" altLang="en-US" sz="1600" b="1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製</a:t>
            </a:r>
            <a:r>
              <a:rPr lang="zh-CN" altLang="en-US" sz="1600" b="1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造</a:t>
            </a:r>
            <a:r>
              <a:rPr lang="zh-CN" altLang="en-US" sz="1600" b="1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業</a:t>
            </a:r>
            <a:r>
              <a:rPr lang="zh-CN" altLang="en-US" sz="1600" b="1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聯</a:t>
            </a:r>
            <a:r>
              <a:rPr lang="zh-CN" altLang="en-US" sz="1600" b="1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合</a:t>
            </a:r>
            <a:r>
              <a:rPr lang="zh-CN" altLang="en-US" sz="1600" b="1" spc="-10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工</a:t>
            </a:r>
            <a:r>
              <a:rPr lang="zh-CN" altLang="en-US" sz="1600" b="1" spc="-10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209" dirty="0">
                <a:solidFill>
                  <a:srgbClr val="000000"/>
                </a:solidFill>
                <a:latin typeface="宋体"/>
                <a:ea typeface="宋体"/>
              </a:rPr>
              <a:t>會</a:t>
            </a:r>
            <a:r>
              <a:rPr lang="zh-CN" altLang="en-US" sz="1400" b="1" spc="-139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zh-CN" altLang="en-US" sz="1400" b="1" spc="-6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en-US" altLang="zh-CN" sz="1400" b="1" spc="-109" dirty="0">
                <a:solidFill>
                  <a:srgbClr val="000000"/>
                </a:solidFill>
                <a:latin typeface="Times New Roman"/>
                <a:ea typeface="Times New Roman"/>
              </a:rPr>
              <a:t>VDMA</a:t>
            </a:r>
            <a:r>
              <a:rPr lang="en-US" altLang="zh-CN" sz="1400" b="1" spc="-34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1400" b="1" spc="-129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CN" altLang="en-US" sz="1400" b="1" spc="-6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159" dirty="0">
                <a:solidFill>
                  <a:srgbClr val="000000"/>
                </a:solidFill>
                <a:latin typeface="宋体"/>
                <a:ea typeface="宋体"/>
              </a:rPr>
              <a:t>副</a:t>
            </a:r>
            <a:r>
              <a:rPr lang="zh-CN" altLang="en-US" sz="1600" b="1" spc="-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154" dirty="0">
                <a:solidFill>
                  <a:srgbClr val="000000"/>
                </a:solidFill>
                <a:latin typeface="宋体"/>
                <a:ea typeface="宋体"/>
              </a:rPr>
              <a:t>會</a:t>
            </a:r>
            <a:r>
              <a:rPr lang="zh-CN" altLang="en-US" sz="1600" b="1" spc="-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160" dirty="0">
                <a:solidFill>
                  <a:srgbClr val="000000"/>
                </a:solidFill>
                <a:latin typeface="宋体"/>
                <a:ea typeface="宋体"/>
              </a:rPr>
              <a:t>長</a:t>
            </a:r>
            <a:r>
              <a:rPr lang="zh-CN" altLang="en-US" sz="1600" b="1" spc="-80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160" dirty="0">
                <a:solidFill>
                  <a:srgbClr val="000000"/>
                </a:solidFill>
                <a:latin typeface="宋体"/>
                <a:ea typeface="宋体"/>
              </a:rPr>
              <a:t>榮</a:t>
            </a:r>
            <a:r>
              <a:rPr lang="zh-CN" altLang="en-US" sz="1600" b="1" spc="-8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1600" b="1" spc="-159" dirty="0">
                <a:solidFill>
                  <a:srgbClr val="000000"/>
                </a:solidFill>
                <a:latin typeface="宋体"/>
                <a:ea typeface="宋体"/>
              </a:rPr>
              <a:t>恩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（</a:t>
            </a:r>
            <a:r>
              <a:rPr lang="en-US" altLang="zh-CN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Hartmut</a:t>
            </a:r>
            <a:r>
              <a:rPr lang="en-US" altLang="zh-CN" sz="1400" b="1" spc="89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1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Raccen</a:t>
            </a:r>
            <a:r>
              <a:rPr lang="zh-CN" altLang="en-US" sz="1400" b="1" dirty="0">
                <a:solidFill>
                  <a:srgbClr val="000000"/>
                </a:solidFill>
                <a:latin typeface="宋体"/>
                <a:ea typeface="宋体"/>
              </a:rPr>
              <a:t>）</a:t>
            </a:r>
            <a:r>
              <a:rPr lang="zh-TW" altLang="en-US" sz="1600" b="1" dirty="0">
                <a:solidFill>
                  <a:srgbClr val="000000"/>
                </a:solidFill>
                <a:latin typeface="宋体"/>
                <a:ea typeface="宋体"/>
              </a:rPr>
              <a:t>認為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dirty="0"/>
              <a:t/>
            </a:r>
            <a:br>
              <a:rPr dirty="0"/>
            </a:b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「</a:t>
            </a:r>
            <a:r>
              <a:rPr lang="zh-CN" altLang="en-US" sz="1600" b="1" spc="10" dirty="0">
                <a:solidFill>
                  <a:srgbClr val="FE0000"/>
                </a:solidFill>
                <a:latin typeface="宋体"/>
                <a:ea typeface="宋体"/>
              </a:rPr>
              <a:t>工業</a:t>
            </a:r>
            <a:r>
              <a:rPr lang="en-US" altLang="zh-CN" sz="1600" b="1" spc="5" dirty="0">
                <a:solidFill>
                  <a:srgbClr val="FE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1600" b="1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1600" b="1" spc="5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1600" b="1" spc="10" dirty="0">
                <a:solidFill>
                  <a:srgbClr val="FE0000"/>
                </a:solidFill>
                <a:latin typeface="宋体"/>
                <a:ea typeface="宋体"/>
              </a:rPr>
              <a:t>的核心是人</a:t>
            </a:r>
            <a:r>
              <a:rPr lang="zh-CN" altLang="en-US" sz="1600" b="1" spc="10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10" dirty="0">
                <a:solidFill>
                  <a:srgbClr val="FE0000"/>
                </a:solidFill>
                <a:latin typeface="宋体"/>
                <a:ea typeface="宋体"/>
              </a:rPr>
              <a:t>不</a:t>
            </a:r>
            <a:r>
              <a:rPr dirty="0"/>
              <a:t/>
            </a:r>
            <a:br>
              <a:rPr dirty="0"/>
            </a:br>
            <a:r>
              <a:rPr lang="zh-CN" altLang="en-US" sz="1600" b="1" spc="44" dirty="0">
                <a:solidFill>
                  <a:srgbClr val="FE0000"/>
                </a:solidFill>
                <a:latin typeface="宋体"/>
                <a:ea typeface="宋体"/>
              </a:rPr>
              <a:t>是機器</a:t>
            </a:r>
            <a:r>
              <a:rPr lang="zh-CN" altLang="en-US" sz="1600" b="1" spc="44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1600" b="1" spc="44" dirty="0">
                <a:solidFill>
                  <a:srgbClr val="000000"/>
                </a:solidFill>
                <a:latin typeface="宋体"/>
                <a:ea typeface="宋体"/>
              </a:rPr>
              <a:t>」</a:t>
            </a:r>
            <a:r>
              <a:rPr lang="zh-TW" altLang="en-US" sz="1600" b="1" spc="44" dirty="0">
                <a:solidFill>
                  <a:srgbClr val="000000"/>
                </a:solidFill>
                <a:latin typeface="宋体"/>
                <a:ea typeface="宋体"/>
              </a:rPr>
              <a:t>因此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44" dirty="0">
                <a:solidFill>
                  <a:srgbClr val="000000"/>
                </a:solidFill>
                <a:latin typeface="宋体"/>
                <a:ea typeface="宋体"/>
              </a:rPr>
              <a:t>教</a:t>
            </a: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育</a:t>
            </a:r>
            <a:r>
              <a:rPr lang="en-US" altLang="zh-CN" sz="16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zh-CN" altLang="en-US" sz="1600" b="1" spc="5" dirty="0">
                <a:solidFill>
                  <a:srgbClr val="000000"/>
                </a:solidFill>
                <a:latin typeface="宋体"/>
                <a:ea typeface="宋体"/>
              </a:rPr>
              <a:t>的教師培育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10" dirty="0">
                <a:solidFill>
                  <a:srgbClr val="000000"/>
                </a:solidFill>
                <a:latin typeface="宋体"/>
                <a:ea typeface="宋体"/>
              </a:rPr>
              <a:t>不僅重</a:t>
            </a:r>
            <a:r>
              <a:rPr lang="zh-CN" altLang="en-US" sz="1600" b="1" spc="25" dirty="0">
                <a:solidFill>
                  <a:srgbClr val="000000"/>
                </a:solidFill>
                <a:latin typeface="宋体"/>
                <a:ea typeface="宋体"/>
              </a:rPr>
              <a:t>視</a:t>
            </a:r>
            <a:r>
              <a:rPr lang="en-US" altLang="zh-CN" sz="1600" b="1" spc="15" dirty="0">
                <a:solidFill>
                  <a:srgbClr val="0000FE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1600" b="1" spc="25" dirty="0">
                <a:solidFill>
                  <a:srgbClr val="0000FE"/>
                </a:solidFill>
                <a:latin typeface="宋体"/>
                <a:ea typeface="宋体"/>
              </a:rPr>
              <a:t>高科技運用</a:t>
            </a:r>
            <a:r>
              <a:rPr lang="zh-CN" altLang="en-US" sz="16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b="1" spc="25" dirty="0">
                <a:solidFill>
                  <a:srgbClr val="000000"/>
                </a:solidFill>
                <a:latin typeface="宋体"/>
                <a:ea typeface="宋体"/>
              </a:rPr>
              <a:t>更要重</a:t>
            </a:r>
            <a:r>
              <a:rPr lang="zh-CN" altLang="en-US" sz="1600" b="1" spc="40" dirty="0">
                <a:solidFill>
                  <a:srgbClr val="000000"/>
                </a:solidFill>
                <a:latin typeface="宋体"/>
                <a:ea typeface="宋体"/>
              </a:rPr>
              <a:t>視</a:t>
            </a:r>
            <a:r>
              <a:rPr lang="zh-CN" altLang="en-US" sz="1600" b="1" spc="40" dirty="0">
                <a:solidFill>
                  <a:srgbClr val="FE0000"/>
                </a:solidFill>
                <a:latin typeface="宋体"/>
                <a:ea typeface="宋体"/>
              </a:rPr>
              <a:t>人文啟發式教育</a:t>
            </a:r>
            <a:r>
              <a:rPr lang="zh-CN" altLang="en-US" sz="1600" b="1" spc="7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600" b="1" spc="40" dirty="0">
                <a:solidFill>
                  <a:srgbClr val="000000"/>
                </a:solidFill>
                <a:latin typeface="宋体"/>
                <a:ea typeface="宋体"/>
              </a:rPr>
              <a:t>陶冶</a:t>
            </a:r>
            <a:r>
              <a:rPr lang="zh-CN" altLang="en-US" sz="16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1600" b="1" spc="5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74" name="TextBox 274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49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76"/>
          <p:cNvSpPr txBox="1"/>
          <p:nvPr/>
        </p:nvSpPr>
        <p:spPr>
          <a:xfrm>
            <a:off x="730605" y="2504185"/>
            <a:ext cx="751410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89" dirty="0">
                <a:solidFill>
                  <a:srgbClr val="000000"/>
                </a:solidFill>
                <a:latin typeface="宋体"/>
                <a:ea typeface="宋体"/>
              </a:rPr>
              <a:t>二、教育</a:t>
            </a:r>
            <a:r>
              <a:rPr lang="en-US" altLang="zh-CN" sz="24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89" dirty="0">
                <a:solidFill>
                  <a:srgbClr val="000000"/>
                </a:solidFill>
                <a:latin typeface="宋体"/>
                <a:ea typeface="宋体"/>
              </a:rPr>
              <a:t>時代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94" dirty="0">
                <a:solidFill>
                  <a:srgbClr val="000000"/>
                </a:solidFill>
                <a:latin typeface="宋体"/>
                <a:ea typeface="宋体"/>
              </a:rPr>
              <a:t>是一個智慧校園</a:t>
            </a:r>
            <a:r>
              <a:rPr lang="zh-CN" altLang="en-US" sz="2400" b="1" spc="89" dirty="0">
                <a:solidFill>
                  <a:srgbClr val="000000"/>
                </a:solidFill>
                <a:latin typeface="宋体"/>
                <a:ea typeface="宋体"/>
              </a:rPr>
              <a:t>的學校教育場域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endParaRPr lang="zh-CN" altLang="en-US" sz="2400" b="1" spc="89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77" name="TextBox 277"/>
          <p:cNvSpPr txBox="1"/>
          <p:nvPr/>
        </p:nvSpPr>
        <p:spPr>
          <a:xfrm>
            <a:off x="1355471" y="2910812"/>
            <a:ext cx="6889240" cy="2030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10833"/>
              </a:lnSpc>
            </a:pP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教育型態將著重</a:t>
            </a:r>
            <a:r>
              <a:rPr lang="zh-CN" altLang="en-US" sz="2400" b="1" spc="10" dirty="0">
                <a:solidFill>
                  <a:srgbClr val="FE0000"/>
                </a:solidFill>
                <a:latin typeface="宋体"/>
                <a:ea typeface="宋体"/>
              </a:rPr>
              <a:t>小班教學</a:t>
            </a:r>
            <a:r>
              <a:rPr lang="zh-CN" altLang="en-US" sz="2400" b="1" spc="15" dirty="0">
                <a:solidFill>
                  <a:srgbClr val="000000"/>
                </a:solidFill>
                <a:latin typeface="宋体"/>
                <a:ea typeface="宋体"/>
              </a:rPr>
              <a:t>或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個別化教學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10" dirty="0">
                <a:solidFill>
                  <a:srgbClr val="000000"/>
                </a:solidFill>
                <a:latin typeface="宋体"/>
                <a:ea typeface="宋体"/>
              </a:rPr>
              <a:t>知識教學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不僅在傳遞繁衍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更著重創新育成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課程內容講求</a:t>
            </a:r>
            <a:r>
              <a:rPr lang="zh-CN" altLang="en-US" sz="2400" b="1" spc="75" dirty="0">
                <a:solidFill>
                  <a:srgbClr val="FE0000"/>
                </a:solidFill>
                <a:latin typeface="宋体"/>
                <a:ea typeface="宋体"/>
              </a:rPr>
              <a:t>數位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化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與</a:t>
            </a:r>
            <a:r>
              <a:rPr lang="zh-CN" altLang="en-US" sz="2400" b="1" spc="-5" dirty="0">
                <a:solidFill>
                  <a:srgbClr val="FE0000"/>
                </a:solidFill>
                <a:latin typeface="宋体"/>
                <a:ea typeface="宋体"/>
              </a:rPr>
              <a:t>客製化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教學輔具高度</a:t>
            </a:r>
            <a:r>
              <a:rPr lang="en-US" altLang="zh-CN" sz="24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人工智慧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化</a:t>
            </a:r>
            <a:r>
              <a:rPr lang="zh-CN" altLang="en-US" sz="2400" b="1" spc="12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但是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師生關係將會減弱</a:t>
            </a:r>
            <a:r>
              <a:rPr lang="zh-CN" altLang="en-US" sz="2400" b="1" spc="10" dirty="0">
                <a:solidFill>
                  <a:srgbClr val="000000"/>
                </a:solidFill>
                <a:latin typeface="宋体"/>
                <a:ea typeface="宋体"/>
              </a:rPr>
              <a:t>甚至有疏離感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0" dirty="0">
                <a:solidFill>
                  <a:srgbClr val="000000"/>
                </a:solidFill>
                <a:latin typeface="宋体"/>
                <a:ea typeface="宋体"/>
              </a:rPr>
              <a:t>值得吾人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去加以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關注並防範避免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78" name="TextBox 278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50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80"/>
          <p:cNvSpPr txBox="1"/>
          <p:nvPr/>
        </p:nvSpPr>
        <p:spPr>
          <a:xfrm>
            <a:off x="730605" y="2216150"/>
            <a:ext cx="494738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b="1" dirty="0">
                <a:solidFill>
                  <a:srgbClr val="FE0000"/>
                </a:solidFill>
                <a:latin typeface="宋体"/>
                <a:ea typeface="宋体"/>
              </a:rPr>
              <a:t>三、教育</a:t>
            </a:r>
            <a:r>
              <a:rPr lang="en-US" altLang="zh-CN" sz="2400" b="1" dirty="0">
                <a:solidFill>
                  <a:srgbClr val="FE0000"/>
                </a:solidFill>
                <a:latin typeface="Times New Roman"/>
                <a:ea typeface="Times New Roman"/>
              </a:rPr>
              <a:t>4.0–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未來學</a:t>
            </a:r>
            <a:r>
              <a:rPr lang="zh-CN" altLang="en-US" sz="2400" b="1" dirty="0">
                <a:solidFill>
                  <a:srgbClr val="FE0000"/>
                </a:solidFill>
                <a:latin typeface="宋体"/>
                <a:ea typeface="宋体"/>
              </a:rPr>
              <a:t>校教師的新圖像</a:t>
            </a:r>
          </a:p>
        </p:txBody>
      </p:sp>
      <p:sp>
        <p:nvSpPr>
          <p:cNvPr id="281" name="TextBox 281"/>
          <p:cNvSpPr txBox="1"/>
          <p:nvPr/>
        </p:nvSpPr>
        <p:spPr>
          <a:xfrm>
            <a:off x="730605" y="2748094"/>
            <a:ext cx="81273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因應教育</a:t>
            </a:r>
            <a:r>
              <a:rPr lang="en-US" altLang="zh-CN" sz="20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000" b="1" spc="5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時代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智慧校園未來學校教師的新圖像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10" dirty="0">
                <a:solidFill>
                  <a:srgbClr val="000000"/>
                </a:solidFill>
                <a:latin typeface="宋体"/>
                <a:ea typeface="宋体"/>
              </a:rPr>
              <a:t>可簡略</a:t>
            </a:r>
            <a:r>
              <a:rPr lang="zh-TW" altLang="en-US" sz="2000" b="1" spc="10" dirty="0">
                <a:solidFill>
                  <a:srgbClr val="000000"/>
                </a:solidFill>
                <a:latin typeface="宋体"/>
                <a:ea typeface="宋体"/>
              </a:rPr>
              <a:t>勾</a:t>
            </a:r>
            <a:r>
              <a:rPr lang="zh-CN" altLang="en-US" sz="2000" b="1" spc="10" dirty="0">
                <a:solidFill>
                  <a:srgbClr val="000000"/>
                </a:solidFill>
                <a:latin typeface="宋体"/>
                <a:ea typeface="宋体"/>
              </a:rPr>
              <a:t>勒如</a:t>
            </a:r>
            <a:r>
              <a:rPr lang="zh-CN" altLang="en-US" sz="2000" b="1" spc="5" dirty="0">
                <a:solidFill>
                  <a:srgbClr val="000000"/>
                </a:solidFill>
                <a:latin typeface="宋体"/>
                <a:ea typeface="宋体"/>
              </a:rPr>
              <a:t>下</a:t>
            </a:r>
            <a:r>
              <a:rPr lang="zh-CN" altLang="en-US" sz="2000" b="1" spc="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000" b="1" spc="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82" name="TextBox 282"/>
          <p:cNvSpPr txBox="1"/>
          <p:nvPr/>
        </p:nvSpPr>
        <p:spPr>
          <a:xfrm>
            <a:off x="718718" y="3109891"/>
            <a:ext cx="1736953" cy="914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en-US" altLang="zh-CN" sz="1800" spc="-15" dirty="0">
                <a:solidFill>
                  <a:srgbClr val="000000"/>
                </a:solidFill>
                <a:latin typeface="Verdana"/>
                <a:ea typeface="Verdana"/>
              </a:rPr>
              <a:t>1</a:t>
            </a:r>
          </a:p>
          <a:p>
            <a:pPr>
              <a:lnSpc>
                <a:spcPts val="690"/>
              </a:lnSpc>
            </a:pPr>
            <a:endParaRPr lang="en-US" dirty="0"/>
          </a:p>
          <a:p>
            <a:pPr marL="0" indent="122224">
              <a:lnSpc>
                <a:spcPct val="100000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教育專業</a:t>
            </a: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</a:p>
          <a:p>
            <a:pPr marL="0" indent="236829">
              <a:lnSpc>
                <a:spcPct val="100000"/>
              </a:lnSpc>
            </a:pP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基本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核心知能</a:t>
            </a:r>
          </a:p>
        </p:txBody>
      </p:sp>
      <p:sp>
        <p:nvSpPr>
          <p:cNvPr id="283" name="TextBox 283"/>
          <p:cNvSpPr txBox="1"/>
          <p:nvPr/>
        </p:nvSpPr>
        <p:spPr>
          <a:xfrm>
            <a:off x="2663317" y="3135164"/>
            <a:ext cx="1786026" cy="8766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Verdana"/>
                <a:ea typeface="Verdana"/>
              </a:rPr>
              <a:t>2</a:t>
            </a:r>
          </a:p>
          <a:p>
            <a:pPr marL="269493" indent="-129539" hangingPunct="0">
              <a:lnSpc>
                <a:spcPct val="102916"/>
              </a:lnSpc>
              <a:spcBef>
                <a:spcPts val="259"/>
              </a:spcBef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en-US" altLang="zh-CN" sz="1800" b="1" dirty="0">
                <a:solidFill>
                  <a:srgbClr val="0000FE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1800" b="1" spc="-10" dirty="0">
                <a:solidFill>
                  <a:srgbClr val="0000FE"/>
                </a:solidFill>
                <a:latin typeface="宋体"/>
                <a:ea typeface="宋体"/>
              </a:rPr>
              <a:t>人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工智慧</a:t>
            </a: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新科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技知能</a:t>
            </a:r>
          </a:p>
        </p:txBody>
      </p:sp>
      <p:sp>
        <p:nvSpPr>
          <p:cNvPr id="284" name="TextBox 284"/>
          <p:cNvSpPr txBox="1"/>
          <p:nvPr/>
        </p:nvSpPr>
        <p:spPr>
          <a:xfrm>
            <a:off x="4709159" y="3159548"/>
            <a:ext cx="1701546" cy="864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Verdana"/>
                <a:ea typeface="Verdana"/>
              </a:rPr>
              <a:t>3</a:t>
            </a:r>
          </a:p>
          <a:p>
            <a:pPr marL="0" indent="201168">
              <a:lnSpc>
                <a:spcPct val="100000"/>
              </a:lnSpc>
              <a:spcBef>
                <a:spcPts val="300"/>
              </a:spcBef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1800" b="1" spc="-15" dirty="0">
                <a:solidFill>
                  <a:srgbClr val="FE0065"/>
                </a:solidFill>
                <a:latin typeface="宋体"/>
                <a:ea typeface="宋体"/>
              </a:rPr>
              <a:t>數位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科際</a:t>
            </a:r>
          </a:p>
          <a:p>
            <a:pPr marL="0" indent="86868">
              <a:lnSpc>
                <a:spcPct val="100000"/>
              </a:lnSpc>
            </a:pP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整合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教學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能力</a:t>
            </a:r>
          </a:p>
        </p:txBody>
      </p:sp>
      <p:sp>
        <p:nvSpPr>
          <p:cNvPr id="285" name="TextBox 285"/>
          <p:cNvSpPr txBox="1"/>
          <p:nvPr/>
        </p:nvSpPr>
        <p:spPr>
          <a:xfrm>
            <a:off x="6696456" y="3105958"/>
            <a:ext cx="1691893" cy="1067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Verdana"/>
                <a:ea typeface="Verdana"/>
              </a:rPr>
              <a:t>4</a:t>
            </a:r>
          </a:p>
          <a:p>
            <a:pPr marL="0" indent="241680">
              <a:lnSpc>
                <a:spcPct val="92083"/>
              </a:lnSpc>
            </a:pPr>
            <a:r>
              <a:rPr lang="zh-CN" altLang="en-US" sz="1800" b="1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en-US" altLang="zh-CN" sz="1800" b="1" spc="-5" dirty="0">
                <a:solidFill>
                  <a:srgbClr val="FE0065"/>
                </a:solidFill>
                <a:latin typeface="Times New Roman"/>
                <a:ea typeface="Times New Roman"/>
              </a:rPr>
              <a:t>ST</a:t>
            </a:r>
            <a:r>
              <a:rPr lang="en-US" altLang="zh-CN" sz="1800" b="1" dirty="0">
                <a:solidFill>
                  <a:srgbClr val="FE0065"/>
                </a:solidFill>
                <a:latin typeface="Times New Roman"/>
                <a:ea typeface="Times New Roman"/>
              </a:rPr>
              <a:t>EAM</a:t>
            </a:r>
          </a:p>
          <a:p>
            <a:pPr marL="0" indent="77088">
              <a:lnSpc>
                <a:spcPct val="97083"/>
              </a:lnSpc>
            </a:pP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跨領域跨學科</a:t>
            </a: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</a:p>
          <a:p>
            <a:pPr marL="0" indent="419988">
              <a:lnSpc>
                <a:spcPct val="100000"/>
              </a:lnSpc>
            </a:pP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基本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素養</a:t>
            </a:r>
          </a:p>
        </p:txBody>
      </p:sp>
      <p:sp>
        <p:nvSpPr>
          <p:cNvPr id="286" name="TextBox 286"/>
          <p:cNvSpPr txBox="1"/>
          <p:nvPr/>
        </p:nvSpPr>
        <p:spPr>
          <a:xfrm>
            <a:off x="675436" y="4406127"/>
            <a:ext cx="272524" cy="27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Verdana"/>
                <a:ea typeface="Verdana"/>
              </a:rPr>
              <a:t>5</a:t>
            </a:r>
          </a:p>
        </p:txBody>
      </p:sp>
      <p:sp>
        <p:nvSpPr>
          <p:cNvPr id="287" name="TextBox 287"/>
          <p:cNvSpPr txBox="1"/>
          <p:nvPr/>
        </p:nvSpPr>
        <p:spPr>
          <a:xfrm>
            <a:off x="955547" y="4600523"/>
            <a:ext cx="1386433" cy="8229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1800" b="1" spc="-15" dirty="0">
                <a:solidFill>
                  <a:srgbClr val="0000FE"/>
                </a:solidFill>
                <a:latin typeface="宋体"/>
                <a:ea typeface="宋体"/>
              </a:rPr>
              <a:t>創意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創新</a:t>
            </a:r>
          </a:p>
          <a:p>
            <a:pPr marL="0">
              <a:lnSpc>
                <a:spcPct val="100000"/>
              </a:lnSpc>
            </a:pP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思維</a:t>
            </a:r>
            <a:r>
              <a:rPr lang="zh-CN" altLang="en-US" sz="1800" b="1" spc="-1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啟發性</a:t>
            </a:r>
          </a:p>
          <a:p>
            <a:pPr marL="0" indent="458724">
              <a:lnSpc>
                <a:spcPct val="100000"/>
              </a:lnSpc>
            </a:pP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能力</a:t>
            </a:r>
          </a:p>
        </p:txBody>
      </p:sp>
      <p:sp>
        <p:nvSpPr>
          <p:cNvPr id="288" name="TextBox 288"/>
          <p:cNvSpPr txBox="1"/>
          <p:nvPr/>
        </p:nvSpPr>
        <p:spPr>
          <a:xfrm>
            <a:off x="2663317" y="4412276"/>
            <a:ext cx="1769872" cy="870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Verdana"/>
                <a:ea typeface="Verdana"/>
              </a:rPr>
              <a:t>6</a:t>
            </a:r>
          </a:p>
          <a:p>
            <a:pPr marL="0" indent="155193">
              <a:lnSpc>
                <a:spcPct val="100000"/>
              </a:lnSpc>
              <a:spcBef>
                <a:spcPts val="345"/>
              </a:spcBef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人文藝術</a:t>
            </a: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</a:p>
          <a:p>
            <a:pPr marL="0" indent="383793">
              <a:lnSpc>
                <a:spcPct val="100000"/>
              </a:lnSpc>
            </a:pP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人文化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素養</a:t>
            </a:r>
          </a:p>
        </p:txBody>
      </p:sp>
      <p:sp>
        <p:nvSpPr>
          <p:cNvPr id="289" name="TextBox 289"/>
          <p:cNvSpPr txBox="1"/>
          <p:nvPr/>
        </p:nvSpPr>
        <p:spPr>
          <a:xfrm>
            <a:off x="4709159" y="4406127"/>
            <a:ext cx="1701546" cy="876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Verdana"/>
                <a:ea typeface="Verdana"/>
              </a:rPr>
              <a:t>7</a:t>
            </a:r>
          </a:p>
          <a:p>
            <a:pPr marL="0" indent="86868">
              <a:lnSpc>
                <a:spcPct val="100000"/>
              </a:lnSpc>
              <a:spcBef>
                <a:spcPts val="395"/>
              </a:spcBef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博雅通識</a:t>
            </a: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</a:p>
          <a:p>
            <a:pPr marL="0" indent="315468">
              <a:lnSpc>
                <a:spcPct val="100000"/>
              </a:lnSpc>
            </a:pP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全方位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素養</a:t>
            </a:r>
          </a:p>
        </p:txBody>
      </p:sp>
      <p:sp>
        <p:nvSpPr>
          <p:cNvPr id="290" name="TextBox 290"/>
          <p:cNvSpPr txBox="1"/>
          <p:nvPr/>
        </p:nvSpPr>
        <p:spPr>
          <a:xfrm>
            <a:off x="6696456" y="4412276"/>
            <a:ext cx="1691893" cy="870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1250"/>
              </a:lnSpc>
            </a:pPr>
            <a:r>
              <a:rPr lang="en-US" altLang="zh-CN" sz="1800" spc="-10" dirty="0">
                <a:solidFill>
                  <a:srgbClr val="000000"/>
                </a:solidFill>
                <a:latin typeface="Verdana"/>
                <a:ea typeface="Verdana"/>
              </a:rPr>
              <a:t>8</a:t>
            </a:r>
          </a:p>
          <a:p>
            <a:pPr marL="0" indent="77088">
              <a:lnSpc>
                <a:spcPct val="100000"/>
              </a:lnSpc>
              <a:spcBef>
                <a:spcPts val="345"/>
              </a:spcBef>
            </a:pPr>
            <a:r>
              <a:rPr lang="zh-CN" altLang="en-US" sz="1800" b="1" spc="-5" dirty="0">
                <a:solidFill>
                  <a:srgbClr val="000000"/>
                </a:solidFill>
                <a:latin typeface="宋体"/>
                <a:ea typeface="宋体"/>
              </a:rPr>
              <a:t>具有</a:t>
            </a:r>
            <a:r>
              <a:rPr lang="zh-CN" altLang="en-US" sz="1800" b="1" spc="-5" dirty="0">
                <a:solidFill>
                  <a:srgbClr val="0000FE"/>
                </a:solidFill>
                <a:latin typeface="宋体"/>
                <a:ea typeface="宋体"/>
              </a:rPr>
              <a:t>終身學習</a:t>
            </a:r>
            <a:r>
              <a:rPr lang="zh-CN" altLang="en-US" sz="1800" b="1" spc="-20" dirty="0">
                <a:solidFill>
                  <a:srgbClr val="000000"/>
                </a:solidFill>
                <a:latin typeface="宋体"/>
                <a:ea typeface="宋体"/>
              </a:rPr>
              <a:t>的</a:t>
            </a:r>
          </a:p>
          <a:p>
            <a:pPr marL="0" indent="191388">
              <a:lnSpc>
                <a:spcPct val="100000"/>
              </a:lnSpc>
            </a:pPr>
            <a:r>
              <a:rPr lang="zh-CN" altLang="en-US" sz="1800" b="1" spc="-10" dirty="0">
                <a:solidFill>
                  <a:srgbClr val="FE0065"/>
                </a:solidFill>
                <a:latin typeface="宋体"/>
                <a:ea typeface="宋体"/>
              </a:rPr>
              <a:t>在職進</a:t>
            </a:r>
            <a:r>
              <a:rPr lang="zh-CN" altLang="en-US" sz="1800" b="1" spc="-5" dirty="0">
                <a:solidFill>
                  <a:srgbClr val="FE0065"/>
                </a:solidFill>
                <a:latin typeface="宋体"/>
                <a:ea typeface="宋体"/>
              </a:rPr>
              <a:t>修教育</a:t>
            </a:r>
          </a:p>
        </p:txBody>
      </p:sp>
      <p:sp>
        <p:nvSpPr>
          <p:cNvPr id="291" name="TextBox 291"/>
          <p:cNvSpPr txBox="1"/>
          <p:nvPr/>
        </p:nvSpPr>
        <p:spPr>
          <a:xfrm>
            <a:off x="775106" y="5634906"/>
            <a:ext cx="7666821" cy="9325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01250"/>
              </a:lnSpc>
            </a:pP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總之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教育</a:t>
            </a:r>
            <a:r>
              <a:rPr lang="en-US" altLang="zh-CN" sz="2000" b="1" spc="-5" dirty="0">
                <a:solidFill>
                  <a:srgbClr val="000000"/>
                </a:solidFill>
                <a:latin typeface="Times New Roman"/>
                <a:ea typeface="Times New Roman"/>
              </a:rPr>
              <a:t>4.0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─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未來學校教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師之培育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若能具有上述的基本核心知能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和素養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相信必能經得起</a:t>
            </a:r>
            <a:r>
              <a:rPr lang="en-US" altLang="zh-CN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AI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人工智慧高科技的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挑戰</a:t>
            </a:r>
            <a:r>
              <a:rPr lang="zh-CN" altLang="en-US" sz="20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000" b="1" spc="-5" dirty="0">
                <a:solidFill>
                  <a:srgbClr val="000000"/>
                </a:solidFill>
                <a:latin typeface="宋体"/>
                <a:ea typeface="宋体"/>
              </a:rPr>
              <a:t>必可成為一位卓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越的</a:t>
            </a:r>
            <a:r>
              <a:rPr lang="zh-CN" altLang="en-US" sz="2000" b="1" spc="-5" dirty="0">
                <a:solidFill>
                  <a:srgbClr val="FE0000"/>
                </a:solidFill>
                <a:latin typeface="宋体"/>
                <a:ea typeface="宋体"/>
              </a:rPr>
              <a:t>經師</a:t>
            </a:r>
            <a:r>
              <a:rPr lang="zh-CN" altLang="en-US" sz="20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000" b="1" spc="-5" dirty="0">
                <a:solidFill>
                  <a:srgbClr val="FE0000"/>
                </a:solidFill>
                <a:latin typeface="宋体"/>
                <a:ea typeface="宋体"/>
              </a:rPr>
              <a:t>人師</a:t>
            </a:r>
            <a:r>
              <a:rPr lang="zh-CN" altLang="en-US" sz="2000" b="1" spc="-10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000" b="1" spc="-10" dirty="0">
                <a:solidFill>
                  <a:srgbClr val="FE0000"/>
                </a:solidFill>
                <a:latin typeface="宋体"/>
                <a:ea typeface="宋体"/>
              </a:rPr>
              <a:t>良師</a:t>
            </a:r>
            <a:r>
              <a:rPr lang="zh-CN" altLang="en-US" sz="20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000" b="1" spc="-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292" name="TextBox 292"/>
          <p:cNvSpPr txBox="1"/>
          <p:nvPr/>
        </p:nvSpPr>
        <p:spPr>
          <a:xfrm>
            <a:off x="8552433" y="6279724"/>
            <a:ext cx="1738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51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31"/>
          <p:cNvSpPr txBox="1"/>
          <p:nvPr/>
        </p:nvSpPr>
        <p:spPr>
          <a:xfrm>
            <a:off x="631240" y="2043401"/>
            <a:ext cx="6898385" cy="1148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933653">
              <a:lnSpc>
                <a:spcPct val="110833"/>
              </a:lnSpc>
            </a:pP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二</a:t>
            </a:r>
            <a:r>
              <a:rPr lang="zh-CN" altLang="en-US" sz="24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發展</a:t>
            </a:r>
            <a:r>
              <a:rPr lang="zh-CN" altLang="en-US" sz="2400" b="1" spc="-15" dirty="0">
                <a:solidFill>
                  <a:srgbClr val="000000"/>
                </a:solidFill>
                <a:latin typeface="宋体"/>
                <a:ea typeface="宋体"/>
              </a:rPr>
              <a:t>—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spc="-5" dirty="0">
                <a:solidFill>
                  <a:srgbClr val="000000"/>
                </a:solidFill>
                <a:latin typeface="Verdana"/>
                <a:ea typeface="Verdana"/>
              </a:rPr>
              <a:t>4.0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的發展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可分四個階段</a:t>
            </a:r>
            <a:r>
              <a:rPr lang="zh-CN" altLang="en-US" sz="2400" b="1" spc="-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zh-CN" altLang="en-US" sz="2400" b="1" spc="-5" dirty="0">
              <a:solidFill>
                <a:srgbClr val="000000"/>
              </a:solidFill>
              <a:latin typeface="宋体"/>
              <a:ea typeface="宋体"/>
            </a:endParaRP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419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800" b="1" spc="-10" dirty="0">
                <a:solidFill>
                  <a:srgbClr val="FE0000"/>
                </a:solidFill>
                <a:latin typeface="宋体"/>
                <a:ea typeface="宋体"/>
              </a:rPr>
              <a:t>一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)</a:t>
            </a:r>
            <a:r>
              <a:rPr lang="en-US" altLang="zh-CN" sz="2800" b="1" spc="-1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工業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spc="-5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機械化時代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87070" y="3379342"/>
            <a:ext cx="507146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spc="139" dirty="0">
                <a:solidFill>
                  <a:srgbClr val="000000"/>
                </a:solidFill>
                <a:latin typeface="Wingdings"/>
                <a:ea typeface="Wingdings"/>
              </a:rPr>
              <a:t>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75" dirty="0">
                <a:solidFill>
                  <a:srgbClr val="000000"/>
                </a:solidFill>
                <a:latin typeface="Times New Roman"/>
                <a:ea typeface="Times New Roman"/>
              </a:rPr>
              <a:t>1</a:t>
            </a: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69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又稱第一次工業革命</a:t>
            </a:r>
            <a:r>
              <a:rPr lang="zh-CN" altLang="en-US" sz="2400" b="1" spc="14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16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29970" y="3745245"/>
            <a:ext cx="442670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b="1" spc="-354" dirty="0">
                <a:solidFill>
                  <a:srgbClr val="000000"/>
                </a:solidFill>
                <a:latin typeface="宋体"/>
                <a:ea typeface="宋体"/>
              </a:rPr>
              <a:t>是</a:t>
            </a:r>
            <a:r>
              <a:rPr lang="zh-CN" altLang="en-US" sz="2400" b="1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9" dirty="0">
                <a:solidFill>
                  <a:srgbClr val="000000"/>
                </a:solidFill>
                <a:latin typeface="宋体"/>
                <a:ea typeface="宋体"/>
              </a:rPr>
              <a:t>指</a:t>
            </a:r>
            <a:r>
              <a:rPr lang="zh-CN" altLang="en-US" sz="2400" b="1" spc="-17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4" dirty="0">
                <a:solidFill>
                  <a:srgbClr val="000000"/>
                </a:solidFill>
                <a:latin typeface="宋体"/>
                <a:ea typeface="宋体"/>
              </a:rPr>
              <a:t>英</a:t>
            </a:r>
            <a:r>
              <a:rPr lang="zh-CN" altLang="en-US" sz="2400" b="1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4" dirty="0">
                <a:solidFill>
                  <a:srgbClr val="000000"/>
                </a:solidFill>
                <a:latin typeface="宋体"/>
                <a:ea typeface="宋体"/>
              </a:rPr>
              <a:t>國</a:t>
            </a:r>
            <a:r>
              <a:rPr lang="zh-CN" altLang="en-US" sz="2400" b="1" spc="-17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9" dirty="0">
                <a:solidFill>
                  <a:srgbClr val="000000"/>
                </a:solidFill>
                <a:latin typeface="宋体"/>
                <a:ea typeface="宋体"/>
              </a:rPr>
              <a:t>發</a:t>
            </a:r>
            <a:r>
              <a:rPr lang="zh-CN" altLang="en-US" sz="2400" b="1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4" dirty="0">
                <a:solidFill>
                  <a:srgbClr val="000000"/>
                </a:solidFill>
                <a:latin typeface="宋体"/>
                <a:ea typeface="宋体"/>
              </a:rPr>
              <a:t>明</a:t>
            </a:r>
            <a:r>
              <a:rPr lang="zh-CN" altLang="en-US" sz="2400" b="1" spc="-17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4" dirty="0">
                <a:solidFill>
                  <a:srgbClr val="000000"/>
                </a:solidFill>
                <a:latin typeface="宋体"/>
                <a:ea typeface="宋体"/>
              </a:rPr>
              <a:t>家</a:t>
            </a:r>
            <a:r>
              <a:rPr lang="zh-CN" altLang="en-US" sz="2400" b="1" spc="-179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9" dirty="0">
                <a:solidFill>
                  <a:srgbClr val="000000"/>
                </a:solidFill>
                <a:latin typeface="宋体"/>
                <a:ea typeface="宋体"/>
              </a:rPr>
              <a:t>瓦</a:t>
            </a:r>
            <a:r>
              <a:rPr lang="zh-CN" altLang="en-US" sz="2400" b="1" spc="-175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zh-CN" altLang="en-US" sz="2400" b="1" spc="-354" dirty="0">
                <a:solidFill>
                  <a:srgbClr val="000000"/>
                </a:solidFill>
                <a:latin typeface="宋体"/>
                <a:ea typeface="宋体"/>
              </a:rPr>
              <a:t>特</a:t>
            </a:r>
            <a:r>
              <a:rPr lang="zh-CN" altLang="en-US" sz="2400" b="1" spc="-184" dirty="0">
                <a:solidFill>
                  <a:srgbClr val="000000"/>
                </a:solidFill>
                <a:latin typeface="宋体"/>
                <a:cs typeface="宋体"/>
              </a:rPr>
              <a:t> </a:t>
            </a:r>
            <a:r>
              <a:rPr lang="en-US" altLang="zh-CN" sz="2400" b="1" spc="-119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400" b="1" spc="-189" dirty="0">
                <a:solidFill>
                  <a:srgbClr val="000000"/>
                </a:solidFill>
                <a:latin typeface="Times New Roman"/>
                <a:ea typeface="Times New Roman"/>
              </a:rPr>
              <a:t>James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29970" y="4111116"/>
            <a:ext cx="4615789" cy="2241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Watt,</a:t>
            </a:r>
            <a:r>
              <a:rPr lang="en-US" altLang="zh-CN" sz="2400" b="1" spc="25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1736</a:t>
            </a:r>
            <a:r>
              <a:rPr lang="en-US" altLang="zh-CN" sz="2400" b="1" spc="44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1819)</a:t>
            </a:r>
            <a:r>
              <a:rPr lang="zh-CN" altLang="en-US" sz="2400" b="1" spc="85" dirty="0">
                <a:solidFill>
                  <a:srgbClr val="000000"/>
                </a:solidFill>
                <a:latin typeface="宋体"/>
                <a:ea typeface="宋体"/>
              </a:rPr>
              <a:t>發明蒸汽機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85" dirty="0">
                <a:solidFill>
                  <a:srgbClr val="000000"/>
                </a:solidFill>
                <a:latin typeface="宋体"/>
                <a:ea typeface="宋体"/>
              </a:rPr>
              <a:t>利</a:t>
            </a:r>
          </a:p>
          <a:p>
            <a:pPr>
              <a:spcBef>
                <a:spcPts val="150"/>
              </a:spcBef>
            </a:pP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用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蒸氣力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取代人力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水力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獸力</a:t>
            </a:r>
            <a:r>
              <a:rPr lang="zh-CN" altLang="en-US" sz="2400" b="1" spc="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400" b="1" spc="10" dirty="0">
              <a:solidFill>
                <a:srgbClr val="000000"/>
              </a:solidFill>
              <a:latin typeface="宋体"/>
              <a:ea typeface="宋体"/>
            </a:endParaRPr>
          </a:p>
          <a:p>
            <a:pPr hangingPunct="0"/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投入工業製造生產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亦即利用</a:t>
            </a: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機</a:t>
            </a:r>
            <a:r>
              <a:rPr dirty="0"/>
              <a:t/>
            </a:r>
            <a:br>
              <a:rPr dirty="0"/>
            </a:br>
            <a:r>
              <a:rPr lang="zh-CN" altLang="en-US" sz="2400" b="1" spc="5" dirty="0">
                <a:solidFill>
                  <a:srgbClr val="FE0000"/>
                </a:solidFill>
                <a:latin typeface="宋体"/>
                <a:ea typeface="宋体"/>
              </a:rPr>
              <a:t>器生產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取代人類手工生產</a:t>
            </a:r>
            <a:r>
              <a:rPr lang="zh-CN" altLang="en-US" sz="2400" b="1" spc="14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大大</a:t>
            </a:r>
            <a:endParaRPr lang="en-US" altLang="zh-CN" sz="2400" b="1" spc="5" dirty="0">
              <a:solidFill>
                <a:srgbClr val="000000"/>
              </a:solidFill>
              <a:latin typeface="宋体"/>
              <a:ea typeface="宋体"/>
            </a:endParaRPr>
          </a:p>
          <a:p>
            <a:pPr hangingPunct="0"/>
            <a:r>
              <a:rPr lang="zh-TW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地</a:t>
            </a:r>
            <a:r>
              <a:rPr lang="zh-CN" altLang="en-US" sz="2400" b="1" dirty="0">
                <a:solidFill>
                  <a:srgbClr val="000000"/>
                </a:solidFill>
                <a:latin typeface="宋体"/>
                <a:ea typeface="宋体"/>
              </a:rPr>
              <a:t>推動生產技術的進步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" dirty="0">
                <a:solidFill>
                  <a:srgbClr val="000000"/>
                </a:solidFill>
                <a:latin typeface="宋体"/>
                <a:ea typeface="宋体"/>
              </a:rPr>
              <a:t>並拉開</a:t>
            </a:r>
            <a:r>
              <a:rPr dirty="0"/>
              <a:t/>
            </a:r>
            <a:br>
              <a:rPr dirty="0"/>
            </a:b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了第一次工業革命的序幕</a:t>
            </a:r>
            <a:r>
              <a:rPr lang="zh-CN" altLang="en-US" sz="2400" b="1" spc="14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633206" y="6279724"/>
            <a:ext cx="931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5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294"/>
          <p:cNvSpPr txBox="1"/>
          <p:nvPr/>
        </p:nvSpPr>
        <p:spPr>
          <a:xfrm>
            <a:off x="8552433" y="6279724"/>
            <a:ext cx="288187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0" dirty="0">
                <a:solidFill>
                  <a:srgbClr val="90A9B7"/>
                </a:solidFill>
                <a:latin typeface="Verdana"/>
                <a:ea typeface="Verdana"/>
              </a:rPr>
              <a:t>52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37"/>
          <p:cNvSpPr txBox="1"/>
          <p:nvPr/>
        </p:nvSpPr>
        <p:spPr>
          <a:xfrm>
            <a:off x="1066495" y="2131896"/>
            <a:ext cx="41029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二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)</a:t>
            </a:r>
            <a:r>
              <a:rPr lang="en-US" altLang="zh-CN" sz="2800" b="1" spc="-1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工業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電氣化時代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9003" y="2825750"/>
            <a:ext cx="50169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spc="114" dirty="0">
                <a:solidFill>
                  <a:srgbClr val="000000"/>
                </a:solidFill>
                <a:latin typeface="Wingdings"/>
                <a:ea typeface="Wingdings"/>
              </a:rPr>
              <a:t></a:t>
            </a:r>
            <a:r>
              <a:rPr lang="zh-CN" altLang="en-US" sz="2400" b="1" spc="114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64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altLang="zh-CN" sz="24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6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14" dirty="0">
                <a:solidFill>
                  <a:srgbClr val="000000"/>
                </a:solidFill>
                <a:latin typeface="宋体"/>
                <a:ea typeface="宋体"/>
              </a:rPr>
              <a:t>又稱第二次工業革命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15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01903" y="3191510"/>
            <a:ext cx="45606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b="1" spc="150" dirty="0">
                <a:solidFill>
                  <a:srgbClr val="000000"/>
                </a:solidFill>
                <a:latin typeface="宋体"/>
                <a:ea typeface="宋体"/>
              </a:rPr>
              <a:t>是指美國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科學家和政治家</a:t>
            </a:r>
            <a:r>
              <a:rPr lang="zh-TW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富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蘭克</a:t>
            </a:r>
          </a:p>
          <a:p>
            <a:pPr marL="0">
              <a:lnSpc>
                <a:spcPct val="100000"/>
              </a:lnSpc>
            </a:pPr>
            <a:r>
              <a:rPr lang="zh-CN" altLang="en-US" sz="2400" b="1" spc="34" dirty="0">
                <a:solidFill>
                  <a:srgbClr val="000000"/>
                </a:solidFill>
                <a:latin typeface="宋体"/>
                <a:ea typeface="宋体"/>
              </a:rPr>
              <a:t>林</a:t>
            </a:r>
            <a:r>
              <a:rPr lang="en-US" altLang="zh-CN" sz="2400" b="1" spc="10" dirty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en-US" altLang="zh-CN" sz="24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Benjamin</a:t>
            </a:r>
            <a:r>
              <a:rPr lang="en-US" altLang="zh-CN" sz="2400" b="1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Franklin,</a:t>
            </a:r>
            <a:r>
              <a:rPr lang="en-US" altLang="zh-CN" sz="240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altLang="zh-CN" sz="24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1706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altLang="zh-CN" sz="24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1790</a:t>
            </a:r>
            <a:r>
              <a:rPr lang="en-US" altLang="zh-CN" sz="24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01903" y="3942984"/>
            <a:ext cx="467212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放風箏實驗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50" dirty="0">
                <a:solidFill>
                  <a:srgbClr val="000000"/>
                </a:solidFill>
                <a:latin typeface="宋体"/>
                <a:ea typeface="宋体"/>
              </a:rPr>
              <a:t>發現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雷電是電力造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01903" y="4308907"/>
            <a:ext cx="467268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成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找到運用</a:t>
            </a:r>
            <a:r>
              <a:rPr lang="zh-CN" altLang="en-US" sz="2400" b="1" spc="150" dirty="0">
                <a:solidFill>
                  <a:srgbClr val="FE0000"/>
                </a:solidFill>
                <a:latin typeface="宋体"/>
                <a:ea typeface="宋体"/>
              </a:rPr>
              <a:t>電力</a:t>
            </a:r>
            <a:r>
              <a:rPr lang="zh-CN" altLang="en-US" sz="2400" b="1" spc="150" dirty="0">
                <a:solidFill>
                  <a:srgbClr val="000000"/>
                </a:solidFill>
                <a:latin typeface="宋体"/>
                <a:ea typeface="宋体"/>
              </a:rPr>
              <a:t>作為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工業製造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01903" y="4674759"/>
            <a:ext cx="467212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大量生產的動力和能源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亦即利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01903" y="5040519"/>
            <a:ext cx="467212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用電力提供工業生產線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45" dirty="0">
                <a:solidFill>
                  <a:srgbClr val="000000"/>
                </a:solidFill>
                <a:latin typeface="宋体"/>
                <a:ea typeface="宋体"/>
              </a:rPr>
              <a:t>推動了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01903" y="5406304"/>
            <a:ext cx="2565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大量生產的成品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1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8633206" y="6279724"/>
            <a:ext cx="2074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47"/>
          <p:cNvSpPr txBox="1"/>
          <p:nvPr/>
        </p:nvSpPr>
        <p:spPr>
          <a:xfrm>
            <a:off x="559003" y="2131896"/>
            <a:ext cx="7969164" cy="1069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507491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三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)</a:t>
            </a:r>
            <a:r>
              <a:rPr lang="en-US" altLang="zh-CN" sz="2800" b="1" spc="-1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工業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自動化時代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100"/>
              </a:lnSpc>
            </a:pPr>
            <a:endParaRPr lang="en-US" dirty="0"/>
          </a:p>
          <a:p>
            <a:r>
              <a:rPr lang="en-US" altLang="zh-CN" sz="2400" spc="69" dirty="0">
                <a:solidFill>
                  <a:srgbClr val="000000"/>
                </a:solidFill>
                <a:latin typeface="Wingdings"/>
                <a:ea typeface="Wingdings"/>
              </a:rPr>
              <a:t></a:t>
            </a:r>
            <a:r>
              <a:rPr lang="zh-CN" altLang="en-US" sz="2400" b="1" spc="75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69" dirty="0">
                <a:solidFill>
                  <a:srgbClr val="000000"/>
                </a:solidFill>
                <a:latin typeface="宋体"/>
                <a:ea typeface="宋体"/>
              </a:rPr>
              <a:t>又稱第三次工業革命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400" b="1" spc="69" dirty="0">
                <a:solidFill>
                  <a:srgbClr val="000000"/>
                </a:solidFill>
                <a:latin typeface="宋体"/>
                <a:ea typeface="宋体"/>
              </a:rPr>
              <a:t>在二十一世紀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80</a:t>
            </a:r>
            <a:r>
              <a:rPr lang="zh-CN" altLang="en-US" sz="2400" b="1" spc="80" dirty="0">
                <a:solidFill>
                  <a:srgbClr val="000000"/>
                </a:solidFill>
                <a:latin typeface="宋体"/>
                <a:ea typeface="宋体"/>
              </a:rPr>
              <a:t>至</a:t>
            </a:r>
            <a:r>
              <a:rPr lang="en-US" altLang="zh-CN" sz="2400" b="1" spc="34" dirty="0">
                <a:solidFill>
                  <a:srgbClr val="000000"/>
                </a:solidFill>
                <a:latin typeface="Times New Roman"/>
                <a:ea typeface="Times New Roman"/>
              </a:rPr>
              <a:t>90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01903" y="3191779"/>
            <a:ext cx="773950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245" dirty="0">
                <a:solidFill>
                  <a:srgbClr val="000000"/>
                </a:solidFill>
                <a:latin typeface="宋体"/>
                <a:ea typeface="宋体"/>
              </a:rPr>
              <a:t>年代間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245" dirty="0">
                <a:solidFill>
                  <a:srgbClr val="000000"/>
                </a:solidFill>
                <a:latin typeface="宋体"/>
                <a:ea typeface="宋体"/>
              </a:rPr>
              <a:t>人類使用</a:t>
            </a:r>
            <a:r>
              <a:rPr lang="zh-CN" altLang="en-US" sz="2400" b="1" spc="250" dirty="0">
                <a:solidFill>
                  <a:srgbClr val="FE0000"/>
                </a:solidFill>
                <a:latin typeface="宋体"/>
                <a:ea typeface="宋体"/>
              </a:rPr>
              <a:t>計算機資訊</a:t>
            </a:r>
            <a:r>
              <a:rPr lang="en-US" altLang="zh-CN" sz="2400" b="1" spc="120" dirty="0">
                <a:solidFill>
                  <a:srgbClr val="FE0000"/>
                </a:solidFill>
                <a:latin typeface="Times New Roman"/>
                <a:ea typeface="Times New Roman"/>
              </a:rPr>
              <a:t>e</a:t>
            </a:r>
            <a:r>
              <a:rPr lang="en-US" altLang="zh-CN" sz="2400" b="1" spc="-320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400" b="1" spc="245" dirty="0">
                <a:solidFill>
                  <a:srgbClr val="FE0000"/>
                </a:solidFill>
                <a:latin typeface="宋体"/>
                <a:ea typeface="宋体"/>
              </a:rPr>
              <a:t>化的科技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245" dirty="0">
                <a:solidFill>
                  <a:srgbClr val="000000"/>
                </a:solidFill>
                <a:latin typeface="宋体"/>
                <a:ea typeface="宋体"/>
              </a:rPr>
              <a:t>亦即利用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01903" y="3557650"/>
            <a:ext cx="7737526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b="1" spc="20" dirty="0">
                <a:solidFill>
                  <a:srgbClr val="000000"/>
                </a:solidFill>
                <a:latin typeface="Times New Roman"/>
                <a:ea typeface="Times New Roman"/>
              </a:rPr>
              <a:t>Information</a:t>
            </a:r>
            <a:r>
              <a:rPr lang="en-US" altLang="zh-CN" sz="2400" b="1" spc="10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altLang="zh-CN" sz="24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Technology(IT</a:t>
            </a:r>
            <a:r>
              <a:rPr lang="en-US" altLang="zh-CN" sz="2400" b="1" spc="69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50" dirty="0">
                <a:solidFill>
                  <a:srgbClr val="000000"/>
                </a:solidFill>
                <a:latin typeface="宋体"/>
                <a:ea typeface="宋体"/>
              </a:rPr>
              <a:t>提供工業製造的自動化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400" b="1" spc="7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901903" y="3923410"/>
            <a:ext cx="773905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60" dirty="0">
                <a:solidFill>
                  <a:srgbClr val="000000"/>
                </a:solidFill>
                <a:latin typeface="宋体"/>
                <a:ea typeface="宋体"/>
              </a:rPr>
              <a:t>大大增進了工業產品的製造品質和數量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400" b="1" spc="60" dirty="0">
                <a:solidFill>
                  <a:srgbClr val="000000"/>
                </a:solidFill>
                <a:latin typeface="宋体"/>
                <a:ea typeface="宋体"/>
              </a:rPr>
              <a:t>亦即工業</a:t>
            </a:r>
            <a:r>
              <a:rPr lang="en-US" altLang="zh-CN" sz="2400" b="1" spc="40" dirty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en-US" altLang="zh-CN" sz="2400" b="1" spc="1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3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400" b="1" spc="64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01903" y="4289313"/>
            <a:ext cx="4416780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是利用</a:t>
            </a:r>
            <a:r>
              <a:rPr lang="en-US" altLang="zh-CN" sz="24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IT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促進工業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自動化</a:t>
            </a:r>
            <a:r>
              <a:rPr lang="zh-CN" altLang="en-US" sz="2400" b="1" spc="-5" dirty="0">
                <a:solidFill>
                  <a:srgbClr val="000000"/>
                </a:solidFill>
                <a:latin typeface="宋体"/>
                <a:ea typeface="宋体"/>
              </a:rPr>
              <a:t>生產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 </a:t>
            </a:r>
            <a:endParaRPr lang="zh-CN" altLang="en-US" sz="24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8633206" y="6279724"/>
            <a:ext cx="2074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54"/>
          <p:cNvSpPr txBox="1"/>
          <p:nvPr/>
        </p:nvSpPr>
        <p:spPr>
          <a:xfrm>
            <a:off x="1066495" y="2131896"/>
            <a:ext cx="41029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(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四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)</a:t>
            </a:r>
            <a:r>
              <a:rPr lang="en-US" altLang="zh-CN" sz="2800" b="1" spc="-15" dirty="0">
                <a:solidFill>
                  <a:srgbClr val="FE0000"/>
                </a:solidFill>
                <a:latin typeface="Times New Roman"/>
                <a:cs typeface="Times New Roman"/>
              </a:rPr>
              <a:t> 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工業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800" b="1" spc="-5" dirty="0">
                <a:solidFill>
                  <a:srgbClr val="FE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800" b="1" dirty="0">
                <a:solidFill>
                  <a:srgbClr val="FE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800" b="1" dirty="0">
                <a:solidFill>
                  <a:srgbClr val="FE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CN" altLang="en-US" sz="2800" b="1" spc="-5" dirty="0">
                <a:solidFill>
                  <a:srgbClr val="FE0000"/>
                </a:solidFill>
                <a:latin typeface="宋体"/>
                <a:ea typeface="宋体"/>
              </a:rPr>
              <a:t>智慧化時代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59003" y="2825750"/>
            <a:ext cx="4983404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spc="94" dirty="0">
                <a:solidFill>
                  <a:srgbClr val="000000"/>
                </a:solidFill>
                <a:latin typeface="Wingdings"/>
                <a:ea typeface="Wingdings"/>
              </a:rPr>
              <a:t>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55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5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又稱第四次工業革命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1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901903" y="3191779"/>
            <a:ext cx="4637621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b="1" spc="125" dirty="0">
                <a:solidFill>
                  <a:srgbClr val="000000"/>
                </a:solidFill>
                <a:latin typeface="宋体"/>
                <a:ea typeface="宋体"/>
              </a:rPr>
              <a:t>緣自</a:t>
            </a:r>
            <a:r>
              <a:rPr lang="en-US" altLang="zh-CN" sz="2400" b="1" spc="64" dirty="0">
                <a:solidFill>
                  <a:srgbClr val="000000"/>
                </a:solidFill>
                <a:latin typeface="Times New Roman"/>
                <a:ea typeface="Times New Roman"/>
              </a:rPr>
              <a:t>2011</a:t>
            </a:r>
            <a:r>
              <a:rPr lang="zh-CN" altLang="en-US" sz="2400" b="1" spc="129" dirty="0">
                <a:solidFill>
                  <a:srgbClr val="000000"/>
                </a:solidFill>
                <a:latin typeface="宋体"/>
                <a:ea typeface="宋体"/>
              </a:rPr>
              <a:t>年德國科學院工</a:t>
            </a:r>
            <a:r>
              <a:rPr lang="zh-CN" altLang="en-US" sz="2400" b="1" spc="125" dirty="0">
                <a:solidFill>
                  <a:srgbClr val="000000"/>
                </a:solidFill>
                <a:latin typeface="宋体"/>
                <a:ea typeface="宋体"/>
              </a:rPr>
              <a:t>作小組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01903" y="3577224"/>
            <a:ext cx="464202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125" dirty="0">
                <a:solidFill>
                  <a:srgbClr val="000000"/>
                </a:solidFill>
                <a:latin typeface="宋体"/>
                <a:ea typeface="宋体"/>
              </a:rPr>
              <a:t>的建議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25" dirty="0">
                <a:solidFill>
                  <a:srgbClr val="000000"/>
                </a:solidFill>
                <a:latin typeface="宋体"/>
                <a:ea typeface="宋体"/>
              </a:rPr>
              <a:t>提出工業發展除要</a:t>
            </a:r>
            <a:r>
              <a:rPr lang="zh-CN" altLang="en-US" sz="2400" b="1" spc="145" dirty="0">
                <a:solidFill>
                  <a:srgbClr val="FE0000"/>
                </a:solidFill>
                <a:latin typeface="宋体"/>
                <a:ea typeface="宋体"/>
              </a:rPr>
              <a:t>科技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01903" y="3942984"/>
            <a:ext cx="463951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125" dirty="0">
                <a:solidFill>
                  <a:srgbClr val="FE0000"/>
                </a:solidFill>
                <a:latin typeface="宋体"/>
                <a:ea typeface="宋体"/>
              </a:rPr>
              <a:t>創新發展</a:t>
            </a:r>
            <a:r>
              <a:rPr lang="zh-CN" altLang="en-US" sz="2400" b="1" spc="135" dirty="0">
                <a:solidFill>
                  <a:srgbClr val="000000"/>
                </a:solidFill>
                <a:latin typeface="宋体"/>
                <a:ea typeface="宋体"/>
              </a:rPr>
              <a:t>外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29" dirty="0">
                <a:solidFill>
                  <a:srgbClr val="000000"/>
                </a:solidFill>
                <a:latin typeface="宋体"/>
                <a:ea typeface="宋体"/>
              </a:rPr>
              <a:t>並要因應解</a:t>
            </a:r>
            <a:r>
              <a:rPr lang="zh-CN" altLang="en-US" sz="2400" b="1" spc="125" dirty="0">
                <a:solidFill>
                  <a:srgbClr val="000000"/>
                </a:solidFill>
                <a:latin typeface="宋体"/>
                <a:ea typeface="宋体"/>
              </a:rPr>
              <a:t>決全球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901903" y="4308907"/>
            <a:ext cx="46423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zh-CN" altLang="en-US" sz="2400" b="1" spc="125" dirty="0">
                <a:solidFill>
                  <a:srgbClr val="000000"/>
                </a:solidFill>
                <a:latin typeface="宋体"/>
                <a:ea typeface="宋体"/>
              </a:rPr>
              <a:t>競爭下所面臨的</a:t>
            </a:r>
            <a:r>
              <a:rPr lang="zh-TW" altLang="en-US" sz="2400" b="1" spc="135" dirty="0">
                <a:solidFill>
                  <a:srgbClr val="FE0000"/>
                </a:solidFill>
                <a:latin typeface="宋体"/>
                <a:ea typeface="宋体"/>
              </a:rPr>
              <a:t>製</a:t>
            </a:r>
            <a:r>
              <a:rPr lang="zh-CN" altLang="en-US" sz="2400" b="1" spc="135" dirty="0">
                <a:solidFill>
                  <a:srgbClr val="FE0000"/>
                </a:solidFill>
                <a:latin typeface="宋体"/>
                <a:ea typeface="宋体"/>
              </a:rPr>
              <a:t>造危機</a:t>
            </a:r>
            <a:r>
              <a:rPr lang="zh-CN" altLang="en-US" sz="2400" b="1" spc="135" dirty="0">
                <a:solidFill>
                  <a:srgbClr val="000000"/>
                </a:solidFill>
                <a:latin typeface="宋体"/>
                <a:ea typeface="宋体"/>
              </a:rPr>
              <a:t>和</a:t>
            </a:r>
            <a:r>
              <a:rPr lang="zh-CN" altLang="en-US" sz="2400" b="1" spc="125" dirty="0">
                <a:solidFill>
                  <a:srgbClr val="FE0000"/>
                </a:solidFill>
                <a:latin typeface="宋体"/>
                <a:ea typeface="宋体"/>
              </a:rPr>
              <a:t>人口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01903" y="4674759"/>
            <a:ext cx="1651305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老化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問題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2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559003" y="5097145"/>
            <a:ext cx="49821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spc="94" dirty="0">
                <a:solidFill>
                  <a:srgbClr val="000000"/>
                </a:solidFill>
                <a:latin typeface="Wingdings"/>
                <a:ea typeface="Wingdings"/>
              </a:rPr>
              <a:t>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工業</a:t>
            </a:r>
            <a:r>
              <a:rPr lang="en-US" altLang="zh-CN" sz="2400" b="1" spc="50" dirty="0">
                <a:solidFill>
                  <a:srgbClr val="000000"/>
                </a:solidFill>
                <a:latin typeface="Times New Roman"/>
                <a:ea typeface="Times New Roman"/>
              </a:rPr>
              <a:t>4</a:t>
            </a:r>
            <a:r>
              <a:rPr lang="en-US" altLang="zh-CN" sz="2400" b="1" spc="25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en-US" altLang="zh-CN" sz="2400" b="1" spc="50" dirty="0">
                <a:solidFill>
                  <a:srgbClr val="000000"/>
                </a:solidFill>
                <a:latin typeface="Times New Roman"/>
                <a:ea typeface="Times New Roman"/>
              </a:rPr>
              <a:t>0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第一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100" dirty="0">
                <a:solidFill>
                  <a:srgbClr val="000000"/>
                </a:solidFill>
                <a:latin typeface="宋体"/>
                <a:ea typeface="宋体"/>
              </a:rPr>
              <a:t>強調</a:t>
            </a:r>
            <a:r>
              <a:rPr lang="zh-CN" altLang="en-US" sz="2400" b="1" spc="104" dirty="0">
                <a:solidFill>
                  <a:srgbClr val="FE0000"/>
                </a:solidFill>
                <a:latin typeface="宋体"/>
                <a:ea typeface="宋体"/>
              </a:rPr>
              <a:t>生</a:t>
            </a:r>
            <a:r>
              <a:rPr lang="zh-CN" altLang="en-US" sz="2400" b="1" spc="100" dirty="0">
                <a:solidFill>
                  <a:srgbClr val="FE0000"/>
                </a:solidFill>
                <a:latin typeface="宋体"/>
                <a:ea typeface="宋体"/>
              </a:rPr>
              <a:t>產智慧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化</a:t>
            </a:r>
            <a:endParaRPr lang="en-US" altLang="zh-CN" sz="2400" b="1" spc="-10" dirty="0">
              <a:solidFill>
                <a:srgbClr val="FE0000"/>
              </a:solidFill>
              <a:latin typeface="宋体"/>
              <a:ea typeface="宋体"/>
            </a:endParaRPr>
          </a:p>
          <a:p>
            <a:r>
              <a:rPr lang="en-US" altLang="zh-CN" sz="2400" b="1" spc="-10" dirty="0">
                <a:solidFill>
                  <a:srgbClr val="FE0000"/>
                </a:solidFill>
                <a:latin typeface="宋体"/>
                <a:ea typeface="宋体"/>
              </a:rPr>
              <a:t>  </a:t>
            </a:r>
            <a:r>
              <a:rPr lang="zh-CN" altLang="en-US" sz="24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 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第二</a:t>
            </a:r>
            <a:r>
              <a:rPr lang="zh-CN" altLang="en-US" sz="2400" b="1" spc="8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b="1" spc="-10" dirty="0">
                <a:solidFill>
                  <a:srgbClr val="000000"/>
                </a:solidFill>
                <a:latin typeface="宋体"/>
                <a:ea typeface="宋体"/>
              </a:rPr>
              <a:t>重視</a:t>
            </a:r>
            <a:r>
              <a:rPr lang="zh-CN" altLang="en-US" sz="2400" b="1" spc="-10" dirty="0">
                <a:solidFill>
                  <a:srgbClr val="FE0000"/>
                </a:solidFill>
                <a:latin typeface="宋体"/>
                <a:ea typeface="宋体"/>
              </a:rPr>
              <a:t>產品客製化</a:t>
            </a:r>
            <a:r>
              <a:rPr lang="zh-CN" altLang="en-US" sz="24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400" b="1" spc="-10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8633206" y="6279724"/>
            <a:ext cx="2074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65"/>
          <p:cNvSpPr txBox="1"/>
          <p:nvPr/>
        </p:nvSpPr>
        <p:spPr>
          <a:xfrm>
            <a:off x="874471" y="2010666"/>
            <a:ext cx="7539405" cy="2098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spc="10" dirty="0">
                <a:solidFill>
                  <a:srgbClr val="000000"/>
                </a:solidFill>
                <a:latin typeface="宋体"/>
                <a:ea typeface="宋体"/>
              </a:rPr>
              <a:t>一</a:t>
            </a:r>
            <a:r>
              <a:rPr lang="zh-CN" altLang="en-US" sz="2800" b="1" spc="-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800" b="1" spc="10" dirty="0">
                <a:solidFill>
                  <a:srgbClr val="000000"/>
                </a:solidFill>
                <a:latin typeface="宋体"/>
                <a:ea typeface="宋体"/>
              </a:rPr>
              <a:t>教育發展與社會政治經濟文化和科技發展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zh-CN" altLang="en-US" sz="2800" b="1" spc="20" dirty="0">
              <a:solidFill>
                <a:srgbClr val="000000"/>
              </a:solidFill>
              <a:latin typeface="宋体"/>
              <a:ea typeface="宋体"/>
            </a:endParaRPr>
          </a:p>
          <a:p>
            <a:pPr marL="625144" hangingPunct="0">
              <a:lnSpc>
                <a:spcPct val="95416"/>
              </a:lnSpc>
              <a:spcBef>
                <a:spcPts val="279"/>
              </a:spcBef>
            </a:pPr>
            <a:r>
              <a:rPr lang="zh-CN" altLang="en-US" sz="2800" b="1" spc="44" dirty="0">
                <a:solidFill>
                  <a:srgbClr val="000000"/>
                </a:solidFill>
                <a:latin typeface="宋体"/>
                <a:ea typeface="宋体"/>
              </a:rPr>
              <a:t>彼此關係密切不可分</a:t>
            </a:r>
            <a:r>
              <a:rPr lang="zh-CN" altLang="en-US" sz="28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zh-CN" altLang="en-US" sz="2800" b="1" spc="50" dirty="0">
                <a:solidFill>
                  <a:srgbClr val="000000"/>
                </a:solidFill>
                <a:latin typeface="宋体"/>
                <a:ea typeface="宋体"/>
              </a:rPr>
              <a:t>育固在主動</a:t>
            </a:r>
            <a:r>
              <a:rPr lang="zh-CN" altLang="en-US" sz="2800" b="1" spc="44" dirty="0">
                <a:solidFill>
                  <a:srgbClr val="000000"/>
                </a:solidFill>
                <a:latin typeface="宋体"/>
                <a:ea typeface="宋体"/>
              </a:rPr>
              <a:t>培育</a:t>
            </a:r>
            <a:r>
              <a:rPr dirty="0"/>
              <a:t/>
            </a:r>
            <a:br>
              <a:rPr dirty="0"/>
            </a:br>
            <a:r>
              <a:rPr lang="zh-CN" altLang="en-US" sz="2800" b="1" spc="44" dirty="0">
                <a:solidFill>
                  <a:srgbClr val="000000"/>
                </a:solidFill>
                <a:latin typeface="宋体"/>
                <a:ea typeface="宋体"/>
              </a:rPr>
              <a:t>人才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44" dirty="0">
                <a:solidFill>
                  <a:srgbClr val="000000"/>
                </a:solidFill>
                <a:latin typeface="宋体"/>
                <a:ea typeface="宋体"/>
              </a:rPr>
              <a:t>並促進社會經濟建設發展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50" dirty="0">
                <a:solidFill>
                  <a:srgbClr val="000000"/>
                </a:solidFill>
                <a:latin typeface="宋体"/>
                <a:ea typeface="宋体"/>
              </a:rPr>
              <a:t>同時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44" dirty="0">
                <a:solidFill>
                  <a:srgbClr val="FE0000"/>
                </a:solidFill>
                <a:latin typeface="宋体"/>
                <a:ea typeface="宋体"/>
              </a:rPr>
              <a:t>教育也要因應社會政治經濟科技變遷</a:t>
            </a:r>
            <a:r>
              <a:rPr lang="zh-CN" altLang="en-US" sz="2800" b="1" spc="85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2800" b="1" spc="50" dirty="0">
                <a:solidFill>
                  <a:srgbClr val="000000"/>
                </a:solidFill>
                <a:latin typeface="宋体"/>
                <a:ea typeface="宋体"/>
              </a:rPr>
              <a:t>去</a:t>
            </a:r>
            <a:r>
              <a:rPr dirty="0"/>
              <a:t/>
            </a:r>
            <a:br>
              <a:rPr dirty="0"/>
            </a:br>
            <a:r>
              <a:rPr lang="zh-CN" altLang="en-US" sz="2800" b="1" spc="-15" dirty="0">
                <a:solidFill>
                  <a:srgbClr val="FE0000"/>
                </a:solidFill>
                <a:latin typeface="宋体"/>
                <a:ea typeface="宋体"/>
              </a:rPr>
              <a:t>調適人才培育之目標和功能</a:t>
            </a:r>
            <a:r>
              <a:rPr lang="zh-CN" altLang="en-US" sz="2800" b="1" spc="11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CN" altLang="en-US" sz="2800" b="1" spc="5" dirty="0">
              <a:solidFill>
                <a:srgbClr val="000000"/>
              </a:solidFill>
              <a:latin typeface="宋体"/>
              <a:ea typeface="宋体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8633206" y="6279724"/>
            <a:ext cx="207416" cy="1536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833"/>
              </a:lnSpc>
            </a:pPr>
            <a:r>
              <a:rPr lang="en-US" altLang="zh-CN" sz="1000" spc="-15" dirty="0">
                <a:solidFill>
                  <a:srgbClr val="90A9B7"/>
                </a:solidFill>
                <a:latin typeface="Verdana"/>
                <a:ea typeface="Verdana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自訂設計">
  <a:themeElements>
    <a:clrScheme name="黃橙色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4535</Words>
  <Application>Microsoft Office PowerPoint</Application>
  <PresentationFormat>如螢幕大小 (4:3)</PresentationFormat>
  <Paragraphs>610</Paragraphs>
  <Slides>50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50</vt:i4>
      </vt:variant>
    </vt:vector>
  </HeadingPairs>
  <TitlesOfParts>
    <vt:vector size="52" baseType="lpstr">
      <vt:lpstr>Office Theme</vt:lpstr>
      <vt:lpstr>自訂設計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陳培華</dc:creator>
  <cp:lastModifiedBy>user</cp:lastModifiedBy>
  <cp:revision>56</cp:revision>
  <dcterms:created xsi:type="dcterms:W3CDTF">2011-01-21T15:00:27Z</dcterms:created>
  <dcterms:modified xsi:type="dcterms:W3CDTF">2020-09-23T07:19:40Z</dcterms:modified>
</cp:coreProperties>
</file>