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92"/>
  </p:notesMasterIdLst>
  <p:sldIdLst>
    <p:sldId id="326" r:id="rId3"/>
    <p:sldId id="465" r:id="rId4"/>
    <p:sldId id="469" r:id="rId5"/>
    <p:sldId id="470" r:id="rId6"/>
    <p:sldId id="477" r:id="rId7"/>
    <p:sldId id="328" r:id="rId8"/>
    <p:sldId id="478" r:id="rId9"/>
    <p:sldId id="472" r:id="rId10"/>
    <p:sldId id="456" r:id="rId11"/>
    <p:sldId id="473" r:id="rId12"/>
    <p:sldId id="474" r:id="rId13"/>
    <p:sldId id="475" r:id="rId14"/>
    <p:sldId id="476" r:id="rId15"/>
    <p:sldId id="471" r:id="rId16"/>
    <p:sldId id="257" r:id="rId17"/>
    <p:sldId id="261" r:id="rId18"/>
    <p:sldId id="262" r:id="rId19"/>
    <p:sldId id="259" r:id="rId20"/>
    <p:sldId id="263" r:id="rId21"/>
    <p:sldId id="264" r:id="rId22"/>
    <p:sldId id="265" r:id="rId23"/>
    <p:sldId id="266" r:id="rId24"/>
    <p:sldId id="327" r:id="rId25"/>
    <p:sldId id="454" r:id="rId26"/>
    <p:sldId id="343" r:id="rId27"/>
    <p:sldId id="344" r:id="rId28"/>
    <p:sldId id="338" r:id="rId29"/>
    <p:sldId id="395" r:id="rId30"/>
    <p:sldId id="345" r:id="rId31"/>
    <p:sldId id="339" r:id="rId32"/>
    <p:sldId id="334" r:id="rId33"/>
    <p:sldId id="429" r:id="rId34"/>
    <p:sldId id="388" r:id="rId35"/>
    <p:sldId id="452" r:id="rId36"/>
    <p:sldId id="389" r:id="rId37"/>
    <p:sldId id="430" r:id="rId38"/>
    <p:sldId id="431" r:id="rId39"/>
    <p:sldId id="432" r:id="rId40"/>
    <p:sldId id="433" r:id="rId41"/>
    <p:sldId id="434" r:id="rId42"/>
    <p:sldId id="435" r:id="rId43"/>
    <p:sldId id="436" r:id="rId44"/>
    <p:sldId id="437" r:id="rId45"/>
    <p:sldId id="438" r:id="rId46"/>
    <p:sldId id="439" r:id="rId47"/>
    <p:sldId id="440" r:id="rId48"/>
    <p:sldId id="441" r:id="rId49"/>
    <p:sldId id="442" r:id="rId50"/>
    <p:sldId id="397" r:id="rId51"/>
    <p:sldId id="406" r:id="rId52"/>
    <p:sldId id="407" r:id="rId53"/>
    <p:sldId id="408" r:id="rId54"/>
    <p:sldId id="409" r:id="rId55"/>
    <p:sldId id="410" r:id="rId56"/>
    <p:sldId id="411" r:id="rId57"/>
    <p:sldId id="414" r:id="rId58"/>
    <p:sldId id="413" r:id="rId59"/>
    <p:sldId id="412" r:id="rId60"/>
    <p:sldId id="415" r:id="rId61"/>
    <p:sldId id="421" r:id="rId62"/>
    <p:sldId id="422" r:id="rId63"/>
    <p:sldId id="423" r:id="rId64"/>
    <p:sldId id="428" r:id="rId65"/>
    <p:sldId id="427" r:id="rId66"/>
    <p:sldId id="426" r:id="rId67"/>
    <p:sldId id="424" r:id="rId68"/>
    <p:sldId id="365" r:id="rId69"/>
    <p:sldId id="383" r:id="rId70"/>
    <p:sldId id="384" r:id="rId71"/>
    <p:sldId id="366" r:id="rId72"/>
    <p:sldId id="367" r:id="rId73"/>
    <p:sldId id="368" r:id="rId74"/>
    <p:sldId id="455" r:id="rId75"/>
    <p:sldId id="458" r:id="rId76"/>
    <p:sldId id="463" r:id="rId77"/>
    <p:sldId id="459" r:id="rId78"/>
    <p:sldId id="274" r:id="rId79"/>
    <p:sldId id="448" r:id="rId80"/>
    <p:sldId id="271" r:id="rId81"/>
    <p:sldId id="450" r:id="rId82"/>
    <p:sldId id="460" r:id="rId83"/>
    <p:sldId id="461" r:id="rId84"/>
    <p:sldId id="444" r:id="rId85"/>
    <p:sldId id="462" r:id="rId86"/>
    <p:sldId id="258" r:id="rId87"/>
    <p:sldId id="260" r:id="rId88"/>
    <p:sldId id="468" r:id="rId89"/>
    <p:sldId id="479" r:id="rId90"/>
    <p:sldId id="457" r:id="rId91"/>
  </p:sldIdLst>
  <p:sldSz cx="9144000" cy="6858000" type="screen4x3"/>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ISA簡介" id="{9E570059-545A-4F60-A33E-92A5B036C97B}">
          <p14:sldIdLst>
            <p14:sldId id="326"/>
            <p14:sldId id="465"/>
            <p14:sldId id="469"/>
            <p14:sldId id="470"/>
            <p14:sldId id="477"/>
            <p14:sldId id="328"/>
            <p14:sldId id="478"/>
            <p14:sldId id="472"/>
            <p14:sldId id="456"/>
            <p14:sldId id="473"/>
            <p14:sldId id="474"/>
            <p14:sldId id="475"/>
            <p14:sldId id="476"/>
            <p14:sldId id="471"/>
            <p14:sldId id="257"/>
            <p14:sldId id="261"/>
            <p14:sldId id="262"/>
            <p14:sldId id="259"/>
            <p14:sldId id="263"/>
            <p14:sldId id="264"/>
            <p14:sldId id="265"/>
            <p14:sldId id="266"/>
            <p14:sldId id="327"/>
            <p14:sldId id="454"/>
            <p14:sldId id="343"/>
            <p14:sldId id="344"/>
            <p14:sldId id="338"/>
            <p14:sldId id="395"/>
            <p14:sldId id="345"/>
            <p14:sldId id="339"/>
            <p14:sldId id="334"/>
          </p14:sldIdLst>
        </p14:section>
        <p14:section name="各素養領域" id="{C3607150-BD27-458E-AF6D-96EEB70E9316}">
          <p14:sldIdLst>
            <p14:sldId id="429"/>
            <p14:sldId id="388"/>
            <p14:sldId id="452"/>
            <p14:sldId id="389"/>
            <p14:sldId id="430"/>
            <p14:sldId id="431"/>
            <p14:sldId id="432"/>
            <p14:sldId id="433"/>
            <p14:sldId id="434"/>
            <p14:sldId id="435"/>
            <p14:sldId id="436"/>
            <p14:sldId id="437"/>
            <p14:sldId id="438"/>
            <p14:sldId id="439"/>
            <p14:sldId id="440"/>
            <p14:sldId id="441"/>
            <p14:sldId id="442"/>
            <p14:sldId id="397"/>
            <p14:sldId id="406"/>
            <p14:sldId id="407"/>
            <p14:sldId id="408"/>
            <p14:sldId id="409"/>
            <p14:sldId id="410"/>
            <p14:sldId id="411"/>
            <p14:sldId id="414"/>
            <p14:sldId id="413"/>
            <p14:sldId id="412"/>
            <p14:sldId id="415"/>
            <p14:sldId id="421"/>
            <p14:sldId id="422"/>
            <p14:sldId id="423"/>
            <p14:sldId id="428"/>
            <p14:sldId id="427"/>
            <p14:sldId id="426"/>
            <p14:sldId id="424"/>
            <p14:sldId id="365"/>
            <p14:sldId id="383"/>
            <p14:sldId id="384"/>
            <p14:sldId id="366"/>
            <p14:sldId id="367"/>
            <p14:sldId id="368"/>
            <p14:sldId id="455"/>
            <p14:sldId id="458"/>
            <p14:sldId id="463"/>
          </p14:sldIdLst>
        </p14:section>
        <p14:section name="既有平台介紹" id="{94D716DD-019D-4B6B-A138-9B62BF482F50}">
          <p14:sldIdLst>
            <p14:sldId id="459"/>
            <p14:sldId id="274"/>
            <p14:sldId id="448"/>
            <p14:sldId id="271"/>
            <p14:sldId id="450"/>
            <p14:sldId id="460"/>
            <p14:sldId id="461"/>
            <p14:sldId id="444"/>
            <p14:sldId id="462"/>
            <p14:sldId id="258"/>
            <p14:sldId id="260"/>
            <p14:sldId id="468"/>
            <p14:sldId id="479"/>
            <p14:sldId id="457"/>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FD3"/>
    <a:srgbClr val="F57D2E"/>
    <a:srgbClr val="FFEBB3"/>
    <a:srgbClr val="E9EDF4"/>
    <a:srgbClr val="0000FF"/>
    <a:srgbClr val="FFE699"/>
    <a:srgbClr val="D0D8E8"/>
    <a:srgbClr val="2E75B5"/>
    <a:srgbClr val="FFC6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淺色樣式 1 - 輔色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淺色樣式 2 - 輔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354" autoAdjust="0"/>
  </p:normalViewPr>
  <p:slideViewPr>
    <p:cSldViewPr snapToGrid="0">
      <p:cViewPr varScale="1">
        <p:scale>
          <a:sx n="100" d="100"/>
          <a:sy n="100" d="100"/>
        </p:scale>
        <p:origin x="1950"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354"/>
    </p:cViewPr>
  </p:sorter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microsoft.com/office/2016/11/relationships/changesInfo" Target="changesInfos/changesInfo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靜沅 呂" userId="0e6594e3c6af7b1f" providerId="LiveId" clId="{D7442EFC-1A41-4688-A09B-70C62EF3048A}"/>
    <pc:docChg chg="modSld sldOrd">
      <pc:chgData name="靜沅 呂" userId="0e6594e3c6af7b1f" providerId="LiveId" clId="{D7442EFC-1A41-4688-A09B-70C62EF3048A}" dt="2020-08-17T01:57:02.335" v="198"/>
      <pc:docMkLst>
        <pc:docMk/>
      </pc:docMkLst>
      <pc:sldChg chg="ord">
        <pc:chgData name="靜沅 呂" userId="0e6594e3c6af7b1f" providerId="LiveId" clId="{D7442EFC-1A41-4688-A09B-70C62EF3048A}" dt="2020-08-17T01:56:19.524" v="146"/>
        <pc:sldMkLst>
          <pc:docMk/>
          <pc:sldMk cId="3791661782" sldId="338"/>
        </pc:sldMkLst>
      </pc:sldChg>
      <pc:sldChg chg="modSp">
        <pc:chgData name="靜沅 呂" userId="0e6594e3c6af7b1f" providerId="LiveId" clId="{D7442EFC-1A41-4688-A09B-70C62EF3048A}" dt="2020-08-17T01:57:02.335" v="198"/>
        <pc:sldMkLst>
          <pc:docMk/>
          <pc:sldMk cId="2636184827" sldId="344"/>
        </pc:sldMkLst>
        <pc:spChg chg="mod">
          <ac:chgData name="靜沅 呂" userId="0e6594e3c6af7b1f" providerId="LiveId" clId="{D7442EFC-1A41-4688-A09B-70C62EF3048A}" dt="2020-08-17T01:55:43.385" v="139" actId="1076"/>
          <ac:spMkLst>
            <pc:docMk/>
            <pc:sldMk cId="2636184827" sldId="344"/>
            <ac:spMk id="16" creationId="{F6320ABE-E4F8-4A02-ADC5-CB47D8E16345}"/>
          </ac:spMkLst>
        </pc:spChg>
        <pc:spChg chg="mod">
          <ac:chgData name="靜沅 呂" userId="0e6594e3c6af7b1f" providerId="LiveId" clId="{D7442EFC-1A41-4688-A09B-70C62EF3048A}" dt="2020-08-17T01:57:02.335" v="198"/>
          <ac:spMkLst>
            <pc:docMk/>
            <pc:sldMk cId="2636184827" sldId="344"/>
            <ac:spMk id="18" creationId="{18D72ABF-793D-4482-9B3D-B8B6F86DF277}"/>
          </ac:spMkLst>
        </pc:spChg>
        <pc:graphicFrameChg chg="mod">
          <ac:chgData name="靜沅 呂" userId="0e6594e3c6af7b1f" providerId="LiveId" clId="{D7442EFC-1A41-4688-A09B-70C62EF3048A}" dt="2020-08-17T01:55:46.875" v="140" actId="1076"/>
          <ac:graphicFrameMkLst>
            <pc:docMk/>
            <pc:sldMk cId="2636184827" sldId="344"/>
            <ac:graphicFrameMk id="15" creationId="{8955228E-2147-4A82-9820-E60119FEFAD2}"/>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27963;&#38913;&#31807;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工作表4!$V$2:$AA$2</c:f>
              <c:numCache>
                <c:formatCode>General</c:formatCode>
                <c:ptCount val="6"/>
                <c:pt idx="0">
                  <c:v>1999</c:v>
                </c:pt>
                <c:pt idx="1">
                  <c:v>2003</c:v>
                </c:pt>
                <c:pt idx="2">
                  <c:v>2007</c:v>
                </c:pt>
                <c:pt idx="3">
                  <c:v>2011</c:v>
                </c:pt>
                <c:pt idx="4">
                  <c:v>2015</c:v>
                </c:pt>
                <c:pt idx="5">
                  <c:v>2019</c:v>
                </c:pt>
              </c:numCache>
            </c:numRef>
          </c:cat>
          <c:val>
            <c:numRef>
              <c:f>工作表4!$V$3:$AA$3</c:f>
              <c:numCache>
                <c:formatCode>General</c:formatCode>
                <c:ptCount val="6"/>
                <c:pt idx="0">
                  <c:v>38</c:v>
                </c:pt>
                <c:pt idx="1">
                  <c:v>48</c:v>
                </c:pt>
                <c:pt idx="2">
                  <c:v>59</c:v>
                </c:pt>
                <c:pt idx="3">
                  <c:v>60</c:v>
                </c:pt>
                <c:pt idx="4">
                  <c:v>55</c:v>
                </c:pt>
                <c:pt idx="5">
                  <c:v>63</c:v>
                </c:pt>
              </c:numCache>
            </c:numRef>
          </c:val>
          <c:smooth val="0"/>
          <c:extLst>
            <c:ext xmlns:c16="http://schemas.microsoft.com/office/drawing/2014/chart" uri="{C3380CC4-5D6E-409C-BE32-E72D297353CC}">
              <c16:uniqueId val="{00000000-A2A1-4A0F-B0C2-68B4976C8114}"/>
            </c:ext>
          </c:extLst>
        </c:ser>
        <c:dLbls>
          <c:showLegendKey val="0"/>
          <c:showVal val="0"/>
          <c:showCatName val="0"/>
          <c:showSerName val="0"/>
          <c:showPercent val="0"/>
          <c:showBubbleSize val="0"/>
        </c:dLbls>
        <c:marker val="1"/>
        <c:smooth val="0"/>
        <c:axId val="874526032"/>
        <c:axId val="959357632"/>
      </c:lineChart>
      <c:catAx>
        <c:axId val="874526032"/>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zh-TW" altLang="en-US" sz="1600">
                    <a:solidFill>
                      <a:sysClr val="windowText" lastClr="000000"/>
                    </a:solidFill>
                    <a:latin typeface="微軟正黑體" panose="020B0604030504040204" pitchFamily="34" charset="-120"/>
                    <a:ea typeface="微軟正黑體" panose="020B0604030504040204" pitchFamily="34" charset="-120"/>
                  </a:rPr>
                  <a:t>年度</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p>
        </c:txPr>
        <c:crossAx val="959357632"/>
        <c:crosses val="autoZero"/>
        <c:auto val="1"/>
        <c:lblAlgn val="ctr"/>
        <c:lblOffset val="100"/>
        <c:noMultiLvlLbl val="0"/>
      </c:catAx>
      <c:valAx>
        <c:axId val="959357632"/>
        <c:scaling>
          <c:orientation val="minMax"/>
          <c:max val="70"/>
          <c:min val="3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wordArtVertRtl" wrap="square" anchor="ctr" anchorCtr="1"/>
              <a:lstStyle/>
              <a:p>
                <a:pPr lvl="1" algn="ctr" rtl="0">
                  <a:defRPr sz="1600" b="0" i="0" u="none" strike="noStrike" kern="1200" baseline="0">
                    <a:solidFill>
                      <a:sysClr val="windowText" lastClr="000000">
                        <a:lumMod val="65000"/>
                        <a:lumOff val="35000"/>
                      </a:sysClr>
                    </a:solidFill>
                    <a:latin typeface="+mn-lt"/>
                    <a:ea typeface="+mn-ea"/>
                    <a:cs typeface="+mn-cs"/>
                  </a:defRPr>
                </a:pPr>
                <a:r>
                  <a:rPr lang="zh-TW" altLang="en-US" sz="1600">
                    <a:solidFill>
                      <a:sysClr val="windowText" lastClr="000000"/>
                    </a:solidFill>
                    <a:latin typeface="微軟正黑體" panose="020B0604030504040204" pitchFamily="34" charset="-120"/>
                    <a:ea typeface="微軟正黑體" panose="020B0604030504040204" pitchFamily="34" charset="-120"/>
                  </a:rPr>
                  <a:t>參與國家</a:t>
                </a:r>
                <a:r>
                  <a:rPr lang="en-US" altLang="zh-TW" sz="1600">
                    <a:solidFill>
                      <a:sysClr val="windowText" lastClr="000000"/>
                    </a:solidFill>
                    <a:latin typeface="微軟正黑體" panose="020B0604030504040204" pitchFamily="34" charset="-120"/>
                    <a:ea typeface="微軟正黑體" panose="020B0604030504040204" pitchFamily="34" charset="-120"/>
                  </a:rPr>
                  <a:t>/</a:t>
                </a:r>
                <a:r>
                  <a:rPr lang="zh-TW" altLang="en-US" sz="1600">
                    <a:solidFill>
                      <a:sysClr val="windowText" lastClr="000000"/>
                    </a:solidFill>
                    <a:latin typeface="微軟正黑體" panose="020B0604030504040204" pitchFamily="34" charset="-120"/>
                    <a:ea typeface="微軟正黑體" panose="020B0604030504040204" pitchFamily="34" charset="-120"/>
                  </a:rPr>
                  <a:t>經濟體</a:t>
                </a:r>
                <a:r>
                  <a:rPr lang="zh-TW" altLang="en-US" sz="1600">
                    <a:latin typeface="微軟正黑體" panose="020B0604030504040204" pitchFamily="34" charset="-120"/>
                    <a:ea typeface="微軟正黑體" panose="020B0604030504040204" pitchFamily="34" charset="-120"/>
                  </a:rPr>
                  <a:t>數</a:t>
                </a:r>
              </a:p>
            </c:rich>
          </c:tx>
          <c:overlay val="0"/>
          <c:spPr>
            <a:noFill/>
            <a:ln>
              <a:noFill/>
            </a:ln>
            <a:effectLst/>
          </c:spPr>
          <c:txPr>
            <a:bodyPr rot="0" spcFirstLastPara="1" vertOverflow="ellipsis" vert="wordArtVertRtl" wrap="square" anchor="ctr" anchorCtr="1"/>
            <a:lstStyle/>
            <a:p>
              <a:pPr lvl="1" algn="ctr" rtl="0">
                <a:defRPr sz="1600" b="0" i="0" u="none" strike="noStrike" kern="1200" baseline="0">
                  <a:solidFill>
                    <a:sysClr val="windowText" lastClr="000000">
                      <a:lumMod val="65000"/>
                      <a:lumOff val="35000"/>
                    </a:sysClr>
                  </a:solidFill>
                  <a:latin typeface="+mn-lt"/>
                  <a:ea typeface="+mn-ea"/>
                  <a:cs typeface="+mn-cs"/>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p>
        </c:txPr>
        <c:crossAx val="874526032"/>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23721771588067"/>
          <c:y val="3.509622186838187E-2"/>
          <c:w val="0.8717627822841193"/>
          <c:h val="0.74227620451819942"/>
        </c:manualLayout>
      </c:layout>
      <c:lineChart>
        <c:grouping val="standard"/>
        <c:varyColors val="0"/>
        <c:ser>
          <c:idx val="0"/>
          <c:order val="0"/>
          <c:tx>
            <c:strRef>
              <c:f>工作表1!$B$1</c:f>
              <c:strCache>
                <c:ptCount val="1"/>
                <c:pt idx="0">
                  <c:v>數列 1</c:v>
                </c:pt>
              </c:strCache>
            </c:strRef>
          </c:tx>
          <c:spPr>
            <a:ln w="38100"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工作表1!$A$2:$A$6</c:f>
              <c:numCache>
                <c:formatCode>General</c:formatCode>
                <c:ptCount val="5"/>
                <c:pt idx="0">
                  <c:v>2001</c:v>
                </c:pt>
                <c:pt idx="1">
                  <c:v>2006</c:v>
                </c:pt>
                <c:pt idx="2">
                  <c:v>2011</c:v>
                </c:pt>
                <c:pt idx="3">
                  <c:v>2016</c:v>
                </c:pt>
                <c:pt idx="4">
                  <c:v>2021</c:v>
                </c:pt>
              </c:numCache>
            </c:numRef>
          </c:cat>
          <c:val>
            <c:numRef>
              <c:f>工作表1!$B$2:$B$6</c:f>
              <c:numCache>
                <c:formatCode>General</c:formatCode>
                <c:ptCount val="5"/>
                <c:pt idx="0">
                  <c:v>36</c:v>
                </c:pt>
                <c:pt idx="1">
                  <c:v>45</c:v>
                </c:pt>
                <c:pt idx="2">
                  <c:v>53</c:v>
                </c:pt>
                <c:pt idx="3">
                  <c:v>50</c:v>
                </c:pt>
                <c:pt idx="4">
                  <c:v>60</c:v>
                </c:pt>
              </c:numCache>
            </c:numRef>
          </c:val>
          <c:smooth val="0"/>
          <c:extLst>
            <c:ext xmlns:c16="http://schemas.microsoft.com/office/drawing/2014/chart" uri="{C3380CC4-5D6E-409C-BE32-E72D297353CC}">
              <c16:uniqueId val="{00000000-0094-4B7D-8100-E15C7EE27A7D}"/>
            </c:ext>
          </c:extLst>
        </c:ser>
        <c:ser>
          <c:idx val="1"/>
          <c:order val="1"/>
          <c:tx>
            <c:strRef>
              <c:f>工作表1!$C$1</c:f>
              <c:strCache>
                <c:ptCount val="1"/>
                <c:pt idx="0">
                  <c:v>數列 2</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工作表1!$A$2:$A$6</c:f>
              <c:numCache>
                <c:formatCode>General</c:formatCode>
                <c:ptCount val="5"/>
                <c:pt idx="0">
                  <c:v>2001</c:v>
                </c:pt>
                <c:pt idx="1">
                  <c:v>2006</c:v>
                </c:pt>
                <c:pt idx="2">
                  <c:v>2011</c:v>
                </c:pt>
                <c:pt idx="3">
                  <c:v>2016</c:v>
                </c:pt>
                <c:pt idx="4">
                  <c:v>2021</c:v>
                </c:pt>
              </c:numCache>
            </c:numRef>
          </c:cat>
          <c:val>
            <c:numRef>
              <c:f>工作表1!$C$2:$C$6</c:f>
              <c:numCache>
                <c:formatCode>General</c:formatCode>
                <c:ptCount val="5"/>
                <c:pt idx="0">
                  <c:v>2.4</c:v>
                </c:pt>
                <c:pt idx="1">
                  <c:v>4.4000000000000004</c:v>
                </c:pt>
                <c:pt idx="2">
                  <c:v>1.8</c:v>
                </c:pt>
                <c:pt idx="3">
                  <c:v>2.8</c:v>
                </c:pt>
              </c:numCache>
            </c:numRef>
          </c:val>
          <c:smooth val="0"/>
          <c:extLst>
            <c:ext xmlns:c16="http://schemas.microsoft.com/office/drawing/2014/chart" uri="{C3380CC4-5D6E-409C-BE32-E72D297353CC}">
              <c16:uniqueId val="{00000002-0094-4B7D-8100-E15C7EE27A7D}"/>
            </c:ext>
          </c:extLst>
        </c:ser>
        <c:ser>
          <c:idx val="2"/>
          <c:order val="2"/>
          <c:tx>
            <c:strRef>
              <c:f>工作表1!$D$1</c:f>
              <c:strCache>
                <c:ptCount val="1"/>
                <c:pt idx="0">
                  <c:v>數列 3</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工作表1!$A$2:$A$6</c:f>
              <c:numCache>
                <c:formatCode>General</c:formatCode>
                <c:ptCount val="5"/>
                <c:pt idx="0">
                  <c:v>2001</c:v>
                </c:pt>
                <c:pt idx="1">
                  <c:v>2006</c:v>
                </c:pt>
                <c:pt idx="2">
                  <c:v>2011</c:v>
                </c:pt>
                <c:pt idx="3">
                  <c:v>2016</c:v>
                </c:pt>
                <c:pt idx="4">
                  <c:v>2021</c:v>
                </c:pt>
              </c:numCache>
            </c:numRef>
          </c:cat>
          <c:val>
            <c:numRef>
              <c:f>工作表1!$D$2:$D$6</c:f>
              <c:numCache>
                <c:formatCode>General</c:formatCode>
                <c:ptCount val="5"/>
                <c:pt idx="0">
                  <c:v>2</c:v>
                </c:pt>
                <c:pt idx="1">
                  <c:v>2</c:v>
                </c:pt>
                <c:pt idx="2">
                  <c:v>3</c:v>
                </c:pt>
                <c:pt idx="3">
                  <c:v>5</c:v>
                </c:pt>
              </c:numCache>
            </c:numRef>
          </c:val>
          <c:smooth val="0"/>
          <c:extLst>
            <c:ext xmlns:c16="http://schemas.microsoft.com/office/drawing/2014/chart" uri="{C3380CC4-5D6E-409C-BE32-E72D297353CC}">
              <c16:uniqueId val="{00000003-0094-4B7D-8100-E15C7EE27A7D}"/>
            </c:ext>
          </c:extLst>
        </c:ser>
        <c:dLbls>
          <c:dLblPos val="t"/>
          <c:showLegendKey val="0"/>
          <c:showVal val="1"/>
          <c:showCatName val="0"/>
          <c:showSerName val="0"/>
          <c:showPercent val="0"/>
          <c:showBubbleSize val="0"/>
        </c:dLbls>
        <c:smooth val="0"/>
        <c:axId val="-15940656"/>
        <c:axId val="-15954800"/>
      </c:lineChart>
      <c:catAx>
        <c:axId val="-15940656"/>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zh-TW" altLang="en-US" sz="1600" dirty="0">
                    <a:latin typeface="微軟正黑體" panose="020B0604030504040204" pitchFamily="34" charset="-120"/>
                  </a:rPr>
                  <a:t>年度</a:t>
                </a:r>
              </a:p>
            </c:rich>
          </c:tx>
          <c:layout>
            <c:manualLayout>
              <c:xMode val="edge"/>
              <c:yMode val="edge"/>
              <c:x val="0.52802939993833575"/>
              <c:y val="0.8821231527913795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zh-TW"/>
          </a:p>
        </c:txPr>
        <c:crossAx val="-15954800"/>
        <c:crosses val="autoZero"/>
        <c:auto val="1"/>
        <c:lblAlgn val="ctr"/>
        <c:lblOffset val="100"/>
        <c:noMultiLvlLbl val="0"/>
      </c:catAx>
      <c:valAx>
        <c:axId val="-15954800"/>
        <c:scaling>
          <c:orientation val="minMax"/>
          <c:min val="3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600" b="0" i="0" u="none" strike="noStrike" kern="1200" baseline="0">
                    <a:solidFill>
                      <a:schemeClr val="tx1">
                        <a:lumMod val="65000"/>
                        <a:lumOff val="35000"/>
                      </a:schemeClr>
                    </a:solidFill>
                    <a:latin typeface="+mn-lt"/>
                    <a:ea typeface="+mn-ea"/>
                    <a:cs typeface="+mn-cs"/>
                  </a:defRPr>
                </a:pPr>
                <a:r>
                  <a:rPr lang="zh-TW" altLang="en-US" sz="1600" dirty="0">
                    <a:latin typeface="微軟正黑體" panose="020B0604030504040204" pitchFamily="34" charset="-120"/>
                  </a:rPr>
                  <a:t>參與國家／經濟體數</a:t>
                </a:r>
              </a:p>
            </c:rich>
          </c:tx>
          <c:overlay val="0"/>
          <c:spPr>
            <a:noFill/>
            <a:ln>
              <a:noFill/>
            </a:ln>
            <a:effectLst/>
          </c:spPr>
          <c:txPr>
            <a:bodyPr rot="0" spcFirstLastPara="1" vertOverflow="ellipsis" vert="eaVert"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TW"/>
          </a:p>
        </c:txPr>
        <c:crossAx val="-15940656"/>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工作表1!$B$1</c:f>
              <c:strCache>
                <c:ptCount val="1"/>
                <c:pt idx="0">
                  <c:v>數列 1</c:v>
                </c:pt>
              </c:strCache>
            </c:strRef>
          </c:tx>
          <c:spPr>
            <a:ln w="38100"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zh-TW"/>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工作表1!$A$2:$A$9</c:f>
              <c:numCache>
                <c:formatCode>General</c:formatCode>
                <c:ptCount val="8"/>
                <c:pt idx="0">
                  <c:v>2000</c:v>
                </c:pt>
                <c:pt idx="1">
                  <c:v>2003</c:v>
                </c:pt>
                <c:pt idx="2">
                  <c:v>2006</c:v>
                </c:pt>
                <c:pt idx="3">
                  <c:v>2009</c:v>
                </c:pt>
                <c:pt idx="4">
                  <c:v>2012</c:v>
                </c:pt>
                <c:pt idx="5">
                  <c:v>2015</c:v>
                </c:pt>
                <c:pt idx="6">
                  <c:v>2018</c:v>
                </c:pt>
                <c:pt idx="7">
                  <c:v>2022</c:v>
                </c:pt>
              </c:numCache>
            </c:numRef>
          </c:cat>
          <c:val>
            <c:numRef>
              <c:f>工作表1!$B$2:$B$9</c:f>
              <c:numCache>
                <c:formatCode>General</c:formatCode>
                <c:ptCount val="8"/>
                <c:pt idx="0">
                  <c:v>43</c:v>
                </c:pt>
                <c:pt idx="1">
                  <c:v>41</c:v>
                </c:pt>
                <c:pt idx="2">
                  <c:v>57</c:v>
                </c:pt>
                <c:pt idx="3">
                  <c:v>65</c:v>
                </c:pt>
                <c:pt idx="4">
                  <c:v>65</c:v>
                </c:pt>
                <c:pt idx="5">
                  <c:v>71</c:v>
                </c:pt>
                <c:pt idx="6">
                  <c:v>79</c:v>
                </c:pt>
                <c:pt idx="7">
                  <c:v>85</c:v>
                </c:pt>
              </c:numCache>
            </c:numRef>
          </c:val>
          <c:smooth val="0"/>
          <c:extLst>
            <c:ext xmlns:c16="http://schemas.microsoft.com/office/drawing/2014/chart" uri="{C3380CC4-5D6E-409C-BE32-E72D297353CC}">
              <c16:uniqueId val="{00000000-D7E3-430C-A839-AC59F55421F7}"/>
            </c:ext>
          </c:extLst>
        </c:ser>
        <c:dLbls>
          <c:dLblPos val="t"/>
          <c:showLegendKey val="0"/>
          <c:showVal val="1"/>
          <c:showCatName val="0"/>
          <c:showSerName val="0"/>
          <c:showPercent val="0"/>
          <c:showBubbleSize val="0"/>
        </c:dLbls>
        <c:smooth val="0"/>
        <c:axId val="-15940656"/>
        <c:axId val="-15954800"/>
      </c:lineChart>
      <c:catAx>
        <c:axId val="-1594065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zh-TW" altLang="en-US" dirty="0">
                    <a:latin typeface="微軟正黑體" panose="020B0604030504040204" pitchFamily="34" charset="-120"/>
                  </a:rPr>
                  <a:t>年度</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15954800"/>
        <c:crosses val="autoZero"/>
        <c:auto val="1"/>
        <c:lblAlgn val="ctr"/>
        <c:lblOffset val="100"/>
        <c:noMultiLvlLbl val="0"/>
      </c:catAx>
      <c:valAx>
        <c:axId val="-15954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330" b="0" i="0" u="none" strike="noStrike" kern="1200" baseline="0">
                    <a:solidFill>
                      <a:schemeClr val="tx1">
                        <a:lumMod val="65000"/>
                        <a:lumOff val="35000"/>
                      </a:schemeClr>
                    </a:solidFill>
                    <a:latin typeface="+mn-lt"/>
                    <a:ea typeface="+mn-ea"/>
                    <a:cs typeface="+mn-cs"/>
                  </a:defRPr>
                </a:pPr>
                <a:r>
                  <a:rPr lang="zh-TW" altLang="en-US" dirty="0">
                    <a:latin typeface="微軟正黑體" panose="020B0604030504040204" pitchFamily="34" charset="-120"/>
                  </a:rPr>
                  <a:t>參與國家／經濟體數</a:t>
                </a:r>
              </a:p>
            </c:rich>
          </c:tx>
          <c:overlay val="0"/>
          <c:spPr>
            <a:noFill/>
            <a:ln>
              <a:noFill/>
            </a:ln>
            <a:effectLst/>
          </c:spPr>
          <c:txPr>
            <a:bodyPr rot="0" spcFirstLastPara="1" vertOverflow="ellipsis" vert="eaVert"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TW"/>
          </a:p>
        </c:txPr>
        <c:crossAx val="-15940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atin typeface="微軟正黑體" panose="020B0604030504040204" pitchFamily="34" charset="-120"/>
                <a:ea typeface="微軟正黑體" panose="020B0604030504040204" pitchFamily="34" charset="-120"/>
              </a:defRPr>
            </a:lvl1pPr>
          </a:lstStyle>
          <a:p>
            <a:endParaRPr lang="zh-TW" altLang="en-US" dirty="0"/>
          </a:p>
        </p:txBody>
      </p:sp>
      <p:sp>
        <p:nvSpPr>
          <p:cNvPr id="3" name="日期版面配置區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atin typeface="微軟正黑體" panose="020B0604030504040204" pitchFamily="34" charset="-120"/>
                <a:ea typeface="微軟正黑體" panose="020B0604030504040204" pitchFamily="34" charset="-120"/>
              </a:defRPr>
            </a:lvl1pPr>
          </a:lstStyle>
          <a:p>
            <a:fld id="{84BE29B5-BC0F-4F6B-9512-D42906156FB9}" type="datetimeFigureOut">
              <a:rPr lang="zh-TW" altLang="en-US" smtClean="0"/>
              <a:pPr/>
              <a:t>2020/8/17</a:t>
            </a:fld>
            <a:endParaRPr lang="zh-TW" altLang="en-US" dirty="0"/>
          </a:p>
        </p:txBody>
      </p:sp>
      <p:sp>
        <p:nvSpPr>
          <p:cNvPr id="4" name="投影片影像版面配置區 3"/>
          <p:cNvSpPr>
            <a:spLocks noGrp="1" noRot="1" noChangeAspect="1"/>
          </p:cNvSpPr>
          <p:nvPr>
            <p:ph type="sldImg" idx="2"/>
          </p:nvPr>
        </p:nvSpPr>
        <p:spPr>
          <a:xfrm>
            <a:off x="1249363" y="1279525"/>
            <a:ext cx="4605337" cy="3454400"/>
          </a:xfrm>
          <a:prstGeom prst="rect">
            <a:avLst/>
          </a:prstGeom>
          <a:noFill/>
          <a:ln w="12700">
            <a:solidFill>
              <a:prstClr val="black"/>
            </a:solidFill>
          </a:ln>
        </p:spPr>
        <p:txBody>
          <a:bodyPr vert="horz" lIns="99075" tIns="49538" rIns="99075" bIns="49538" rtlCol="0" anchor="ctr"/>
          <a:lstStyle/>
          <a:p>
            <a:endParaRPr lang="zh-TW" altLang="en-US" dirty="0"/>
          </a:p>
        </p:txBody>
      </p:sp>
      <p:sp>
        <p:nvSpPr>
          <p:cNvPr id="5" name="備忘稿版面配置區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6" name="頁尾版面配置區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atin typeface="微軟正黑體" panose="020B0604030504040204" pitchFamily="34" charset="-120"/>
                <a:ea typeface="微軟正黑體" panose="020B0604030504040204" pitchFamily="34" charset="-120"/>
              </a:defRPr>
            </a:lvl1pPr>
          </a:lstStyle>
          <a:p>
            <a:endParaRPr lang="zh-TW" altLang="en-US" dirty="0"/>
          </a:p>
        </p:txBody>
      </p:sp>
      <p:sp>
        <p:nvSpPr>
          <p:cNvPr id="7" name="投影片編號版面配置區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atin typeface="微軟正黑體" panose="020B0604030504040204" pitchFamily="34" charset="-120"/>
                <a:ea typeface="微軟正黑體" panose="020B0604030504040204" pitchFamily="34" charset="-120"/>
              </a:defRPr>
            </a:lvl1pPr>
          </a:lstStyle>
          <a:p>
            <a:fld id="{E7D3BE1A-3089-4195-A6EA-621E075A1EBC}" type="slidenum">
              <a:rPr lang="zh-TW" altLang="en-US" smtClean="0"/>
              <a:pPr/>
              <a:t>‹#›</a:t>
            </a:fld>
            <a:endParaRPr lang="zh-TW" altLang="en-US" dirty="0"/>
          </a:p>
        </p:txBody>
      </p:sp>
    </p:spTree>
    <p:extLst>
      <p:ext uri="{BB962C8B-B14F-4D97-AF65-F5344CB8AC3E}">
        <p14:creationId xmlns:p14="http://schemas.microsoft.com/office/powerpoint/2010/main" val="778808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1pPr>
    <a:lvl2pPr marL="45720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2pPr>
    <a:lvl3pPr marL="91440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3pPr>
    <a:lvl4pPr marL="137160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4pPr>
    <a:lvl5pPr marL="182880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140.122.69.234/HVScience/demo.html"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7D3BE1A-3089-4195-A6EA-621E075A1EBC}" type="slidenum">
              <a:rPr lang="zh-TW" altLang="en-US" smtClean="0"/>
              <a:pPr/>
              <a:t>1</a:t>
            </a:fld>
            <a:endParaRPr lang="zh-TW" altLang="en-US" dirty="0"/>
          </a:p>
        </p:txBody>
      </p:sp>
    </p:spTree>
    <p:extLst>
      <p:ext uri="{BB962C8B-B14F-4D97-AF65-F5344CB8AC3E}">
        <p14:creationId xmlns:p14="http://schemas.microsoft.com/office/powerpoint/2010/main" val="1921995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2600" dirty="0"/>
              <a:t>評量目的：透過繪製概念構圖測驗高層次閱讀理解</a:t>
            </a:r>
            <a:endParaRPr lang="en-US" altLang="zh-TW" sz="2600" dirty="0"/>
          </a:p>
          <a:p>
            <a:r>
              <a:rPr lang="zh-TW" altLang="en-US" sz="2600" dirty="0"/>
              <a:t>評量方式：</a:t>
            </a:r>
            <a:endParaRPr lang="en-US" altLang="zh-TW" sz="2600" dirty="0"/>
          </a:p>
          <a:p>
            <a:pPr lvl="1"/>
            <a:r>
              <a:rPr lang="zh-TW" altLang="en-US" sz="2600" dirty="0"/>
              <a:t>整合命題、施測、評分整套流程的電腦化測驗介面。命題者以文字、圖片或影像呈現內容，並繪製作為參照版本的概念圖。</a:t>
            </a:r>
            <a:endParaRPr lang="en-US" altLang="zh-TW" sz="2600" dirty="0"/>
          </a:p>
          <a:p>
            <a:pPr lvl="1"/>
            <a:r>
              <a:rPr lang="zh-TW" altLang="en-US" sz="2600" dirty="0"/>
              <a:t>受測者閱讀題目之後，直接以系統提供的節點、連接線和文字描述等功能建立概念構圖。</a:t>
            </a:r>
            <a:endParaRPr lang="en-US" altLang="zh-TW" sz="2600" dirty="0"/>
          </a:p>
          <a:p>
            <a:pPr lvl="1"/>
            <a:r>
              <a:rPr lang="zh-TW" altLang="en-US" sz="2600" dirty="0"/>
              <a:t>測量「概念擷取」</a:t>
            </a:r>
            <a:r>
              <a:rPr lang="en-US" altLang="zh-TW" sz="2600" dirty="0"/>
              <a:t>(</a:t>
            </a:r>
            <a:r>
              <a:rPr lang="zh-TW" altLang="en-US" sz="2600" dirty="0"/>
              <a:t>評量指標為概念數量與主題數量</a:t>
            </a:r>
            <a:r>
              <a:rPr lang="en-US" altLang="zh-TW" sz="2600" dirty="0"/>
              <a:t>)</a:t>
            </a:r>
            <a:r>
              <a:rPr lang="zh-TW" altLang="en-US" sz="2600" dirty="0"/>
              <a:t>及「關係分析」 </a:t>
            </a:r>
            <a:r>
              <a:rPr lang="en-US" altLang="zh-TW" sz="2600" dirty="0"/>
              <a:t>(</a:t>
            </a:r>
            <a:r>
              <a:rPr lang="zh-TW" altLang="en-US" sz="2600" dirty="0"/>
              <a:t>階層數量、階層適切性與主題正確性</a:t>
            </a:r>
            <a:r>
              <a:rPr lang="en-US" altLang="zh-TW" sz="2600" dirty="0"/>
              <a:t>)</a:t>
            </a:r>
            <a:r>
              <a:rPr lang="zh-TW" altLang="en-US" sz="2600" dirty="0"/>
              <a:t> 兩向度的能力，由電腦自動計分搭配人工評分。</a:t>
            </a:r>
            <a:endParaRPr lang="en-US" altLang="zh-TW" sz="2600" dirty="0"/>
          </a:p>
          <a:p>
            <a:endParaRPr lang="zh-TW" altLang="en-US" dirty="0"/>
          </a:p>
        </p:txBody>
      </p:sp>
      <p:sp>
        <p:nvSpPr>
          <p:cNvPr id="4" name="投影片編號版面配置區 3"/>
          <p:cNvSpPr>
            <a:spLocks noGrp="1"/>
          </p:cNvSpPr>
          <p:nvPr>
            <p:ph type="sldNum" sz="quarter" idx="5"/>
          </p:nvPr>
        </p:nvSpPr>
        <p:spPr/>
        <p:txBody>
          <a:bodyPr/>
          <a:lstStyle/>
          <a:p>
            <a:fld id="{E7D3BE1A-3089-4195-A6EA-621E075A1EBC}" type="slidenum">
              <a:rPr lang="zh-TW" altLang="en-US" smtClean="0"/>
              <a:pPr/>
              <a:t>77</a:t>
            </a:fld>
            <a:endParaRPr lang="zh-TW" altLang="en-US" dirty="0"/>
          </a:p>
        </p:txBody>
      </p:sp>
    </p:spTree>
    <p:extLst>
      <p:ext uri="{BB962C8B-B14F-4D97-AF65-F5344CB8AC3E}">
        <p14:creationId xmlns:p14="http://schemas.microsoft.com/office/powerpoint/2010/main" val="2046641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2600" dirty="0"/>
              <a:t>評量目的：透過線上模擬實驗測驗對歐姆定律的理解</a:t>
            </a:r>
            <a:endParaRPr lang="en-US" altLang="zh-TW" sz="2600" dirty="0"/>
          </a:p>
          <a:p>
            <a:r>
              <a:rPr lang="zh-TW" altLang="en-US" sz="2600" dirty="0"/>
              <a:t>評量方式：</a:t>
            </a:r>
            <a:endParaRPr lang="en-US" altLang="zh-TW" sz="2600" dirty="0"/>
          </a:p>
          <a:p>
            <a:pPr lvl="1"/>
            <a:r>
              <a:rPr lang="zh-TW" altLang="en-US" sz="2600" dirty="0"/>
              <a:t>以電腦模擬歐姆定律的實驗操作，讓受測者操弄電池、燈泡、串聯線路、並聯線路，以得到每種情況的燈泡亮度並記錄之。</a:t>
            </a:r>
            <a:endParaRPr lang="en-US" altLang="zh-TW" sz="2600" dirty="0"/>
          </a:p>
          <a:p>
            <a:pPr lvl="1"/>
            <a:r>
              <a:rPr lang="zh-TW" altLang="en-US" sz="2600" dirty="0"/>
              <a:t>觀察實驗記錄進行分析歸納，由系統提供的兩種結論類型，得出數個結論與推論。</a:t>
            </a:r>
            <a:endParaRPr lang="en-US" altLang="zh-TW" sz="2600" dirty="0"/>
          </a:p>
          <a:p>
            <a:pPr lvl="1"/>
            <a:r>
              <a:rPr lang="zh-TW" altLang="en-US" sz="2600" dirty="0"/>
              <a:t>總結實驗結果，說明</a:t>
            </a:r>
            <a:r>
              <a:rPr lang="en-US" altLang="zh-TW" sz="2600" dirty="0"/>
              <a:t>V=IR</a:t>
            </a:r>
            <a:r>
              <a:rPr lang="zh-TW" altLang="en-US" sz="2600" dirty="0"/>
              <a:t>及串聯、並聯的差異。</a:t>
            </a:r>
            <a:endParaRPr lang="en-US" altLang="zh-TW" sz="2600" dirty="0"/>
          </a:p>
          <a:p>
            <a:pPr lvl="1"/>
            <a:r>
              <a:rPr lang="zh-TW" altLang="en-US" sz="2600" dirty="0"/>
              <a:t>實驗紀錄及所推導的結論皆由電腦自動評分。</a:t>
            </a:r>
            <a:endParaRPr lang="en-US" altLang="zh-TW" sz="2600" dirty="0"/>
          </a:p>
          <a:p>
            <a:r>
              <a:rPr lang="zh-TW" altLang="en-US" sz="2600" dirty="0"/>
              <a:t>試用連結：</a:t>
            </a:r>
            <a:r>
              <a:rPr lang="en-US" altLang="zh-TW" sz="2600" dirty="0">
                <a:hlinkClick r:id="rId3"/>
              </a:rPr>
              <a:t>http://140.122.69.234/HVScience/demo.html</a:t>
            </a:r>
            <a:endParaRPr lang="zh-TW" altLang="en-US" sz="2600" dirty="0"/>
          </a:p>
          <a:p>
            <a:endParaRPr lang="zh-TW" altLang="en-US" dirty="0"/>
          </a:p>
        </p:txBody>
      </p:sp>
      <p:sp>
        <p:nvSpPr>
          <p:cNvPr id="4" name="投影片編號版面配置區 3"/>
          <p:cNvSpPr>
            <a:spLocks noGrp="1"/>
          </p:cNvSpPr>
          <p:nvPr>
            <p:ph type="sldNum" sz="quarter" idx="5"/>
          </p:nvPr>
        </p:nvSpPr>
        <p:spPr/>
        <p:txBody>
          <a:bodyPr/>
          <a:lstStyle/>
          <a:p>
            <a:fld id="{E7D3BE1A-3089-4195-A6EA-621E075A1EBC}" type="slidenum">
              <a:rPr lang="zh-TW" altLang="en-US" smtClean="0"/>
              <a:pPr/>
              <a:t>78</a:t>
            </a:fld>
            <a:endParaRPr lang="zh-TW" altLang="en-US" dirty="0"/>
          </a:p>
        </p:txBody>
      </p:sp>
    </p:spTree>
    <p:extLst>
      <p:ext uri="{BB962C8B-B14F-4D97-AF65-F5344CB8AC3E}">
        <p14:creationId xmlns:p14="http://schemas.microsoft.com/office/powerpoint/2010/main" val="497640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2600" dirty="0"/>
              <a:t>評量目的：透過設計兼具美觀與實用的家具評估創造力</a:t>
            </a:r>
            <a:endParaRPr lang="en-US" altLang="zh-TW" sz="2600" dirty="0"/>
          </a:p>
          <a:p>
            <a:r>
              <a:rPr lang="zh-TW" altLang="en-US" sz="2600" dirty="0"/>
              <a:t>評量方式：</a:t>
            </a:r>
            <a:endParaRPr lang="en-US" altLang="zh-TW" sz="2600" dirty="0"/>
          </a:p>
          <a:p>
            <a:pPr lvl="1"/>
            <a:r>
              <a:rPr lang="zh-TW" altLang="zh-TW" sz="2600" dirty="0"/>
              <a:t>受測者可從</a:t>
            </a:r>
            <a:r>
              <a:rPr lang="en-US" altLang="zh-TW" sz="2600" dirty="0"/>
              <a:t>36</a:t>
            </a:r>
            <a:r>
              <a:rPr lang="zh-TW" altLang="zh-TW" sz="2600" dirty="0"/>
              <a:t>種元件中選取至多</a:t>
            </a:r>
            <a:r>
              <a:rPr lang="en-US" altLang="zh-TW" sz="2600" dirty="0"/>
              <a:t>3</a:t>
            </a:r>
            <a:r>
              <a:rPr lang="zh-TW" altLang="zh-TW" sz="2600" dirty="0"/>
              <a:t>種元件，並可隨意指定該元件的材質和改變該元件的狀態</a:t>
            </a:r>
            <a:r>
              <a:rPr lang="zh-TW" altLang="en-US" sz="2600" dirty="0"/>
              <a:t>。</a:t>
            </a:r>
            <a:endParaRPr lang="en-US" altLang="zh-TW" sz="2600" dirty="0"/>
          </a:p>
          <a:p>
            <a:pPr lvl="1"/>
            <a:r>
              <a:rPr lang="zh-TW" altLang="zh-TW" sz="2600" dirty="0"/>
              <a:t>指定完成後，在作業區加以組合成理想家具，最後再針對整體功能進行說明。</a:t>
            </a:r>
          </a:p>
          <a:p>
            <a:pPr lvl="1"/>
            <a:r>
              <a:rPr lang="zh-TW" altLang="en-US" sz="2600" dirty="0"/>
              <a:t>測驗結果針對創作的「歷程」與「成品」之創新性與實用性，由電腦自動記錄歷程並計分，再搭配人工評分，得到最後的成績。</a:t>
            </a:r>
            <a:endParaRPr lang="en-US" altLang="zh-TW" sz="2600" dirty="0"/>
          </a:p>
          <a:p>
            <a:endParaRPr lang="zh-TW" altLang="en-US" dirty="0"/>
          </a:p>
        </p:txBody>
      </p:sp>
      <p:sp>
        <p:nvSpPr>
          <p:cNvPr id="4" name="投影片編號版面配置區 3"/>
          <p:cNvSpPr>
            <a:spLocks noGrp="1"/>
          </p:cNvSpPr>
          <p:nvPr>
            <p:ph type="sldNum" sz="quarter" idx="5"/>
          </p:nvPr>
        </p:nvSpPr>
        <p:spPr/>
        <p:txBody>
          <a:bodyPr/>
          <a:lstStyle/>
          <a:p>
            <a:fld id="{E7D3BE1A-3089-4195-A6EA-621E075A1EBC}" type="slidenum">
              <a:rPr lang="zh-TW" altLang="en-US" smtClean="0"/>
              <a:pPr/>
              <a:t>79</a:t>
            </a:fld>
            <a:endParaRPr lang="zh-TW" altLang="en-US" dirty="0"/>
          </a:p>
        </p:txBody>
      </p:sp>
    </p:spTree>
    <p:extLst>
      <p:ext uri="{BB962C8B-B14F-4D97-AF65-F5344CB8AC3E}">
        <p14:creationId xmlns:p14="http://schemas.microsoft.com/office/powerpoint/2010/main" val="4080009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2600" dirty="0"/>
              <a:t>評量目的：以概念構圖為基礎、語文形式為媒介評估想像力</a:t>
            </a:r>
            <a:endParaRPr lang="en-US" altLang="zh-TW" sz="2600" dirty="0"/>
          </a:p>
          <a:p>
            <a:r>
              <a:rPr lang="zh-TW" altLang="en-US" sz="2600" dirty="0"/>
              <a:t>評量方式：</a:t>
            </a:r>
            <a:endParaRPr lang="en-US" altLang="zh-TW" sz="2600" dirty="0"/>
          </a:p>
          <a:p>
            <a:pPr lvl="1"/>
            <a:r>
              <a:rPr lang="zh-TW" altLang="en-US" sz="2600" dirty="0"/>
              <a:t>項目一為擴散想像測驗，要求受測者在一定時間之內，盡可能寫出一千年後地球生活環境可能的樣貌。</a:t>
            </a:r>
            <a:endParaRPr lang="en-US" altLang="zh-TW" sz="2600" dirty="0"/>
          </a:p>
          <a:p>
            <a:pPr lvl="1"/>
            <a:r>
              <a:rPr lang="zh-TW" altLang="en-US" sz="2600" dirty="0"/>
              <a:t>項目二為關聯想像測驗，要求受測者針對上述環境寫出未來交通工具需具備的相關功能，並持續延伸想像出可能的樣態以及相關細節。</a:t>
            </a:r>
          </a:p>
          <a:p>
            <a:pPr lvl="1"/>
            <a:r>
              <a:rPr lang="zh-TW" altLang="en-US" sz="2600" dirty="0"/>
              <a:t>測驗主要目的在於測量擴散想像、關聯想像、延伸想像三個向度的想像思考能力，以電腦自動計分加上人工評分的結果，針對三個向度分別計算得分。</a:t>
            </a:r>
            <a:endParaRPr lang="en-US" altLang="zh-TW" sz="2600" dirty="0"/>
          </a:p>
          <a:p>
            <a:endParaRPr lang="zh-TW" altLang="en-US" dirty="0"/>
          </a:p>
        </p:txBody>
      </p:sp>
      <p:sp>
        <p:nvSpPr>
          <p:cNvPr id="4" name="投影片編號版面配置區 3"/>
          <p:cNvSpPr>
            <a:spLocks noGrp="1"/>
          </p:cNvSpPr>
          <p:nvPr>
            <p:ph type="sldNum" sz="quarter" idx="5"/>
          </p:nvPr>
        </p:nvSpPr>
        <p:spPr/>
        <p:txBody>
          <a:bodyPr/>
          <a:lstStyle/>
          <a:p>
            <a:fld id="{E7D3BE1A-3089-4195-A6EA-621E075A1EBC}" type="slidenum">
              <a:rPr lang="zh-TW" altLang="en-US" smtClean="0"/>
              <a:pPr/>
              <a:t>80</a:t>
            </a:fld>
            <a:endParaRPr lang="zh-TW" altLang="en-US" dirty="0"/>
          </a:p>
        </p:txBody>
      </p:sp>
    </p:spTree>
    <p:extLst>
      <p:ext uri="{BB962C8B-B14F-4D97-AF65-F5344CB8AC3E}">
        <p14:creationId xmlns:p14="http://schemas.microsoft.com/office/powerpoint/2010/main" val="3893922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7D3BE1A-3089-4195-A6EA-621E075A1EBC}" type="slidenum">
              <a:rPr lang="zh-TW" altLang="en-US" smtClean="0"/>
              <a:pPr/>
              <a:t>82</a:t>
            </a:fld>
            <a:endParaRPr lang="zh-TW" altLang="en-US" dirty="0"/>
          </a:p>
        </p:txBody>
      </p:sp>
    </p:spTree>
    <p:extLst>
      <p:ext uri="{BB962C8B-B14F-4D97-AF65-F5344CB8AC3E}">
        <p14:creationId xmlns:p14="http://schemas.microsoft.com/office/powerpoint/2010/main" val="3869653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85766" indent="-185766">
              <a:buFont typeface="Arial" panose="020B0604020202020204" pitchFamily="34" charset="0"/>
              <a:buChar char="•"/>
            </a:pPr>
            <a:r>
              <a:rPr lang="en-US" altLang="zh-TW" dirty="0" err="1"/>
              <a:t>SmartReading</a:t>
            </a:r>
            <a:r>
              <a:rPr lang="en-US" altLang="zh-TW" dirty="0"/>
              <a:t> </a:t>
            </a:r>
            <a:r>
              <a:rPr lang="zh-TW" altLang="en-US" dirty="0"/>
              <a:t>透過適性閱讀測驗給學習者進行閱讀能力評估後，會推薦適合學習者程度的書籍。學習者選擇有興趣的書籍後，可進一步建立自己的閱讀計畫，透過系統的方式記錄自己的閱讀狀態逐漸培養閱讀的習慣。</a:t>
            </a:r>
          </a:p>
          <a:p>
            <a:pPr marL="185766" indent="-185766">
              <a:buFont typeface="Arial" panose="020B0604020202020204" pitchFamily="34" charset="0"/>
              <a:buChar char="•"/>
            </a:pPr>
            <a:r>
              <a:rPr lang="zh-TW" altLang="en-US" dirty="0"/>
              <a:t>在閱讀後，本系統擁有摘要自動批閱系統，準確且快速了解學生閱讀後掌握書籍資訊之能力。</a:t>
            </a:r>
          </a:p>
          <a:p>
            <a:pPr marL="185766" indent="-185766">
              <a:buFont typeface="Arial" panose="020B0604020202020204" pitchFamily="34" charset="0"/>
              <a:buChar char="•"/>
            </a:pPr>
            <a:r>
              <a:rPr lang="zh-TW" altLang="en-US" dirty="0"/>
              <a:t>且可在閱讀學習歷程記錄中，透過本系統發展之閱讀力五向度了解學生在閱讀學習中成長幅度之改變。並透過閱讀力了解學生在閱讀表現之定位。</a:t>
            </a:r>
          </a:p>
          <a:p>
            <a:endParaRPr lang="zh-TW" altLang="en-US" dirty="0"/>
          </a:p>
        </p:txBody>
      </p:sp>
      <p:sp>
        <p:nvSpPr>
          <p:cNvPr id="4" name="投影片編號版面配置區 3"/>
          <p:cNvSpPr>
            <a:spLocks noGrp="1"/>
          </p:cNvSpPr>
          <p:nvPr>
            <p:ph type="sldNum" sz="quarter" idx="10"/>
          </p:nvPr>
        </p:nvSpPr>
        <p:spPr/>
        <p:txBody>
          <a:bodyPr/>
          <a:lstStyle/>
          <a:p>
            <a:fld id="{C8BE0F45-66CE-40BA-929E-F798A516EC28}" type="slidenum">
              <a:rPr lang="zh-TW" altLang="en-US" smtClean="0"/>
              <a:t>83</a:t>
            </a:fld>
            <a:endParaRPr lang="zh-TW" altLang="en-US"/>
          </a:p>
        </p:txBody>
      </p:sp>
    </p:spTree>
    <p:extLst>
      <p:ext uri="{BB962C8B-B14F-4D97-AF65-F5344CB8AC3E}">
        <p14:creationId xmlns:p14="http://schemas.microsoft.com/office/powerpoint/2010/main" val="120516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7D3BE1A-3089-4195-A6EA-621E075A1EBC}" type="slidenum">
              <a:rPr lang="zh-TW" altLang="en-US" smtClean="0"/>
              <a:pPr/>
              <a:t>84</a:t>
            </a:fld>
            <a:endParaRPr lang="zh-TW" altLang="en-US" dirty="0"/>
          </a:p>
        </p:txBody>
      </p:sp>
    </p:spTree>
    <p:extLst>
      <p:ext uri="{BB962C8B-B14F-4D97-AF65-F5344CB8AC3E}">
        <p14:creationId xmlns:p14="http://schemas.microsoft.com/office/powerpoint/2010/main" val="2448813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defTabSz="495376">
              <a:defRPr/>
            </a:pPr>
            <a:fld id="{A6282874-CE30-47B9-AE15-27034F74B2B8}" type="slidenum">
              <a:rPr lang="zh-TW" altLang="en-US">
                <a:solidFill>
                  <a:prstClr val="black"/>
                </a:solidFill>
              </a:rPr>
              <a:pPr defTabSz="495376">
                <a:defRPr/>
              </a:pPr>
              <a:t>89</a:t>
            </a:fld>
            <a:endParaRPr lang="zh-TW" altLang="en-US">
              <a:solidFill>
                <a:prstClr val="black"/>
              </a:solidFill>
            </a:endParaRPr>
          </a:p>
        </p:txBody>
      </p:sp>
    </p:spTree>
    <p:extLst>
      <p:ext uri="{BB962C8B-B14F-4D97-AF65-F5344CB8AC3E}">
        <p14:creationId xmlns:p14="http://schemas.microsoft.com/office/powerpoint/2010/main" val="177419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249363" y="1279525"/>
            <a:ext cx="4605337" cy="34544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3BE1A-3089-4195-A6EA-621E075A1EBC}" type="slidenum">
              <a:rPr kumimoji="0" lang="zh-TW" altLang="en-US" sz="1300" b="0"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TW" altLang="en-US" sz="13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231283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solidFill>
                  <a:prstClr val="black"/>
                </a:solidFill>
                <a:latin typeface="微軟正黑體" panose="020B0604030504040204" pitchFamily="34" charset="-120"/>
                <a:ea typeface="微軟正黑體" panose="020B0604030504040204" pitchFamily="34" charset="-120"/>
              </a:rPr>
              <a:t>相較於</a:t>
            </a:r>
            <a:r>
              <a:rPr lang="en-US" altLang="zh-TW" sz="1200" dirty="0">
                <a:solidFill>
                  <a:prstClr val="black"/>
                </a:solidFill>
                <a:latin typeface="微軟正黑體" panose="020B0604030504040204" pitchFamily="34" charset="-120"/>
                <a:ea typeface="微軟正黑體" panose="020B0604030504040204" pitchFamily="34" charset="-120"/>
              </a:rPr>
              <a:t>PISA</a:t>
            </a:r>
            <a:r>
              <a:rPr lang="zh-TW" altLang="en-US" sz="1200" dirty="0">
                <a:solidFill>
                  <a:prstClr val="black"/>
                </a:solidFill>
                <a:latin typeface="微軟正黑體" panose="020B0604030504040204" pitchFamily="34" charset="-120"/>
                <a:ea typeface="微軟正黑體" panose="020B0604030504040204" pitchFamily="34" charset="-120"/>
              </a:rPr>
              <a:t>強調實際問題解決的能力本位評量，</a:t>
            </a:r>
            <a:r>
              <a:rPr lang="en-US" altLang="zh-TW" sz="1200" dirty="0">
                <a:solidFill>
                  <a:prstClr val="black"/>
                </a:solidFill>
                <a:latin typeface="微軟正黑體" panose="020B0604030504040204" pitchFamily="34" charset="-120"/>
                <a:ea typeface="微軟正黑體" panose="020B0604030504040204" pitchFamily="34" charset="-120"/>
              </a:rPr>
              <a:t>TIMSS</a:t>
            </a:r>
            <a:r>
              <a:rPr lang="zh-TW" altLang="en-US" sz="1200" dirty="0">
                <a:solidFill>
                  <a:prstClr val="black"/>
                </a:solidFill>
                <a:latin typeface="微軟正黑體" panose="020B0604030504040204" pitchFamily="34" charset="-120"/>
                <a:ea typeface="微軟正黑體" panose="020B0604030504040204" pitchFamily="34" charset="-120"/>
              </a:rPr>
              <a:t>比較接近課程本位的成就評量。</a:t>
            </a:r>
            <a:endParaRPr lang="en-US" altLang="zh-TW" sz="1200" dirty="0">
              <a:solidFill>
                <a:prstClr val="black"/>
              </a:solidFill>
              <a:latin typeface="微軟正黑體" panose="020B0604030504040204" pitchFamily="34" charset="-120"/>
              <a:ea typeface="微軟正黑體" panose="020B0604030504040204" pitchFamily="34" charset="-120"/>
            </a:endParaRPr>
          </a:p>
          <a:p>
            <a:endParaRPr lang="zh-TW" altLang="en-US" dirty="0"/>
          </a:p>
        </p:txBody>
      </p:sp>
      <p:sp>
        <p:nvSpPr>
          <p:cNvPr id="4" name="投影片編號版面配置區 3"/>
          <p:cNvSpPr>
            <a:spLocks noGrp="1"/>
          </p:cNvSpPr>
          <p:nvPr>
            <p:ph type="sldNum" sz="quarter" idx="5"/>
          </p:nvPr>
        </p:nvSpPr>
        <p:spPr/>
        <p:txBody>
          <a:bodyPr/>
          <a:lstStyle/>
          <a:p>
            <a:fld id="{E7D3BE1A-3089-4195-A6EA-621E075A1EBC}" type="slidenum">
              <a:rPr lang="zh-TW" altLang="en-US" smtClean="0"/>
              <a:pPr/>
              <a:t>8</a:t>
            </a:fld>
            <a:endParaRPr lang="zh-TW" altLang="en-US" dirty="0"/>
          </a:p>
        </p:txBody>
      </p:sp>
    </p:spTree>
    <p:extLst>
      <p:ext uri="{BB962C8B-B14F-4D97-AF65-F5344CB8AC3E}">
        <p14:creationId xmlns:p14="http://schemas.microsoft.com/office/powerpoint/2010/main" val="3548920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3BE1A-3089-4195-A6EA-621E075A1EBC}" type="slidenum">
              <a:rPr kumimoji="0" lang="zh-TW" altLang="en-US" sz="1300" b="0" i="0" u="none" strike="noStrike" kern="1200" cap="none" spc="0" normalizeH="0" baseline="0" noProof="0" smtClean="0">
                <a:ln>
                  <a:noFill/>
                </a:ln>
                <a:solidFill>
                  <a:prstClr val="black"/>
                </a:solidFill>
                <a:effectLst/>
                <a:uLnTx/>
                <a:uFillTx/>
                <a:latin typeface="微軟正黑體" panose="020B0604030504040204" pitchFamily="34" charset="-120"/>
                <a:ea typeface="微軟正黑體" panose="020B0604030504040204" pitchFamily="34"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TW" altLang="en-US" sz="13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4136940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7D3BE1A-3089-4195-A6EA-621E075A1EBC}" type="slidenum">
              <a:rPr lang="zh-TW" altLang="en-US" smtClean="0"/>
              <a:pPr/>
              <a:t>11</a:t>
            </a:fld>
            <a:endParaRPr lang="zh-TW" altLang="en-US" dirty="0"/>
          </a:p>
        </p:txBody>
      </p:sp>
    </p:spTree>
    <p:extLst>
      <p:ext uri="{BB962C8B-B14F-4D97-AF65-F5344CB8AC3E}">
        <p14:creationId xmlns:p14="http://schemas.microsoft.com/office/powerpoint/2010/main" val="3169436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249363" y="1279525"/>
            <a:ext cx="4605337" cy="3454400"/>
          </a:xfrm>
        </p:spPr>
      </p:sp>
      <p:sp>
        <p:nvSpPr>
          <p:cNvPr id="3" name="備忘稿版面配置區 2"/>
          <p:cNvSpPr>
            <a:spLocks noGrp="1"/>
          </p:cNvSpPr>
          <p:nvPr>
            <p:ph type="body" idx="1"/>
          </p:nvPr>
        </p:nvSpPr>
        <p:spPr/>
        <p:txBody>
          <a:bodyPr/>
          <a:lstStyle/>
          <a:p>
            <a:r>
              <a:rPr lang="en-US" altLang="zh-TW" dirty="0"/>
              <a:t>PISA</a:t>
            </a:r>
            <a:r>
              <a:rPr lang="zh-TW" altLang="en-US" dirty="0"/>
              <a:t>除了透過</a:t>
            </a:r>
            <a:r>
              <a:rPr lang="zh-TW" altLang="zh-TW" sz="1300" dirty="0"/>
              <a:t>發展高品質與可靠的教育成就指標，</a:t>
            </a:r>
            <a:r>
              <a:rPr lang="zh-TW" altLang="en-US" sz="1300" dirty="0"/>
              <a:t>來評量</a:t>
            </a:r>
            <a:r>
              <a:rPr lang="en-US" altLang="zh-TW" sz="1300" dirty="0"/>
              <a:t>15</a:t>
            </a:r>
            <a:r>
              <a:rPr lang="zh-TW" altLang="en-US" sz="1300" dirty="0"/>
              <a:t>歲學生參與社會所需的關鍵知能外，也持續</a:t>
            </a:r>
            <a:r>
              <a:rPr lang="zh-TW" altLang="zh-TW" sz="1300" dirty="0"/>
              <a:t>監測各國教育成就</a:t>
            </a:r>
            <a:r>
              <a:rPr lang="zh-TW" altLang="en-US" sz="1300" dirty="0"/>
              <a:t>的</a:t>
            </a:r>
            <a:r>
              <a:rPr lang="zh-TW" altLang="zh-TW" sz="1300" dirty="0"/>
              <a:t>變化趨勢</a:t>
            </a:r>
            <a:r>
              <a:rPr lang="zh-TW" altLang="en-US" sz="1300" dirty="0"/>
              <a:t>。</a:t>
            </a:r>
            <a:br>
              <a:rPr lang="en-US" altLang="zh-TW" sz="1300" dirty="0"/>
            </a:br>
            <a:r>
              <a:rPr lang="zh-TW" altLang="en-US" sz="1300" dirty="0"/>
              <a:t>這樣的全球性評量</a:t>
            </a:r>
            <a:r>
              <a:rPr lang="zh-TW" altLang="en-US" dirty="0"/>
              <a:t>旨在協助</a:t>
            </a:r>
            <a:r>
              <a:rPr lang="en-US" altLang="zh-TW" dirty="0"/>
              <a:t>OECD </a:t>
            </a:r>
            <a:r>
              <a:rPr lang="zh-TW" altLang="en-US" dirty="0"/>
              <a:t>會員國與其他參與國在各自社會脈絡中改善其教育系統</a:t>
            </a:r>
            <a:r>
              <a:rPr lang="en-US" altLang="zh-TW" dirty="0"/>
              <a:t>(OECD, 2001)</a:t>
            </a:r>
            <a:r>
              <a:rPr lang="zh-TW" altLang="en-US" dirty="0"/>
              <a:t>。</a:t>
            </a:r>
            <a:endParaRPr lang="en-US" altLang="zh-TW" dirty="0"/>
          </a:p>
          <a:p>
            <a:r>
              <a:rPr lang="zh-TW" altLang="en-US" sz="1300" dirty="0"/>
              <a:t>因此，</a:t>
            </a:r>
            <a:r>
              <a:rPr lang="en-US" altLang="zh-TW" sz="1300" dirty="0"/>
              <a:t>PISA</a:t>
            </a:r>
            <a:r>
              <a:rPr lang="zh-TW" altLang="en-US" sz="1300" dirty="0"/>
              <a:t>在發展評量工具時的關注有二：</a:t>
            </a:r>
            <a:endParaRPr lang="en-US" altLang="zh-TW" sz="1300" dirty="0"/>
          </a:p>
          <a:p>
            <a:r>
              <a:rPr lang="zh-TW" altLang="en-US" sz="1300" dirty="0"/>
              <a:t>重視學生面對變動快速之社會的能力，即所謂真實生活的素養</a:t>
            </a:r>
            <a:r>
              <a:rPr lang="en-US" altLang="zh-TW" sz="1300" dirty="0"/>
              <a:t>(real-life literacy)</a:t>
            </a:r>
            <a:r>
              <a:rPr lang="zh-TW" altLang="en-US" sz="1300" dirty="0"/>
              <a:t>；</a:t>
            </a:r>
          </a:p>
          <a:p>
            <a:r>
              <a:rPr lang="zh-TW" altLang="en-US" sz="1300" dirty="0"/>
              <a:t>關注處於社經地位弱勢的學生受教情形。</a:t>
            </a:r>
            <a:endParaRPr lang="en-US" altLang="zh-TW" sz="1300" dirty="0"/>
          </a:p>
          <a:p>
            <a:endParaRPr lang="zh-TW" altLang="en-US" sz="1300" dirty="0"/>
          </a:p>
          <a:p>
            <a:endParaRPr lang="zh-TW" altLang="en-US" dirty="0"/>
          </a:p>
        </p:txBody>
      </p:sp>
      <p:sp>
        <p:nvSpPr>
          <p:cNvPr id="4" name="投影片編號版面配置區 3"/>
          <p:cNvSpPr>
            <a:spLocks noGrp="1"/>
          </p:cNvSpPr>
          <p:nvPr>
            <p:ph type="sldNum" sz="quarter" idx="5"/>
          </p:nvPr>
        </p:nvSpPr>
        <p:spPr/>
        <p:txBody>
          <a:bodyPr/>
          <a:lstStyle/>
          <a:p>
            <a:fld id="{E7D3BE1A-3089-4195-A6EA-621E075A1EBC}" type="slidenum">
              <a:rPr lang="zh-TW" altLang="en-US" smtClean="0"/>
              <a:pPr/>
              <a:t>23</a:t>
            </a:fld>
            <a:endParaRPr lang="zh-TW" altLang="en-US" dirty="0"/>
          </a:p>
        </p:txBody>
      </p:sp>
    </p:spTree>
    <p:extLst>
      <p:ext uri="{BB962C8B-B14F-4D97-AF65-F5344CB8AC3E}">
        <p14:creationId xmlns:p14="http://schemas.microsoft.com/office/powerpoint/2010/main" val="3231283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7D3BE1A-3089-4195-A6EA-621E075A1EBC}" type="slidenum">
              <a:rPr lang="zh-TW" altLang="en-US" smtClean="0"/>
              <a:pPr/>
              <a:t>26</a:t>
            </a:fld>
            <a:endParaRPr lang="zh-TW" altLang="en-US" dirty="0"/>
          </a:p>
        </p:txBody>
      </p:sp>
    </p:spTree>
    <p:extLst>
      <p:ext uri="{BB962C8B-B14F-4D97-AF65-F5344CB8AC3E}">
        <p14:creationId xmlns:p14="http://schemas.microsoft.com/office/powerpoint/2010/main" val="4136940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249363" y="1279525"/>
            <a:ext cx="4605337" cy="3454400"/>
          </a:xfrm>
        </p:spPr>
      </p:sp>
      <p:sp>
        <p:nvSpPr>
          <p:cNvPr id="3" name="備忘稿版面配置區 2"/>
          <p:cNvSpPr>
            <a:spLocks noGrp="1"/>
          </p:cNvSpPr>
          <p:nvPr>
            <p:ph type="body" idx="1"/>
          </p:nvPr>
        </p:nvSpPr>
        <p:spPr/>
        <p:txBody>
          <a:bodyPr/>
          <a:lstStyle/>
          <a:p>
            <a:r>
              <a:rPr lang="en-US" altLang="zh-TW" dirty="0"/>
              <a:t>PISA</a:t>
            </a:r>
            <a:r>
              <a:rPr lang="zh-TW" altLang="en-US" dirty="0"/>
              <a:t>是素養取向評量的優質參考資源</a:t>
            </a:r>
            <a:r>
              <a:rPr lang="en-US" altLang="zh-TW" dirty="0"/>
              <a:t>(</a:t>
            </a:r>
            <a:r>
              <a:rPr lang="zh-TW" altLang="en-US" dirty="0"/>
              <a:t>甚至可說是目前最優質的</a:t>
            </a:r>
            <a:r>
              <a:rPr lang="en-US" altLang="zh-TW" dirty="0"/>
              <a:t>)</a:t>
            </a:r>
            <a:r>
              <a:rPr lang="zh-TW" altLang="en-US" dirty="0"/>
              <a:t>，學校若能參與</a:t>
            </a:r>
            <a:r>
              <a:rPr lang="en-US" altLang="zh-TW" dirty="0"/>
              <a:t>PISA</a:t>
            </a:r>
            <a:r>
              <a:rPr lang="zh-TW" altLang="en-US" dirty="0"/>
              <a:t>測驗，體驗此類型的評量，將是一項難能可貴的經驗。</a:t>
            </a:r>
          </a:p>
        </p:txBody>
      </p:sp>
      <p:sp>
        <p:nvSpPr>
          <p:cNvPr id="4" name="投影片編號版面配置區 3"/>
          <p:cNvSpPr>
            <a:spLocks noGrp="1"/>
          </p:cNvSpPr>
          <p:nvPr>
            <p:ph type="sldNum" sz="quarter" idx="5"/>
          </p:nvPr>
        </p:nvSpPr>
        <p:spPr/>
        <p:txBody>
          <a:bodyPr/>
          <a:lstStyle/>
          <a:p>
            <a:fld id="{E7D3BE1A-3089-4195-A6EA-621E075A1EBC}" type="slidenum">
              <a:rPr lang="zh-TW" altLang="en-US" smtClean="0"/>
              <a:pPr/>
              <a:t>31</a:t>
            </a:fld>
            <a:endParaRPr lang="zh-TW" altLang="en-US" dirty="0"/>
          </a:p>
        </p:txBody>
      </p:sp>
    </p:spTree>
    <p:extLst>
      <p:ext uri="{BB962C8B-B14F-4D97-AF65-F5344CB8AC3E}">
        <p14:creationId xmlns:p14="http://schemas.microsoft.com/office/powerpoint/2010/main" val="2783022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7D3BE1A-3089-4195-A6EA-621E075A1EBC}" type="slidenum">
              <a:rPr lang="zh-TW" altLang="en-US" smtClean="0"/>
              <a:pPr/>
              <a:t>49</a:t>
            </a:fld>
            <a:endParaRPr lang="zh-TW" altLang="en-US" dirty="0"/>
          </a:p>
        </p:txBody>
      </p:sp>
    </p:spTree>
    <p:extLst>
      <p:ext uri="{BB962C8B-B14F-4D97-AF65-F5344CB8AC3E}">
        <p14:creationId xmlns:p14="http://schemas.microsoft.com/office/powerpoint/2010/main" val="1003897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atin typeface="+mj-ea"/>
                <a:ea typeface="+mj-ea"/>
              </a:defRPr>
            </a:lvl1pPr>
          </a:lstStyle>
          <a:p>
            <a:r>
              <a:rPr lang="zh-TW" altLang="en-US" dirty="0"/>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dirty="0"/>
              <a:t>按一下以編輯母片子標題樣式</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latin typeface="微軟正黑體" panose="020B0604030504040204" pitchFamily="34" charset="-120"/>
              </a:defRPr>
            </a:lvl1pPr>
          </a:lstStyle>
          <a:p>
            <a:endParaRPr lang="zh-TW" altLang="en-US" dirty="0"/>
          </a:p>
        </p:txBody>
      </p:sp>
      <p:sp>
        <p:nvSpPr>
          <p:cNvPr id="6" name="Slide Number Placeholder 5"/>
          <p:cNvSpPr>
            <a:spLocks noGrp="1"/>
          </p:cNvSpPr>
          <p:nvPr>
            <p:ph type="sldNum" sz="quarter" idx="12"/>
          </p:nvPr>
        </p:nvSpPr>
        <p:spPr>
          <a:xfrm>
            <a:off x="7086600" y="6492875"/>
            <a:ext cx="2057400" cy="365125"/>
          </a:xfrm>
          <a:prstGeom prst="rect">
            <a:avLst/>
          </a:prstGeom>
        </p:spPr>
        <p:txBody>
          <a:bodyPr/>
          <a:lstStyle>
            <a:lvl1pPr algn="r">
              <a:defRPr>
                <a:latin typeface="微軟正黑體" panose="020B0604030504040204" pitchFamily="34" charset="-120"/>
              </a:defRPr>
            </a:lvl1pPr>
          </a:lstStyle>
          <a:p>
            <a:fld id="{5E023F15-DF02-435D-8E21-663868E08D20}" type="slidenum">
              <a:rPr lang="zh-TW" altLang="en-US" smtClean="0"/>
              <a:pPr/>
              <a:t>‹#›</a:t>
            </a:fld>
            <a:endParaRPr lang="zh-TW" altLang="en-US" dirty="0"/>
          </a:p>
        </p:txBody>
      </p:sp>
    </p:spTree>
    <p:extLst>
      <p:ext uri="{BB962C8B-B14F-4D97-AF65-F5344CB8AC3E}">
        <p14:creationId xmlns:p14="http://schemas.microsoft.com/office/powerpoint/2010/main" val="1177023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a:latin typeface="微軟正黑體" panose="020B0604030504040204" pitchFamily="34" charset="-120"/>
              </a:defRPr>
            </a:lvl1pPr>
          </a:lstStyle>
          <a:p>
            <a:endParaRPr lang="zh-TW" alt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latin typeface="微軟正黑體" panose="020B0604030504040204" pitchFamily="34" charset="-120"/>
              </a:defRPr>
            </a:lvl1pPr>
          </a:lstStyle>
          <a:p>
            <a:endParaRPr lang="zh-TW" alt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a:latin typeface="微軟正黑體" panose="020B0604030504040204" pitchFamily="34" charset="-120"/>
              </a:defRPr>
            </a:lvl1pPr>
          </a:lstStyle>
          <a:p>
            <a:fld id="{5E023F15-DF02-435D-8E21-663868E08D20}" type="slidenum">
              <a:rPr lang="zh-TW" altLang="en-US" smtClean="0"/>
              <a:pPr/>
              <a:t>‹#›</a:t>
            </a:fld>
            <a:endParaRPr lang="zh-TW" altLang="en-US" dirty="0"/>
          </a:p>
        </p:txBody>
      </p:sp>
    </p:spTree>
    <p:extLst>
      <p:ext uri="{BB962C8B-B14F-4D97-AF65-F5344CB8AC3E}">
        <p14:creationId xmlns:p14="http://schemas.microsoft.com/office/powerpoint/2010/main" val="3084867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a:latin typeface="微軟正黑體" panose="020B0604030504040204" pitchFamily="34" charset="-120"/>
              </a:defRPr>
            </a:lvl1pPr>
          </a:lstStyle>
          <a:p>
            <a:endParaRPr lang="zh-TW" alt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latin typeface="微軟正黑體" panose="020B0604030504040204" pitchFamily="34" charset="-120"/>
              </a:defRPr>
            </a:lvl1pPr>
          </a:lstStyle>
          <a:p>
            <a:endParaRPr lang="zh-TW" alt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a:latin typeface="微軟正黑體" panose="020B0604030504040204" pitchFamily="34" charset="-120"/>
              </a:defRPr>
            </a:lvl1pPr>
          </a:lstStyle>
          <a:p>
            <a:fld id="{5E023F15-DF02-435D-8E21-663868E08D20}" type="slidenum">
              <a:rPr lang="zh-TW" altLang="en-US" smtClean="0"/>
              <a:pPr/>
              <a:t>‹#›</a:t>
            </a:fld>
            <a:endParaRPr lang="zh-TW" altLang="en-US" dirty="0"/>
          </a:p>
        </p:txBody>
      </p:sp>
    </p:spTree>
    <p:extLst>
      <p:ext uri="{BB962C8B-B14F-4D97-AF65-F5344CB8AC3E}">
        <p14:creationId xmlns:p14="http://schemas.microsoft.com/office/powerpoint/2010/main" val="2731845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380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183F1D-50C0-4B5F-81A4-32E88A97A94B}"/>
              </a:ext>
            </a:extLst>
          </p:cNvPr>
          <p:cNvSpPr>
            <a:spLocks noGrp="1"/>
          </p:cNvSpPr>
          <p:nvPr>
            <p:ph type="ctrTitle"/>
          </p:nvPr>
        </p:nvSpPr>
        <p:spPr>
          <a:xfrm>
            <a:off x="1143000" y="1122363"/>
            <a:ext cx="6858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829E5914-9C79-4499-A2DC-E3F6F5F2A57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9011FA80-53BB-4989-98BE-128BEC548923}"/>
              </a:ext>
            </a:extLst>
          </p:cNvPr>
          <p:cNvSpPr>
            <a:spLocks noGrp="1"/>
          </p:cNvSpPr>
          <p:nvPr>
            <p:ph type="dt" sz="half" idx="10"/>
          </p:nvPr>
        </p:nvSpPr>
        <p:spPr/>
        <p:txBody>
          <a:bodyPr/>
          <a:lstStyle/>
          <a:p>
            <a:endParaRPr lang="zh-TW" altLang="en-US"/>
          </a:p>
        </p:txBody>
      </p:sp>
      <p:sp>
        <p:nvSpPr>
          <p:cNvPr id="5" name="頁尾版面配置區 4">
            <a:extLst>
              <a:ext uri="{FF2B5EF4-FFF2-40B4-BE49-F238E27FC236}">
                <a16:creationId xmlns:a16="http://schemas.microsoft.com/office/drawing/2014/main" id="{491F2E6B-8589-46CB-94D2-DDA5412C584F}"/>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69BB848-D1BE-4012-AC41-E2BB89E73A26}"/>
              </a:ext>
            </a:extLst>
          </p:cNvPr>
          <p:cNvSpPr>
            <a:spLocks noGrp="1"/>
          </p:cNvSpPr>
          <p:nvPr>
            <p:ph type="sldNum" sz="quarter" idx="12"/>
          </p:nvPr>
        </p:nvSpPr>
        <p:spPr/>
        <p:txBody>
          <a:bodyPr/>
          <a:lstStyle/>
          <a:p>
            <a:fld id="{C531DC6D-CD17-470D-B156-54A42B0BD423}" type="slidenum">
              <a:rPr lang="zh-TW" altLang="en-US" smtClean="0"/>
              <a:t>‹#›</a:t>
            </a:fld>
            <a:endParaRPr lang="zh-TW" altLang="en-US"/>
          </a:p>
        </p:txBody>
      </p:sp>
    </p:spTree>
    <p:extLst>
      <p:ext uri="{BB962C8B-B14F-4D97-AF65-F5344CB8AC3E}">
        <p14:creationId xmlns:p14="http://schemas.microsoft.com/office/powerpoint/2010/main" val="1464575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7C2A8A4-9048-40BD-9F9D-591471377786}"/>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ECDE01F7-0691-46FE-ADFB-5ACB9A9401A6}"/>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0D3AE53-E78B-4156-B552-B84E3514F6D0}"/>
              </a:ext>
            </a:extLst>
          </p:cNvPr>
          <p:cNvSpPr>
            <a:spLocks noGrp="1"/>
          </p:cNvSpPr>
          <p:nvPr>
            <p:ph type="dt" sz="half" idx="10"/>
          </p:nvPr>
        </p:nvSpPr>
        <p:spPr/>
        <p:txBody>
          <a:bodyPr/>
          <a:lstStyle/>
          <a:p>
            <a:endParaRPr lang="zh-TW" altLang="en-US"/>
          </a:p>
        </p:txBody>
      </p:sp>
      <p:sp>
        <p:nvSpPr>
          <p:cNvPr id="5" name="頁尾版面配置區 4">
            <a:extLst>
              <a:ext uri="{FF2B5EF4-FFF2-40B4-BE49-F238E27FC236}">
                <a16:creationId xmlns:a16="http://schemas.microsoft.com/office/drawing/2014/main" id="{DC7FD22C-9E5F-42B4-973E-2C2EF07ED3D7}"/>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50E483E3-3682-4E13-BBBC-E38E079D693A}"/>
              </a:ext>
            </a:extLst>
          </p:cNvPr>
          <p:cNvSpPr>
            <a:spLocks noGrp="1"/>
          </p:cNvSpPr>
          <p:nvPr>
            <p:ph type="sldNum" sz="quarter" idx="12"/>
          </p:nvPr>
        </p:nvSpPr>
        <p:spPr/>
        <p:txBody>
          <a:bodyPr/>
          <a:lstStyle/>
          <a:p>
            <a:fld id="{C531DC6D-CD17-470D-B156-54A42B0BD423}" type="slidenum">
              <a:rPr lang="zh-TW" altLang="en-US" smtClean="0"/>
              <a:t>‹#›</a:t>
            </a:fld>
            <a:endParaRPr lang="zh-TW" altLang="en-US"/>
          </a:p>
        </p:txBody>
      </p:sp>
    </p:spTree>
    <p:extLst>
      <p:ext uri="{BB962C8B-B14F-4D97-AF65-F5344CB8AC3E}">
        <p14:creationId xmlns:p14="http://schemas.microsoft.com/office/powerpoint/2010/main" val="3357317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4EE73C9-4BC6-4B3A-849F-C9CEF6AB9A5E}"/>
              </a:ext>
            </a:extLst>
          </p:cNvPr>
          <p:cNvSpPr>
            <a:spLocks noGrp="1"/>
          </p:cNvSpPr>
          <p:nvPr>
            <p:ph type="title"/>
          </p:nvPr>
        </p:nvSpPr>
        <p:spPr>
          <a:xfrm>
            <a:off x="623888" y="1709738"/>
            <a:ext cx="78867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6D167B00-5E55-4A35-BE85-62FA02122DA7}"/>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id="{6FE9AEE5-7253-4306-987C-4983A024EBA7}"/>
              </a:ext>
            </a:extLst>
          </p:cNvPr>
          <p:cNvSpPr>
            <a:spLocks noGrp="1"/>
          </p:cNvSpPr>
          <p:nvPr>
            <p:ph type="dt" sz="half" idx="10"/>
          </p:nvPr>
        </p:nvSpPr>
        <p:spPr/>
        <p:txBody>
          <a:bodyPr/>
          <a:lstStyle/>
          <a:p>
            <a:endParaRPr lang="zh-TW" altLang="en-US"/>
          </a:p>
        </p:txBody>
      </p:sp>
      <p:sp>
        <p:nvSpPr>
          <p:cNvPr id="5" name="頁尾版面配置區 4">
            <a:extLst>
              <a:ext uri="{FF2B5EF4-FFF2-40B4-BE49-F238E27FC236}">
                <a16:creationId xmlns:a16="http://schemas.microsoft.com/office/drawing/2014/main" id="{15B2BC9C-4139-48A8-B608-032756B89D38}"/>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3860AE5C-19DC-4D49-B28B-FDD04766D60B}"/>
              </a:ext>
            </a:extLst>
          </p:cNvPr>
          <p:cNvSpPr>
            <a:spLocks noGrp="1"/>
          </p:cNvSpPr>
          <p:nvPr>
            <p:ph type="sldNum" sz="quarter" idx="12"/>
          </p:nvPr>
        </p:nvSpPr>
        <p:spPr/>
        <p:txBody>
          <a:bodyPr/>
          <a:lstStyle/>
          <a:p>
            <a:fld id="{C531DC6D-CD17-470D-B156-54A42B0BD423}" type="slidenum">
              <a:rPr lang="zh-TW" altLang="en-US" smtClean="0"/>
              <a:t>‹#›</a:t>
            </a:fld>
            <a:endParaRPr lang="zh-TW" altLang="en-US"/>
          </a:p>
        </p:txBody>
      </p:sp>
    </p:spTree>
    <p:extLst>
      <p:ext uri="{BB962C8B-B14F-4D97-AF65-F5344CB8AC3E}">
        <p14:creationId xmlns:p14="http://schemas.microsoft.com/office/powerpoint/2010/main" val="4108509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30D46A-031D-4380-97B7-2AE726F017B5}"/>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8B673602-952D-428D-9073-7C4CC72F0257}"/>
              </a:ext>
            </a:extLst>
          </p:cNvPr>
          <p:cNvSpPr>
            <a:spLocks noGrp="1"/>
          </p:cNvSpPr>
          <p:nvPr>
            <p:ph sz="half" idx="1"/>
          </p:nvPr>
        </p:nvSpPr>
        <p:spPr>
          <a:xfrm>
            <a:off x="628650" y="1825625"/>
            <a:ext cx="386715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3395D7FF-CDB0-4689-8C4F-0790BC5EA4E0}"/>
              </a:ext>
            </a:extLst>
          </p:cNvPr>
          <p:cNvSpPr>
            <a:spLocks noGrp="1"/>
          </p:cNvSpPr>
          <p:nvPr>
            <p:ph sz="half" idx="2"/>
          </p:nvPr>
        </p:nvSpPr>
        <p:spPr>
          <a:xfrm>
            <a:off x="4648200" y="1825625"/>
            <a:ext cx="386715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D518F2F3-93B4-4CB0-8B07-56372FBC381C}"/>
              </a:ext>
            </a:extLst>
          </p:cNvPr>
          <p:cNvSpPr>
            <a:spLocks noGrp="1"/>
          </p:cNvSpPr>
          <p:nvPr>
            <p:ph type="dt" sz="half" idx="10"/>
          </p:nvPr>
        </p:nvSpPr>
        <p:spPr/>
        <p:txBody>
          <a:bodyPr/>
          <a:lstStyle/>
          <a:p>
            <a:endParaRPr lang="zh-TW" altLang="en-US"/>
          </a:p>
        </p:txBody>
      </p:sp>
      <p:sp>
        <p:nvSpPr>
          <p:cNvPr id="6" name="頁尾版面配置區 5">
            <a:extLst>
              <a:ext uri="{FF2B5EF4-FFF2-40B4-BE49-F238E27FC236}">
                <a16:creationId xmlns:a16="http://schemas.microsoft.com/office/drawing/2014/main" id="{F7B4C968-E260-4276-B0F8-EBA0D39F590B}"/>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D0966E65-E45A-4F18-BD5B-D79BCB00FC8B}"/>
              </a:ext>
            </a:extLst>
          </p:cNvPr>
          <p:cNvSpPr>
            <a:spLocks noGrp="1"/>
          </p:cNvSpPr>
          <p:nvPr>
            <p:ph type="sldNum" sz="quarter" idx="12"/>
          </p:nvPr>
        </p:nvSpPr>
        <p:spPr/>
        <p:txBody>
          <a:bodyPr/>
          <a:lstStyle/>
          <a:p>
            <a:fld id="{C531DC6D-CD17-470D-B156-54A42B0BD423}" type="slidenum">
              <a:rPr lang="zh-TW" altLang="en-US" smtClean="0"/>
              <a:t>‹#›</a:t>
            </a:fld>
            <a:endParaRPr lang="zh-TW" altLang="en-US"/>
          </a:p>
        </p:txBody>
      </p:sp>
    </p:spTree>
    <p:extLst>
      <p:ext uri="{BB962C8B-B14F-4D97-AF65-F5344CB8AC3E}">
        <p14:creationId xmlns:p14="http://schemas.microsoft.com/office/powerpoint/2010/main" val="2634717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086B83-9FB9-42B7-AFAF-D2EFA7170A36}"/>
              </a:ext>
            </a:extLst>
          </p:cNvPr>
          <p:cNvSpPr>
            <a:spLocks noGrp="1"/>
          </p:cNvSpPr>
          <p:nvPr>
            <p:ph type="title"/>
          </p:nvPr>
        </p:nvSpPr>
        <p:spPr>
          <a:xfrm>
            <a:off x="630238" y="365125"/>
            <a:ext cx="78867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0C4688F5-9988-4885-BF97-B7702BC1533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C63B1AF7-3BF8-472B-A8C8-D5344A766647}"/>
              </a:ext>
            </a:extLst>
          </p:cNvPr>
          <p:cNvSpPr>
            <a:spLocks noGrp="1"/>
          </p:cNvSpPr>
          <p:nvPr>
            <p:ph sz="half" idx="2"/>
          </p:nvPr>
        </p:nvSpPr>
        <p:spPr>
          <a:xfrm>
            <a:off x="630238" y="2505075"/>
            <a:ext cx="386873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E9B2CAC0-BBF4-4128-BB38-78EE51FD16E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32B87B6B-A4CF-4E66-9DA2-6C539768AFB5}"/>
              </a:ext>
            </a:extLst>
          </p:cNvPr>
          <p:cNvSpPr>
            <a:spLocks noGrp="1"/>
          </p:cNvSpPr>
          <p:nvPr>
            <p:ph sz="quarter" idx="4"/>
          </p:nvPr>
        </p:nvSpPr>
        <p:spPr>
          <a:xfrm>
            <a:off x="4629150" y="2505075"/>
            <a:ext cx="38877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167BA173-F30E-4A37-9EF1-D3D3015B368C}"/>
              </a:ext>
            </a:extLst>
          </p:cNvPr>
          <p:cNvSpPr>
            <a:spLocks noGrp="1"/>
          </p:cNvSpPr>
          <p:nvPr>
            <p:ph type="dt" sz="half" idx="10"/>
          </p:nvPr>
        </p:nvSpPr>
        <p:spPr/>
        <p:txBody>
          <a:bodyPr/>
          <a:lstStyle/>
          <a:p>
            <a:endParaRPr lang="zh-TW" altLang="en-US"/>
          </a:p>
        </p:txBody>
      </p:sp>
      <p:sp>
        <p:nvSpPr>
          <p:cNvPr id="8" name="頁尾版面配置區 7">
            <a:extLst>
              <a:ext uri="{FF2B5EF4-FFF2-40B4-BE49-F238E27FC236}">
                <a16:creationId xmlns:a16="http://schemas.microsoft.com/office/drawing/2014/main" id="{C94007A0-E63D-4508-98FE-23D1188C3A8E}"/>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1F69B0C8-0FB8-4045-AF28-239615BDB267}"/>
              </a:ext>
            </a:extLst>
          </p:cNvPr>
          <p:cNvSpPr>
            <a:spLocks noGrp="1"/>
          </p:cNvSpPr>
          <p:nvPr>
            <p:ph type="sldNum" sz="quarter" idx="12"/>
          </p:nvPr>
        </p:nvSpPr>
        <p:spPr/>
        <p:txBody>
          <a:bodyPr/>
          <a:lstStyle/>
          <a:p>
            <a:fld id="{C531DC6D-CD17-470D-B156-54A42B0BD423}" type="slidenum">
              <a:rPr lang="zh-TW" altLang="en-US" smtClean="0"/>
              <a:t>‹#›</a:t>
            </a:fld>
            <a:endParaRPr lang="zh-TW" altLang="en-US"/>
          </a:p>
        </p:txBody>
      </p:sp>
    </p:spTree>
    <p:extLst>
      <p:ext uri="{BB962C8B-B14F-4D97-AF65-F5344CB8AC3E}">
        <p14:creationId xmlns:p14="http://schemas.microsoft.com/office/powerpoint/2010/main" val="2034345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DF002F0-7784-480D-9BE7-352475858D74}"/>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1422F987-0D5A-4FEB-A7F1-B2436E6ECED8}"/>
              </a:ext>
            </a:extLst>
          </p:cNvPr>
          <p:cNvSpPr>
            <a:spLocks noGrp="1"/>
          </p:cNvSpPr>
          <p:nvPr>
            <p:ph type="dt" sz="half" idx="10"/>
          </p:nvPr>
        </p:nvSpPr>
        <p:spPr/>
        <p:txBody>
          <a:bodyPr/>
          <a:lstStyle/>
          <a:p>
            <a:endParaRPr lang="zh-TW" altLang="en-US"/>
          </a:p>
        </p:txBody>
      </p:sp>
      <p:sp>
        <p:nvSpPr>
          <p:cNvPr id="4" name="頁尾版面配置區 3">
            <a:extLst>
              <a:ext uri="{FF2B5EF4-FFF2-40B4-BE49-F238E27FC236}">
                <a16:creationId xmlns:a16="http://schemas.microsoft.com/office/drawing/2014/main" id="{F815D1C3-BC01-4D87-965C-33CCC587B937}"/>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8477C91E-B461-4A36-8174-1AB282A24AD4}"/>
              </a:ext>
            </a:extLst>
          </p:cNvPr>
          <p:cNvSpPr>
            <a:spLocks noGrp="1"/>
          </p:cNvSpPr>
          <p:nvPr>
            <p:ph type="sldNum" sz="quarter" idx="12"/>
          </p:nvPr>
        </p:nvSpPr>
        <p:spPr/>
        <p:txBody>
          <a:bodyPr/>
          <a:lstStyle/>
          <a:p>
            <a:fld id="{C531DC6D-CD17-470D-B156-54A42B0BD423}" type="slidenum">
              <a:rPr lang="zh-TW" altLang="en-US" smtClean="0"/>
              <a:t>‹#›</a:t>
            </a:fld>
            <a:endParaRPr lang="zh-TW" altLang="en-US"/>
          </a:p>
        </p:txBody>
      </p:sp>
    </p:spTree>
    <p:extLst>
      <p:ext uri="{BB962C8B-B14F-4D97-AF65-F5344CB8AC3E}">
        <p14:creationId xmlns:p14="http://schemas.microsoft.com/office/powerpoint/2010/main" val="747831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68DC674E-8971-43DC-AD0D-AFC597994DC5}"/>
              </a:ext>
            </a:extLst>
          </p:cNvPr>
          <p:cNvSpPr>
            <a:spLocks noGrp="1"/>
          </p:cNvSpPr>
          <p:nvPr>
            <p:ph type="dt" sz="half" idx="10"/>
          </p:nvPr>
        </p:nvSpPr>
        <p:spPr/>
        <p:txBody>
          <a:bodyPr/>
          <a:lstStyle/>
          <a:p>
            <a:endParaRPr lang="zh-TW" altLang="en-US"/>
          </a:p>
        </p:txBody>
      </p:sp>
      <p:sp>
        <p:nvSpPr>
          <p:cNvPr id="3" name="頁尾版面配置區 2">
            <a:extLst>
              <a:ext uri="{FF2B5EF4-FFF2-40B4-BE49-F238E27FC236}">
                <a16:creationId xmlns:a16="http://schemas.microsoft.com/office/drawing/2014/main" id="{7E913CBE-EC9A-4C84-90E2-5E3ECFFF21EC}"/>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163346E6-DDE5-4735-9564-EF41CB34D42E}"/>
              </a:ext>
            </a:extLst>
          </p:cNvPr>
          <p:cNvSpPr>
            <a:spLocks noGrp="1"/>
          </p:cNvSpPr>
          <p:nvPr>
            <p:ph type="sldNum" sz="quarter" idx="12"/>
          </p:nvPr>
        </p:nvSpPr>
        <p:spPr/>
        <p:txBody>
          <a:bodyPr/>
          <a:lstStyle/>
          <a:p>
            <a:fld id="{C531DC6D-CD17-470D-B156-54A42B0BD423}" type="slidenum">
              <a:rPr lang="zh-TW" altLang="en-US" smtClean="0"/>
              <a:t>‹#›</a:t>
            </a:fld>
            <a:endParaRPr lang="zh-TW" altLang="en-US"/>
          </a:p>
        </p:txBody>
      </p:sp>
    </p:spTree>
    <p:extLst>
      <p:ext uri="{BB962C8B-B14F-4D97-AF65-F5344CB8AC3E}">
        <p14:creationId xmlns:p14="http://schemas.microsoft.com/office/powerpoint/2010/main" val="3307154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a:t>按一下以編輯母片標題樣式</a:t>
            </a:r>
            <a:endParaRPr lang="en-US" dirty="0"/>
          </a:p>
        </p:txBody>
      </p:sp>
      <p:sp>
        <p:nvSpPr>
          <p:cNvPr id="3" name="Content Placeholder 2"/>
          <p:cNvSpPr>
            <a:spLocks noGrp="1"/>
          </p:cNvSpPr>
          <p:nvPr>
            <p:ph idx="1"/>
          </p:nvPr>
        </p:nvSpPr>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a:latin typeface="微軟正黑體" panose="020B0604030504040204" pitchFamily="34" charset="-120"/>
              </a:defRPr>
            </a:lvl1pPr>
          </a:lstStyle>
          <a:p>
            <a:endParaRPr lang="zh-TW" alt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latin typeface="微軟正黑體" panose="020B0604030504040204" pitchFamily="34" charset="-120"/>
              </a:defRPr>
            </a:lvl1pPr>
          </a:lstStyle>
          <a:p>
            <a:endParaRPr lang="zh-TW" altLang="en-US" dirty="0"/>
          </a:p>
        </p:txBody>
      </p:sp>
      <p:sp>
        <p:nvSpPr>
          <p:cNvPr id="6" name="Slide Number Placeholder 5"/>
          <p:cNvSpPr>
            <a:spLocks noGrp="1"/>
          </p:cNvSpPr>
          <p:nvPr>
            <p:ph type="sldNum" sz="quarter" idx="12"/>
          </p:nvPr>
        </p:nvSpPr>
        <p:spPr>
          <a:xfrm>
            <a:off x="7086600" y="6481994"/>
            <a:ext cx="2057400" cy="365125"/>
          </a:xfrm>
          <a:prstGeom prst="rect">
            <a:avLst/>
          </a:prstGeom>
        </p:spPr>
        <p:txBody>
          <a:bodyPr/>
          <a:lstStyle>
            <a:lvl1pPr algn="r">
              <a:defRPr>
                <a:latin typeface="微軟正黑體" panose="020B0604030504040204" pitchFamily="34" charset="-120"/>
              </a:defRPr>
            </a:lvl1pPr>
          </a:lstStyle>
          <a:p>
            <a:fld id="{5E023F15-DF02-435D-8E21-663868E08D20}" type="slidenum">
              <a:rPr lang="zh-TW" altLang="en-US" smtClean="0"/>
              <a:pPr/>
              <a:t>‹#›</a:t>
            </a:fld>
            <a:endParaRPr lang="zh-TW" altLang="en-US" dirty="0"/>
          </a:p>
        </p:txBody>
      </p:sp>
    </p:spTree>
    <p:extLst>
      <p:ext uri="{BB962C8B-B14F-4D97-AF65-F5344CB8AC3E}">
        <p14:creationId xmlns:p14="http://schemas.microsoft.com/office/powerpoint/2010/main" val="1310110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872965-C037-4B3E-A8DE-839968B9C1AC}"/>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C8B88D5D-D17C-4DF2-8BC2-72FB12AB0C9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D8E4DEAA-CE63-4E33-8769-F9B0F9E837E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5112A5F9-AD16-4BA8-8866-FD676A1E33EC}"/>
              </a:ext>
            </a:extLst>
          </p:cNvPr>
          <p:cNvSpPr>
            <a:spLocks noGrp="1"/>
          </p:cNvSpPr>
          <p:nvPr>
            <p:ph type="dt" sz="half" idx="10"/>
          </p:nvPr>
        </p:nvSpPr>
        <p:spPr/>
        <p:txBody>
          <a:bodyPr/>
          <a:lstStyle/>
          <a:p>
            <a:endParaRPr lang="zh-TW" altLang="en-US"/>
          </a:p>
        </p:txBody>
      </p:sp>
      <p:sp>
        <p:nvSpPr>
          <p:cNvPr id="6" name="頁尾版面配置區 5">
            <a:extLst>
              <a:ext uri="{FF2B5EF4-FFF2-40B4-BE49-F238E27FC236}">
                <a16:creationId xmlns:a16="http://schemas.microsoft.com/office/drawing/2014/main" id="{D084EA43-CF61-464A-B5D6-23D982ED8EE9}"/>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624662A2-3DF6-4569-BF05-E67E157C2D3E}"/>
              </a:ext>
            </a:extLst>
          </p:cNvPr>
          <p:cNvSpPr>
            <a:spLocks noGrp="1"/>
          </p:cNvSpPr>
          <p:nvPr>
            <p:ph type="sldNum" sz="quarter" idx="12"/>
          </p:nvPr>
        </p:nvSpPr>
        <p:spPr/>
        <p:txBody>
          <a:bodyPr/>
          <a:lstStyle/>
          <a:p>
            <a:fld id="{C531DC6D-CD17-470D-B156-54A42B0BD423}" type="slidenum">
              <a:rPr lang="zh-TW" altLang="en-US" smtClean="0"/>
              <a:t>‹#›</a:t>
            </a:fld>
            <a:endParaRPr lang="zh-TW" altLang="en-US"/>
          </a:p>
        </p:txBody>
      </p:sp>
    </p:spTree>
    <p:extLst>
      <p:ext uri="{BB962C8B-B14F-4D97-AF65-F5344CB8AC3E}">
        <p14:creationId xmlns:p14="http://schemas.microsoft.com/office/powerpoint/2010/main" val="289292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758E99-68AB-45C3-984E-5EBE3244981D}"/>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F1A0CB75-B559-4BA4-BE56-6B9E887BA72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CB676D99-8851-4A4E-948B-BF761132012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7A5C844F-8091-4A5B-8AFC-454A6379F1EA}"/>
              </a:ext>
            </a:extLst>
          </p:cNvPr>
          <p:cNvSpPr>
            <a:spLocks noGrp="1"/>
          </p:cNvSpPr>
          <p:nvPr>
            <p:ph type="dt" sz="half" idx="10"/>
          </p:nvPr>
        </p:nvSpPr>
        <p:spPr/>
        <p:txBody>
          <a:bodyPr/>
          <a:lstStyle/>
          <a:p>
            <a:endParaRPr lang="zh-TW" altLang="en-US"/>
          </a:p>
        </p:txBody>
      </p:sp>
      <p:sp>
        <p:nvSpPr>
          <p:cNvPr id="6" name="頁尾版面配置區 5">
            <a:extLst>
              <a:ext uri="{FF2B5EF4-FFF2-40B4-BE49-F238E27FC236}">
                <a16:creationId xmlns:a16="http://schemas.microsoft.com/office/drawing/2014/main" id="{1CC9CE45-5874-4EB3-B09F-2B5845B80400}"/>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374979E2-B928-4062-97BA-027F62B6DCE2}"/>
              </a:ext>
            </a:extLst>
          </p:cNvPr>
          <p:cNvSpPr>
            <a:spLocks noGrp="1"/>
          </p:cNvSpPr>
          <p:nvPr>
            <p:ph type="sldNum" sz="quarter" idx="12"/>
          </p:nvPr>
        </p:nvSpPr>
        <p:spPr/>
        <p:txBody>
          <a:bodyPr/>
          <a:lstStyle/>
          <a:p>
            <a:fld id="{C531DC6D-CD17-470D-B156-54A42B0BD423}" type="slidenum">
              <a:rPr lang="zh-TW" altLang="en-US" smtClean="0"/>
              <a:t>‹#›</a:t>
            </a:fld>
            <a:endParaRPr lang="zh-TW" altLang="en-US"/>
          </a:p>
        </p:txBody>
      </p:sp>
    </p:spTree>
    <p:extLst>
      <p:ext uri="{BB962C8B-B14F-4D97-AF65-F5344CB8AC3E}">
        <p14:creationId xmlns:p14="http://schemas.microsoft.com/office/powerpoint/2010/main" val="15733739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40F648-5C25-4A98-8C74-8F7E61685306}"/>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0656D2DE-70B4-4348-95C6-9AC77759AC5D}"/>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3D429A2B-A23D-4ECC-8BBC-F56F0E72C397}"/>
              </a:ext>
            </a:extLst>
          </p:cNvPr>
          <p:cNvSpPr>
            <a:spLocks noGrp="1"/>
          </p:cNvSpPr>
          <p:nvPr>
            <p:ph type="dt" sz="half" idx="10"/>
          </p:nvPr>
        </p:nvSpPr>
        <p:spPr/>
        <p:txBody>
          <a:bodyPr/>
          <a:lstStyle/>
          <a:p>
            <a:endParaRPr lang="zh-TW" altLang="en-US"/>
          </a:p>
        </p:txBody>
      </p:sp>
      <p:sp>
        <p:nvSpPr>
          <p:cNvPr id="5" name="頁尾版面配置區 4">
            <a:extLst>
              <a:ext uri="{FF2B5EF4-FFF2-40B4-BE49-F238E27FC236}">
                <a16:creationId xmlns:a16="http://schemas.microsoft.com/office/drawing/2014/main" id="{8A16AEB3-4324-4105-8DE8-CEC174F51E1F}"/>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A1EA03BE-C539-4E4C-A12D-0BB28502C545}"/>
              </a:ext>
            </a:extLst>
          </p:cNvPr>
          <p:cNvSpPr>
            <a:spLocks noGrp="1"/>
          </p:cNvSpPr>
          <p:nvPr>
            <p:ph type="sldNum" sz="quarter" idx="12"/>
          </p:nvPr>
        </p:nvSpPr>
        <p:spPr/>
        <p:txBody>
          <a:bodyPr/>
          <a:lstStyle/>
          <a:p>
            <a:fld id="{C531DC6D-CD17-470D-B156-54A42B0BD423}" type="slidenum">
              <a:rPr lang="zh-TW" altLang="en-US" smtClean="0"/>
              <a:t>‹#›</a:t>
            </a:fld>
            <a:endParaRPr lang="zh-TW" altLang="en-US"/>
          </a:p>
        </p:txBody>
      </p:sp>
    </p:spTree>
    <p:extLst>
      <p:ext uri="{BB962C8B-B14F-4D97-AF65-F5344CB8AC3E}">
        <p14:creationId xmlns:p14="http://schemas.microsoft.com/office/powerpoint/2010/main" val="3012765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78E90777-B543-4B82-9DD5-AAD01775A0F5}"/>
              </a:ext>
            </a:extLst>
          </p:cNvPr>
          <p:cNvSpPr>
            <a:spLocks noGrp="1"/>
          </p:cNvSpPr>
          <p:nvPr>
            <p:ph type="title" orient="vert"/>
          </p:nvPr>
        </p:nvSpPr>
        <p:spPr>
          <a:xfrm>
            <a:off x="6543675" y="365125"/>
            <a:ext cx="1971675"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FEA8C7B3-246F-4FDA-ABAC-B04FDAF0DD8A}"/>
              </a:ext>
            </a:extLst>
          </p:cNvPr>
          <p:cNvSpPr>
            <a:spLocks noGrp="1"/>
          </p:cNvSpPr>
          <p:nvPr>
            <p:ph type="body" orient="vert" idx="1"/>
          </p:nvPr>
        </p:nvSpPr>
        <p:spPr>
          <a:xfrm>
            <a:off x="628650" y="365125"/>
            <a:ext cx="57626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CC876ED5-97F1-44B0-B569-ABC84363FE70}"/>
              </a:ext>
            </a:extLst>
          </p:cNvPr>
          <p:cNvSpPr>
            <a:spLocks noGrp="1"/>
          </p:cNvSpPr>
          <p:nvPr>
            <p:ph type="dt" sz="half" idx="10"/>
          </p:nvPr>
        </p:nvSpPr>
        <p:spPr/>
        <p:txBody>
          <a:bodyPr/>
          <a:lstStyle/>
          <a:p>
            <a:endParaRPr lang="zh-TW" altLang="en-US"/>
          </a:p>
        </p:txBody>
      </p:sp>
      <p:sp>
        <p:nvSpPr>
          <p:cNvPr id="5" name="頁尾版面配置區 4">
            <a:extLst>
              <a:ext uri="{FF2B5EF4-FFF2-40B4-BE49-F238E27FC236}">
                <a16:creationId xmlns:a16="http://schemas.microsoft.com/office/drawing/2014/main" id="{29D23527-5156-415E-94DB-CF074FC831A0}"/>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210CE7EC-537A-4DCA-A8F9-9B9D593B158F}"/>
              </a:ext>
            </a:extLst>
          </p:cNvPr>
          <p:cNvSpPr>
            <a:spLocks noGrp="1"/>
          </p:cNvSpPr>
          <p:nvPr>
            <p:ph type="sldNum" sz="quarter" idx="12"/>
          </p:nvPr>
        </p:nvSpPr>
        <p:spPr/>
        <p:txBody>
          <a:bodyPr/>
          <a:lstStyle/>
          <a:p>
            <a:fld id="{C531DC6D-CD17-470D-B156-54A42B0BD423}" type="slidenum">
              <a:rPr lang="zh-TW" altLang="en-US" smtClean="0"/>
              <a:t>‹#›</a:t>
            </a:fld>
            <a:endParaRPr lang="zh-TW" altLang="en-US"/>
          </a:p>
        </p:txBody>
      </p:sp>
    </p:spTree>
    <p:extLst>
      <p:ext uri="{BB962C8B-B14F-4D97-AF65-F5344CB8AC3E}">
        <p14:creationId xmlns:p14="http://schemas.microsoft.com/office/powerpoint/2010/main" val="2798468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dirty="0"/>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dirty="0"/>
              <a:t>編輯母片文字樣式</a:t>
            </a:r>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a:latin typeface="微軟正黑體" panose="020B0604030504040204" pitchFamily="34" charset="-120"/>
              </a:defRPr>
            </a:lvl1pPr>
          </a:lstStyle>
          <a:p>
            <a:endParaRPr lang="zh-TW" alt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a:latin typeface="微軟正黑體" panose="020B0604030504040204" pitchFamily="34" charset="-120"/>
              </a:defRPr>
            </a:lvl1pPr>
          </a:lstStyle>
          <a:p>
            <a:endParaRPr lang="zh-TW" alt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a:latin typeface="微軟正黑體" panose="020B0604030504040204" pitchFamily="34" charset="-120"/>
              </a:defRPr>
            </a:lvl1pPr>
          </a:lstStyle>
          <a:p>
            <a:fld id="{5E023F15-DF02-435D-8E21-663868E08D20}" type="slidenum">
              <a:rPr lang="zh-TW" altLang="en-US" smtClean="0"/>
              <a:pPr/>
              <a:t>‹#›</a:t>
            </a:fld>
            <a:endParaRPr lang="zh-TW" altLang="en-US" dirty="0"/>
          </a:p>
        </p:txBody>
      </p:sp>
    </p:spTree>
    <p:extLst>
      <p:ext uri="{BB962C8B-B14F-4D97-AF65-F5344CB8AC3E}">
        <p14:creationId xmlns:p14="http://schemas.microsoft.com/office/powerpoint/2010/main" val="1823934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lvl1pPr>
              <a:defRPr>
                <a:latin typeface="微軟正黑體" panose="020B0604030504040204" pitchFamily="34" charset="-120"/>
              </a:defRPr>
            </a:lvl1pPr>
          </a:lstStyle>
          <a:p>
            <a:endParaRPr lang="zh-TW" alt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lvl1pPr>
              <a:defRPr>
                <a:latin typeface="微軟正黑體" panose="020B0604030504040204" pitchFamily="34" charset="-120"/>
              </a:defRPr>
            </a:lvl1pPr>
          </a:lstStyle>
          <a:p>
            <a:endParaRPr lang="zh-TW" alt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lvl1pPr>
              <a:defRPr>
                <a:latin typeface="微軟正黑體" panose="020B0604030504040204" pitchFamily="34" charset="-120"/>
              </a:defRPr>
            </a:lvl1pPr>
          </a:lstStyle>
          <a:p>
            <a:fld id="{5E023F15-DF02-435D-8E21-663868E08D20}" type="slidenum">
              <a:rPr lang="zh-TW" altLang="en-US" smtClean="0"/>
              <a:pPr/>
              <a:t>‹#›</a:t>
            </a:fld>
            <a:endParaRPr lang="zh-TW" altLang="en-US" dirty="0"/>
          </a:p>
        </p:txBody>
      </p:sp>
    </p:spTree>
    <p:extLst>
      <p:ext uri="{BB962C8B-B14F-4D97-AF65-F5344CB8AC3E}">
        <p14:creationId xmlns:p14="http://schemas.microsoft.com/office/powerpoint/2010/main" val="2393419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dirty="0"/>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dirty="0"/>
              <a:t>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dirty="0"/>
              <a:t>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lvl1pPr>
              <a:defRPr>
                <a:latin typeface="微軟正黑體" panose="020B0604030504040204" pitchFamily="34" charset="-120"/>
              </a:defRPr>
            </a:lvl1pPr>
          </a:lstStyle>
          <a:p>
            <a:endParaRPr lang="zh-TW" alt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lvl1pPr>
              <a:defRPr>
                <a:latin typeface="微軟正黑體" panose="020B0604030504040204" pitchFamily="34" charset="-120"/>
              </a:defRPr>
            </a:lvl1pPr>
          </a:lstStyle>
          <a:p>
            <a:endParaRPr lang="zh-TW" alt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lvl1pPr>
              <a:defRPr>
                <a:latin typeface="微軟正黑體" panose="020B0604030504040204" pitchFamily="34" charset="-120"/>
              </a:defRPr>
            </a:lvl1pPr>
          </a:lstStyle>
          <a:p>
            <a:fld id="{5E023F15-DF02-435D-8E21-663868E08D20}" type="slidenum">
              <a:rPr lang="zh-TW" altLang="en-US" smtClean="0"/>
              <a:pPr/>
              <a:t>‹#›</a:t>
            </a:fld>
            <a:endParaRPr lang="zh-TW" altLang="en-US" dirty="0"/>
          </a:p>
        </p:txBody>
      </p:sp>
    </p:spTree>
    <p:extLst>
      <p:ext uri="{BB962C8B-B14F-4D97-AF65-F5344CB8AC3E}">
        <p14:creationId xmlns:p14="http://schemas.microsoft.com/office/powerpoint/2010/main" val="3020550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686839" y="0"/>
            <a:ext cx="7886700" cy="1325563"/>
          </a:xfrm>
        </p:spPr>
        <p:txBody>
          <a:bodyPr>
            <a:normAutofit/>
          </a:bodyPr>
          <a:lstStyle>
            <a:lvl1pPr algn="ctr">
              <a:defRPr sz="3600"/>
            </a:lvl1pPr>
          </a:lstStyle>
          <a:p>
            <a:r>
              <a:rPr lang="zh-TW" altLang="en-US" dirty="0"/>
              <a:t>按一下以編輯母片標題樣式</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lvl1pPr>
              <a:defRPr>
                <a:latin typeface="微軟正黑體" panose="020B0604030504040204" pitchFamily="34" charset="-120"/>
              </a:defRPr>
            </a:lvl1pPr>
          </a:lstStyle>
          <a:p>
            <a:endParaRPr lang="zh-TW" alt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a:latin typeface="微軟正黑體" panose="020B0604030504040204" pitchFamily="34" charset="-120"/>
              </a:defRPr>
            </a:lvl1pPr>
          </a:lstStyle>
          <a:p>
            <a:endParaRPr lang="zh-TW" altLang="en-US" dirty="0"/>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lvl1pPr>
              <a:defRPr>
                <a:latin typeface="微軟正黑體" panose="020B0604030504040204" pitchFamily="34" charset="-120"/>
              </a:defRPr>
            </a:lvl1pPr>
          </a:lstStyle>
          <a:p>
            <a:fld id="{5E023F15-DF02-435D-8E21-663868E08D20}" type="slidenum">
              <a:rPr lang="zh-TW" altLang="en-US" smtClean="0"/>
              <a:pPr/>
              <a:t>‹#›</a:t>
            </a:fld>
            <a:endParaRPr lang="zh-TW" altLang="en-US" dirty="0"/>
          </a:p>
        </p:txBody>
      </p:sp>
    </p:spTree>
    <p:extLst>
      <p:ext uri="{BB962C8B-B14F-4D97-AF65-F5344CB8AC3E}">
        <p14:creationId xmlns:p14="http://schemas.microsoft.com/office/powerpoint/2010/main" val="1250082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lvl1pPr>
              <a:defRPr>
                <a:latin typeface="微軟正黑體" panose="020B0604030504040204" pitchFamily="34" charset="-120"/>
              </a:defRPr>
            </a:lvl1pPr>
          </a:lstStyle>
          <a:p>
            <a:endParaRPr lang="zh-TW" alt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lvl1pPr>
              <a:defRPr>
                <a:latin typeface="微軟正黑體" panose="020B0604030504040204" pitchFamily="34" charset="-120"/>
              </a:defRPr>
            </a:lvl1pPr>
          </a:lstStyle>
          <a:p>
            <a:endParaRPr lang="zh-TW" alt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lvl1pPr>
              <a:defRPr>
                <a:latin typeface="微軟正黑體" panose="020B0604030504040204" pitchFamily="34" charset="-120"/>
              </a:defRPr>
            </a:lvl1pPr>
          </a:lstStyle>
          <a:p>
            <a:fld id="{5E023F15-DF02-435D-8E21-663868E08D20}" type="slidenum">
              <a:rPr lang="zh-TW" altLang="en-US" smtClean="0"/>
              <a:pPr/>
              <a:t>‹#›</a:t>
            </a:fld>
            <a:endParaRPr lang="zh-TW" altLang="en-US" dirty="0"/>
          </a:p>
        </p:txBody>
      </p:sp>
    </p:spTree>
    <p:extLst>
      <p:ext uri="{BB962C8B-B14F-4D97-AF65-F5344CB8AC3E}">
        <p14:creationId xmlns:p14="http://schemas.microsoft.com/office/powerpoint/2010/main" val="1131838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dirty="0"/>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lvl1pPr>
              <a:defRPr>
                <a:latin typeface="微軟正黑體" panose="020B0604030504040204" pitchFamily="34" charset="-120"/>
              </a:defRPr>
            </a:lvl1pPr>
          </a:lstStyle>
          <a:p>
            <a:endParaRPr lang="zh-TW" alt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lvl1pPr>
              <a:defRPr>
                <a:latin typeface="微軟正黑體" panose="020B0604030504040204" pitchFamily="34" charset="-120"/>
              </a:defRPr>
            </a:lvl1pPr>
          </a:lstStyle>
          <a:p>
            <a:endParaRPr lang="zh-TW" alt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lvl1pPr>
              <a:defRPr>
                <a:latin typeface="微軟正黑體" panose="020B0604030504040204" pitchFamily="34" charset="-120"/>
              </a:defRPr>
            </a:lvl1pPr>
          </a:lstStyle>
          <a:p>
            <a:fld id="{5E023F15-DF02-435D-8E21-663868E08D20}" type="slidenum">
              <a:rPr lang="zh-TW" altLang="en-US" smtClean="0"/>
              <a:pPr/>
              <a:t>‹#›</a:t>
            </a:fld>
            <a:endParaRPr lang="zh-TW" altLang="en-US" dirty="0"/>
          </a:p>
        </p:txBody>
      </p:sp>
    </p:spTree>
    <p:extLst>
      <p:ext uri="{BB962C8B-B14F-4D97-AF65-F5344CB8AC3E}">
        <p14:creationId xmlns:p14="http://schemas.microsoft.com/office/powerpoint/2010/main" val="31840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lvl1pPr>
              <a:defRPr>
                <a:latin typeface="微軟正黑體" panose="020B0604030504040204" pitchFamily="34" charset="-120"/>
              </a:defRPr>
            </a:lvl1pPr>
          </a:lstStyle>
          <a:p>
            <a:endParaRPr lang="zh-TW" alt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lvl1pPr>
              <a:defRPr>
                <a:latin typeface="微軟正黑體" panose="020B0604030504040204" pitchFamily="34" charset="-120"/>
              </a:defRPr>
            </a:lvl1pPr>
          </a:lstStyle>
          <a:p>
            <a:endParaRPr lang="zh-TW" alt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lvl1pPr>
              <a:defRPr>
                <a:latin typeface="微軟正黑體" panose="020B0604030504040204" pitchFamily="34" charset="-120"/>
              </a:defRPr>
            </a:lvl1pPr>
          </a:lstStyle>
          <a:p>
            <a:fld id="{5E023F15-DF02-435D-8E21-663868E08D20}" type="slidenum">
              <a:rPr lang="zh-TW" altLang="en-US" smtClean="0"/>
              <a:pPr/>
              <a:t>‹#›</a:t>
            </a:fld>
            <a:endParaRPr lang="zh-TW" altLang="en-US" dirty="0"/>
          </a:p>
        </p:txBody>
      </p:sp>
    </p:spTree>
    <p:extLst>
      <p:ext uri="{BB962C8B-B14F-4D97-AF65-F5344CB8AC3E}">
        <p14:creationId xmlns:p14="http://schemas.microsoft.com/office/powerpoint/2010/main" val="3338019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790343"/>
          </a:xfrm>
          <a:prstGeom prst="rect">
            <a:avLst/>
          </a:prstGeom>
        </p:spPr>
        <p:txBody>
          <a:bodyPr vert="horz" lIns="91440" tIns="45720" rIns="91440" bIns="45720" rtlCol="0" anchor="ctr">
            <a:normAutofit/>
          </a:bodyPr>
          <a:lstStyle/>
          <a:p>
            <a:r>
              <a:rPr lang="zh-TW" altLang="en-US" dirty="0"/>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endParaRPr lang="en-US" dirty="0"/>
          </a:p>
        </p:txBody>
      </p:sp>
      <p:pic>
        <p:nvPicPr>
          <p:cNvPr id="8" name="圖片 7">
            <a:extLst>
              <a:ext uri="{FF2B5EF4-FFF2-40B4-BE49-F238E27FC236}">
                <a16:creationId xmlns:a16="http://schemas.microsoft.com/office/drawing/2014/main" id="{B8846042-FAA5-4EB7-A6CD-CFD884AB78C7}"/>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6945302" y="6236002"/>
            <a:ext cx="507231" cy="443827"/>
          </a:xfrm>
          <a:prstGeom prst="rect">
            <a:avLst/>
          </a:prstGeom>
          <a:ln>
            <a:noFill/>
          </a:ln>
        </p:spPr>
      </p:pic>
      <p:pic>
        <p:nvPicPr>
          <p:cNvPr id="9" name="圖片 8">
            <a:extLst>
              <a:ext uri="{FF2B5EF4-FFF2-40B4-BE49-F238E27FC236}">
                <a16:creationId xmlns:a16="http://schemas.microsoft.com/office/drawing/2014/main" id="{ACB6138F-37A7-4280-BBF9-3B58AE9ADEDD}"/>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7907336" y="6379881"/>
            <a:ext cx="1038849" cy="156071"/>
          </a:xfrm>
          <a:prstGeom prst="rect">
            <a:avLst/>
          </a:prstGeom>
        </p:spPr>
      </p:pic>
      <p:pic>
        <p:nvPicPr>
          <p:cNvPr id="10" name="圖片 9">
            <a:extLst>
              <a:ext uri="{FF2B5EF4-FFF2-40B4-BE49-F238E27FC236}">
                <a16:creationId xmlns:a16="http://schemas.microsoft.com/office/drawing/2014/main" id="{26EDEABE-B8E6-448F-9705-BA96E4570CE1}"/>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7484222" y="6253601"/>
            <a:ext cx="385301" cy="443827"/>
          </a:xfrm>
          <a:prstGeom prst="rect">
            <a:avLst/>
          </a:prstGeom>
        </p:spPr>
      </p:pic>
      <p:sp>
        <p:nvSpPr>
          <p:cNvPr id="11" name="矩形 10">
            <a:extLst>
              <a:ext uri="{FF2B5EF4-FFF2-40B4-BE49-F238E27FC236}">
                <a16:creationId xmlns:a16="http://schemas.microsoft.com/office/drawing/2014/main" id="{6FE589B4-AEA9-4F19-A775-676EDCBEA58E}"/>
              </a:ext>
            </a:extLst>
          </p:cNvPr>
          <p:cNvSpPr/>
          <p:nvPr userDrawn="1"/>
        </p:nvSpPr>
        <p:spPr>
          <a:xfrm>
            <a:off x="6262477" y="6176964"/>
            <a:ext cx="694361" cy="59710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noFill/>
              <a:latin typeface="微軟正黑體" panose="020B0604030504040204" pitchFamily="34" charset="-120"/>
            </a:endParaRPr>
          </a:p>
        </p:txBody>
      </p:sp>
      <p:sp>
        <p:nvSpPr>
          <p:cNvPr id="12" name="矩形 11">
            <a:extLst>
              <a:ext uri="{FF2B5EF4-FFF2-40B4-BE49-F238E27FC236}">
                <a16:creationId xmlns:a16="http://schemas.microsoft.com/office/drawing/2014/main" id="{185D9CA7-5D72-4A1F-A5BB-845A87466B2E}"/>
              </a:ext>
            </a:extLst>
          </p:cNvPr>
          <p:cNvSpPr/>
          <p:nvPr userDrawn="1"/>
        </p:nvSpPr>
        <p:spPr>
          <a:xfrm>
            <a:off x="6956838" y="6176964"/>
            <a:ext cx="694361" cy="59710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noFill/>
              <a:latin typeface="微軟正黑體" panose="020B0604030504040204" pitchFamily="34" charset="-120"/>
            </a:endParaRPr>
          </a:p>
        </p:txBody>
      </p:sp>
      <p:sp>
        <p:nvSpPr>
          <p:cNvPr id="13" name="矩形 12">
            <a:extLst>
              <a:ext uri="{FF2B5EF4-FFF2-40B4-BE49-F238E27FC236}">
                <a16:creationId xmlns:a16="http://schemas.microsoft.com/office/drawing/2014/main" id="{E776E0DE-8D31-45E6-8B18-D039D4F9CFF9}"/>
              </a:ext>
            </a:extLst>
          </p:cNvPr>
          <p:cNvSpPr/>
          <p:nvPr userDrawn="1"/>
        </p:nvSpPr>
        <p:spPr>
          <a:xfrm>
            <a:off x="7651199" y="6176964"/>
            <a:ext cx="1420562" cy="59710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noFill/>
              <a:latin typeface="微軟正黑體" panose="020B0604030504040204" pitchFamily="34" charset="-120"/>
            </a:endParaRPr>
          </a:p>
        </p:txBody>
      </p:sp>
    </p:spTree>
    <p:extLst>
      <p:ext uri="{BB962C8B-B14F-4D97-AF65-F5344CB8AC3E}">
        <p14:creationId xmlns:p14="http://schemas.microsoft.com/office/powerpoint/2010/main" val="6909874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hf hdr="0" ftr="0" dt="0"/>
  <p:txStyles>
    <p:titleStyle>
      <a:lvl1pPr algn="ctr" defTabSz="914400" rtl="0" eaLnBrk="1" latinLnBrk="0" hangingPunct="1">
        <a:lnSpc>
          <a:spcPct val="90000"/>
        </a:lnSpc>
        <a:spcBef>
          <a:spcPct val="0"/>
        </a:spcBef>
        <a:buNone/>
        <a:defRPr sz="3600" kern="1200">
          <a:solidFill>
            <a:schemeClr val="tx1"/>
          </a:solidFill>
          <a:latin typeface="微軟正黑體" panose="020B0604030504040204" pitchFamily="34" charset="-12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DDE3AE72-5306-419C-B5B6-F5DF3013B58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TW" altLang="en-US" dirty="0"/>
              <a:t>按一下以編輯母片標題樣式</a:t>
            </a:r>
          </a:p>
        </p:txBody>
      </p:sp>
      <p:sp>
        <p:nvSpPr>
          <p:cNvPr id="3" name="文字版面配置區 2">
            <a:extLst>
              <a:ext uri="{FF2B5EF4-FFF2-40B4-BE49-F238E27FC236}">
                <a16:creationId xmlns:a16="http://schemas.microsoft.com/office/drawing/2014/main" id="{C127D230-D33B-4610-A188-8A4628420FF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a:extLst>
              <a:ext uri="{FF2B5EF4-FFF2-40B4-BE49-F238E27FC236}">
                <a16:creationId xmlns:a16="http://schemas.microsoft.com/office/drawing/2014/main" id="{3004A0F4-D852-40E4-969D-27F7A3A766C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panose="020B0604030504040204" pitchFamily="34" charset="-120"/>
              </a:defRPr>
            </a:lvl1pPr>
          </a:lstStyle>
          <a:p>
            <a:endParaRPr lang="zh-TW" altLang="en-US" dirty="0"/>
          </a:p>
        </p:txBody>
      </p:sp>
      <p:sp>
        <p:nvSpPr>
          <p:cNvPr id="5" name="頁尾版面配置區 4">
            <a:extLst>
              <a:ext uri="{FF2B5EF4-FFF2-40B4-BE49-F238E27FC236}">
                <a16:creationId xmlns:a16="http://schemas.microsoft.com/office/drawing/2014/main" id="{56CB017D-931D-4A1C-B7DD-A3D79EB5DCF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panose="020B0604030504040204" pitchFamily="34" charset="-120"/>
              </a:defRPr>
            </a:lvl1pPr>
          </a:lstStyle>
          <a:p>
            <a:endParaRPr lang="zh-TW" altLang="en-US" dirty="0"/>
          </a:p>
        </p:txBody>
      </p:sp>
      <p:sp>
        <p:nvSpPr>
          <p:cNvPr id="6" name="投影片編號版面配置區 5">
            <a:extLst>
              <a:ext uri="{FF2B5EF4-FFF2-40B4-BE49-F238E27FC236}">
                <a16:creationId xmlns:a16="http://schemas.microsoft.com/office/drawing/2014/main" id="{D10D53B8-C889-483B-AC3F-C8E13B9BB82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panose="020B0604030504040204" pitchFamily="34" charset="-120"/>
              </a:defRPr>
            </a:lvl1pPr>
          </a:lstStyle>
          <a:p>
            <a:fld id="{C531DC6D-CD17-470D-B156-54A42B0BD423}" type="slidenum">
              <a:rPr lang="zh-TW" altLang="en-US" smtClean="0"/>
              <a:pPr/>
              <a:t>‹#›</a:t>
            </a:fld>
            <a:endParaRPr lang="zh-TW" altLang="en-US" dirty="0"/>
          </a:p>
        </p:txBody>
      </p:sp>
    </p:spTree>
    <p:extLst>
      <p:ext uri="{BB962C8B-B14F-4D97-AF65-F5344CB8AC3E}">
        <p14:creationId xmlns:p14="http://schemas.microsoft.com/office/powerpoint/2010/main" val="8431942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timssandpirls.bc.edu/timss2015/international-results/timss-2015/mathematics/student-achievemen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hyperlink" Target="http://www.dorise.info/DER/02_PIRLS-2006_html/pirls_04_download.html" TargetMode="Externa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www.dorise.info/DER/02_PIRLS-2006_html/pirls_04_download.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www.dorise.info/DER/02_PIRLS-2006_html/pirls_04_download.html"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oecd.org/pisa/publications/PISA2018_CN_TAP.pdf"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cirn.moe.edu.tw/WebContent/index.aspx?sid=11&amp;mid=1821"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pisa2018-questions.oecd.org/platform/index.html?user=&amp;domain=REA&amp;unit=R557-CowsMilk&amp;lang=zho-TAP"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pisa2018-questions.oecd.org/platform/index.html?user=&amp;domain=REA&amp;unit=R557-CowsMilk&amp;lang=zho-TAP"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pisa2018-questions.oecd.org/platform/index.html?user=&amp;domain=REA&amp;unit=R557-CowsMilk&amp;lang=zho-TAP"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pisa2018-questions.oecd.org/platform/index.html?user=&amp;domain=REA&amp;unit=R557-CowsMilk&amp;lang=zho-TAP"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pisa2018-questions.oecd.org/platform/index.html?user=&amp;domain=REA&amp;unit=R557-CowsMilk&amp;lang=zho-TAP"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pisa2018-questions.oecd.org/platform/index.html?user=&amp;domain=REA&amp;unit=R557-CowsMilk&amp;lang=zho-TAP"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pisa2018-questions.oecd.org/platform/index.html?user=&amp;domain=REA&amp;unit=R557-CowsMilk&amp;lang=zho-TAP"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pisa2018-questions.oecd.org/platform/index.html?user=&amp;domain=REA&amp;unit=R557-CowsMilk&amp;lang=zho-TAP"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pisa2018-questions.oecd.org/platform/index.html?user=&amp;domain=REA&amp;unit=R557-CowsMilk&amp;lang=zho-TAP"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oecd.org/pisa/PISA2015Questions/platform/index.html?user=&amp;domain=SCI&amp;unit=S623-RunningInHotWeather&amp;lang=zho-TAP"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ww.oecd.org/pisa/PISA2015Questions/platform/index.html?user=&amp;domain=SCI&amp;unit=S623-RunningInHotWeather&amp;lang=zho-TAP"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hyperlink" Target="http://www.oecd.org/pisa/PISA2015Questions/platform/index.html?user=&amp;domain=SCI&amp;unit=S623-RunningInHotWeather&amp;lang=zho-TAP"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www.oecd.org/pisa/PISA2015Questions/platform/index.html?user=&amp;domain=SCI&amp;unit=S623-RunningInHotWeather&amp;lang=zho-TAP" TargetMode="Externa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oecd.org/pisa/PISA2015Questions/platform/index.html?user=&amp;domain=SCI&amp;unit=S623-RunningInHotWeather&amp;lang=zho-TAP"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oecd.org/pisa/PISA2015Questions/platform/index.html?user=&amp;domain=SCI&amp;unit=S623-RunningInHotWeather&amp;lang=zho-TAP"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oecd.org/pisa/PISA2015Questions/platform/index.html?user=&amp;domain=SCI&amp;unit=S623-RunningInHotWeather&amp;lang=zho-TAP"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nces.ed.gov/timss/countries.asp#fnlightdot" TargetMode="Externa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78.xml.rels><?xml version="1.0" encoding="UTF-8" standalone="yes"?>
<Relationships xmlns="http://schemas.openxmlformats.org/package/2006/relationships"><Relationship Id="rId3" Type="http://schemas.openxmlformats.org/officeDocument/2006/relationships/hyperlink" Target="http://140.122.69.234/HVScience/demo.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chor="ctr">
            <a:noAutofit/>
          </a:bodyPr>
          <a:lstStyle/>
          <a:p>
            <a:pPr>
              <a:lnSpc>
                <a:spcPct val="150000"/>
              </a:lnSpc>
            </a:pPr>
            <a:r>
              <a:rPr lang="en-US" altLang="zh-TW" sz="4800" b="1" dirty="0">
                <a:latin typeface="+mj-ea"/>
                <a:cs typeface="Times New Roman" panose="02020603050405020304" pitchFamily="18" charset="0"/>
              </a:rPr>
              <a:t>108</a:t>
            </a:r>
            <a:r>
              <a:rPr lang="zh-TW" altLang="en-US" sz="4800" b="1" dirty="0">
                <a:latin typeface="+mj-ea"/>
                <a:cs typeface="Times New Roman" panose="02020603050405020304" pitchFamily="18" charset="0"/>
              </a:rPr>
              <a:t>課綱素養導向與</a:t>
            </a:r>
            <a:br>
              <a:rPr lang="en-US" altLang="zh-TW" sz="4800" b="1" dirty="0">
                <a:latin typeface="+mj-ea"/>
                <a:cs typeface="Times New Roman" panose="02020603050405020304" pitchFamily="18" charset="0"/>
              </a:rPr>
            </a:br>
            <a:r>
              <a:rPr lang="zh-TW" altLang="en-US" sz="4800" b="1" dirty="0">
                <a:latin typeface="+mj-ea"/>
                <a:cs typeface="Times New Roman" panose="02020603050405020304" pitchFamily="18" charset="0"/>
              </a:rPr>
              <a:t>國際接軌之重要性</a:t>
            </a:r>
            <a:endParaRPr lang="zh-TW" altLang="en-US" sz="4800" dirty="0">
              <a:latin typeface="+mj-ea"/>
              <a:ea typeface="+mj-ea"/>
              <a:cs typeface="Times New Roman" panose="02020603050405020304" pitchFamily="18" charset="0"/>
            </a:endParaRPr>
          </a:p>
        </p:txBody>
      </p:sp>
      <p:sp>
        <p:nvSpPr>
          <p:cNvPr id="6" name="副標題 5">
            <a:extLst>
              <a:ext uri="{FF2B5EF4-FFF2-40B4-BE49-F238E27FC236}">
                <a16:creationId xmlns:a16="http://schemas.microsoft.com/office/drawing/2014/main" id="{1F70F2CB-DCD7-4A62-8472-6C8C989B67C3}"/>
              </a:ext>
            </a:extLst>
          </p:cNvPr>
          <p:cNvSpPr>
            <a:spLocks noGrp="1"/>
          </p:cNvSpPr>
          <p:nvPr>
            <p:ph type="subTitle" idx="1"/>
          </p:nvPr>
        </p:nvSpPr>
        <p:spPr>
          <a:xfrm>
            <a:off x="1143000" y="4248149"/>
            <a:ext cx="6858000" cy="971551"/>
          </a:xfrm>
        </p:spPr>
        <p:txBody>
          <a:bodyPr anchor="ctr">
            <a:normAutofit/>
          </a:bodyPr>
          <a:lstStyle/>
          <a:p>
            <a:r>
              <a:rPr lang="zh-TW" altLang="en-US" sz="3600" b="1" dirty="0"/>
              <a:t>國立臺灣師範大學</a:t>
            </a:r>
          </a:p>
        </p:txBody>
      </p:sp>
      <p:sp>
        <p:nvSpPr>
          <p:cNvPr id="3" name="投影片編號版面配置區 2">
            <a:extLst>
              <a:ext uri="{FF2B5EF4-FFF2-40B4-BE49-F238E27FC236}">
                <a16:creationId xmlns:a16="http://schemas.microsoft.com/office/drawing/2014/main" id="{D91D2DE1-4226-4ABB-8C81-5C06B5B305A5}"/>
              </a:ext>
            </a:extLst>
          </p:cNvPr>
          <p:cNvSpPr>
            <a:spLocks noGrp="1"/>
          </p:cNvSpPr>
          <p:nvPr>
            <p:ph type="sldNum" sz="quarter" idx="12"/>
          </p:nvPr>
        </p:nvSpPr>
        <p:spPr/>
        <p:txBody>
          <a:bodyPr/>
          <a:lstStyle/>
          <a:p>
            <a:fld id="{5E023F15-DF02-435D-8E21-663868E08D20}" type="slidenum">
              <a:rPr lang="zh-TW" altLang="en-US" smtClean="0"/>
              <a:t>1</a:t>
            </a:fld>
            <a:endParaRPr lang="zh-TW" altLang="en-US" dirty="0"/>
          </a:p>
        </p:txBody>
      </p:sp>
      <p:sp>
        <p:nvSpPr>
          <p:cNvPr id="4" name="Rectangle 3"/>
          <p:cNvSpPr>
            <a:spLocks noChangeArrowheads="1"/>
          </p:cNvSpPr>
          <p:nvPr/>
        </p:nvSpPr>
        <p:spPr bwMode="auto">
          <a:xfrm>
            <a:off x="155276" y="66279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zh-TW" altLang="en-US" sz="1350" dirty="0">
              <a:latin typeface="微軟正黑體" panose="020B0604030504040204" pitchFamily="34" charset="-120"/>
              <a:ea typeface="微軟正黑體" panose="020B0604030504040204" pitchFamily="34" charset="-120"/>
            </a:endParaRPr>
          </a:p>
        </p:txBody>
      </p:sp>
      <p:sp>
        <p:nvSpPr>
          <p:cNvPr id="5" name="Rectangle 4"/>
          <p:cNvSpPr>
            <a:spLocks noChangeArrowheads="1"/>
          </p:cNvSpPr>
          <p:nvPr/>
        </p:nvSpPr>
        <p:spPr bwMode="auto">
          <a:xfrm>
            <a:off x="155275" y="868867"/>
            <a:ext cx="25391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lvl1pPr eaLnBrk="0" fontAlgn="base" hangingPunct="0">
              <a:spcBef>
                <a:spcPct val="0"/>
              </a:spcBef>
              <a:spcAft>
                <a:spcPct val="0"/>
              </a:spcAft>
              <a:tabLst>
                <a:tab pos="6800850" algn="l"/>
              </a:tabLst>
              <a:defRPr>
                <a:solidFill>
                  <a:schemeClr val="tx1"/>
                </a:solidFill>
                <a:latin typeface="Arial" panose="020B0604020202020204" pitchFamily="34" charset="0"/>
              </a:defRPr>
            </a:lvl1pPr>
            <a:lvl2pPr eaLnBrk="0" fontAlgn="base" hangingPunct="0">
              <a:spcBef>
                <a:spcPct val="0"/>
              </a:spcBef>
              <a:spcAft>
                <a:spcPct val="0"/>
              </a:spcAft>
              <a:tabLst>
                <a:tab pos="6800850" algn="l"/>
              </a:tabLst>
              <a:defRPr>
                <a:solidFill>
                  <a:schemeClr val="tx1"/>
                </a:solidFill>
                <a:latin typeface="Arial" panose="020B0604020202020204" pitchFamily="34" charset="0"/>
              </a:defRPr>
            </a:lvl2pPr>
            <a:lvl3pPr eaLnBrk="0" fontAlgn="base" hangingPunct="0">
              <a:spcBef>
                <a:spcPct val="0"/>
              </a:spcBef>
              <a:spcAft>
                <a:spcPct val="0"/>
              </a:spcAft>
              <a:tabLst>
                <a:tab pos="6800850" algn="l"/>
              </a:tabLst>
              <a:defRPr>
                <a:solidFill>
                  <a:schemeClr val="tx1"/>
                </a:solidFill>
                <a:latin typeface="Arial" panose="020B0604020202020204" pitchFamily="34" charset="0"/>
              </a:defRPr>
            </a:lvl3pPr>
            <a:lvl4pPr eaLnBrk="0" fontAlgn="base" hangingPunct="0">
              <a:spcBef>
                <a:spcPct val="0"/>
              </a:spcBef>
              <a:spcAft>
                <a:spcPct val="0"/>
              </a:spcAft>
              <a:tabLst>
                <a:tab pos="6800850" algn="l"/>
              </a:tabLst>
              <a:defRPr>
                <a:solidFill>
                  <a:schemeClr val="tx1"/>
                </a:solidFill>
                <a:latin typeface="Arial" panose="020B0604020202020204" pitchFamily="34" charset="0"/>
              </a:defRPr>
            </a:lvl4pPr>
            <a:lvl5pPr eaLnBrk="0" fontAlgn="base" hangingPunct="0">
              <a:spcBef>
                <a:spcPct val="0"/>
              </a:spcBef>
              <a:spcAft>
                <a:spcPct val="0"/>
              </a:spcAft>
              <a:tabLst>
                <a:tab pos="6800850" algn="l"/>
              </a:tabLst>
              <a:defRPr>
                <a:solidFill>
                  <a:schemeClr val="tx1"/>
                </a:solidFill>
                <a:latin typeface="Arial" panose="020B0604020202020204" pitchFamily="34" charset="0"/>
              </a:defRPr>
            </a:lvl5pPr>
            <a:lvl6pPr eaLnBrk="0" fontAlgn="base" hangingPunct="0">
              <a:spcBef>
                <a:spcPct val="0"/>
              </a:spcBef>
              <a:spcAft>
                <a:spcPct val="0"/>
              </a:spcAft>
              <a:tabLst>
                <a:tab pos="6800850" algn="l"/>
              </a:tabLst>
              <a:defRPr>
                <a:solidFill>
                  <a:schemeClr val="tx1"/>
                </a:solidFill>
                <a:latin typeface="Arial" panose="020B0604020202020204" pitchFamily="34" charset="0"/>
              </a:defRPr>
            </a:lvl6pPr>
            <a:lvl7pPr eaLnBrk="0" fontAlgn="base" hangingPunct="0">
              <a:spcBef>
                <a:spcPct val="0"/>
              </a:spcBef>
              <a:spcAft>
                <a:spcPct val="0"/>
              </a:spcAft>
              <a:tabLst>
                <a:tab pos="6800850" algn="l"/>
              </a:tabLst>
              <a:defRPr>
                <a:solidFill>
                  <a:schemeClr val="tx1"/>
                </a:solidFill>
                <a:latin typeface="Arial" panose="020B0604020202020204" pitchFamily="34" charset="0"/>
              </a:defRPr>
            </a:lvl7pPr>
            <a:lvl8pPr eaLnBrk="0" fontAlgn="base" hangingPunct="0">
              <a:spcBef>
                <a:spcPct val="0"/>
              </a:spcBef>
              <a:spcAft>
                <a:spcPct val="0"/>
              </a:spcAft>
              <a:tabLst>
                <a:tab pos="6800850" algn="l"/>
              </a:tabLst>
              <a:defRPr>
                <a:solidFill>
                  <a:schemeClr val="tx1"/>
                </a:solidFill>
                <a:latin typeface="Arial" panose="020B0604020202020204" pitchFamily="34" charset="0"/>
              </a:defRPr>
            </a:lvl8pPr>
            <a:lvl9pPr eaLnBrk="0" fontAlgn="base" hangingPunct="0">
              <a:spcBef>
                <a:spcPct val="0"/>
              </a:spcBef>
              <a:spcAft>
                <a:spcPct val="0"/>
              </a:spcAft>
              <a:tabLst>
                <a:tab pos="6800850" algn="l"/>
              </a:tabLst>
              <a:defRPr>
                <a:solidFill>
                  <a:schemeClr val="tx1"/>
                </a:solidFill>
                <a:latin typeface="Arial" panose="020B0604020202020204" pitchFamily="34" charset="0"/>
              </a:defRPr>
            </a:lvl9pPr>
          </a:lstStyle>
          <a:p>
            <a:pPr defTabSz="685800">
              <a:tabLst>
                <a:tab pos="5100638" algn="l"/>
              </a:tabLst>
            </a:pPr>
            <a:r>
              <a:rPr lang="en-US" altLang="zh-TW" sz="900" dirty="0">
                <a:latin typeface="微軟正黑體" panose="020B0604030504040204" pitchFamily="34" charset="-120"/>
                <a:ea typeface="微軟正黑體" panose="020B0604030504040204" pitchFamily="34" charset="-120"/>
                <a:cs typeface="Arial" panose="020B0604020202020204" pitchFamily="34" charset="0"/>
              </a:rPr>
              <a:t>    </a:t>
            </a:r>
            <a:endParaRPr lang="en-US" altLang="zh-TW" sz="1350" dirty="0">
              <a:latin typeface="微軟正黑體" panose="020B0604030504040204" pitchFamily="34" charset="-120"/>
              <a:ea typeface="微軟正黑體" panose="020B0604030504040204" pitchFamily="34" charset="-120"/>
            </a:endParaRPr>
          </a:p>
        </p:txBody>
      </p:sp>
      <p:pic>
        <p:nvPicPr>
          <p:cNvPr id="1026" name="Picture 2" descr="「師大 logo」的圖片搜尋結果">
            <a:extLst>
              <a:ext uri="{FF2B5EF4-FFF2-40B4-BE49-F238E27FC236}">
                <a16:creationId xmlns:a16="http://schemas.microsoft.com/office/drawing/2014/main" id="{5F936E39-5096-45A9-9EC2-C42D7460B06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93840" y="5989133"/>
            <a:ext cx="663875" cy="66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207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8936" y="281289"/>
            <a:ext cx="8402715" cy="994172"/>
          </a:xfrm>
        </p:spPr>
        <p:txBody>
          <a:bodyPr>
            <a:normAutofit/>
          </a:bodyPr>
          <a:lstStyle/>
          <a:p>
            <a:pPr algn="ctr"/>
            <a:r>
              <a:rPr lang="zh-TW" altLang="en-US" sz="3600" b="1" dirty="0">
                <a:latin typeface="微軟正黑體" panose="020B0604030504040204" pitchFamily="34" charset="-120"/>
                <a:cs typeface="Times New Roman" panose="02020603050405020304" pitchFamily="18" charset="0"/>
              </a:rPr>
              <a:t>臺灣歷次</a:t>
            </a:r>
            <a:r>
              <a:rPr lang="en-US" altLang="zh-TW" sz="3600" b="1" dirty="0">
                <a:latin typeface="微軟正黑體" panose="020B0604030504040204" pitchFamily="34" charset="-120"/>
                <a:cs typeface="Times New Roman" panose="02020603050405020304" pitchFamily="18" charset="0"/>
              </a:rPr>
              <a:t>TIMSS</a:t>
            </a:r>
            <a:r>
              <a:rPr lang="zh-TW" altLang="en-US" sz="3600" b="1" dirty="0">
                <a:latin typeface="微軟正黑體" panose="020B0604030504040204" pitchFamily="34" charset="-120"/>
                <a:cs typeface="Times New Roman" panose="02020603050405020304" pitchFamily="18" charset="0"/>
              </a:rPr>
              <a:t>表現與國際排名</a:t>
            </a:r>
          </a:p>
        </p:txBody>
      </p:sp>
      <p:sp>
        <p:nvSpPr>
          <p:cNvPr id="16" name="Google Shape;154;p10">
            <a:extLst>
              <a:ext uri="{FF2B5EF4-FFF2-40B4-BE49-F238E27FC236}">
                <a16:creationId xmlns:a16="http://schemas.microsoft.com/office/drawing/2014/main" id="{F6320ABE-E4F8-4A02-ADC5-CB47D8E16345}"/>
              </a:ext>
            </a:extLst>
          </p:cNvPr>
          <p:cNvSpPr txBox="1"/>
          <p:nvPr/>
        </p:nvSpPr>
        <p:spPr>
          <a:xfrm>
            <a:off x="103705" y="5286048"/>
            <a:ext cx="8924288" cy="253885"/>
          </a:xfrm>
          <a:prstGeom prst="rect">
            <a:avLst/>
          </a:prstGeom>
          <a:solidFill>
            <a:schemeClr val="lt1"/>
          </a:solidFill>
          <a:ln>
            <a:noFill/>
          </a:ln>
        </p:spPr>
        <p:txBody>
          <a:bodyPr spcFirstLastPara="1" wrap="square" lIns="68569" tIns="34275" rIns="68569" bIns="34275"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icrosoft JhengHei"/>
                <a:sym typeface="Microsoft JhengHei"/>
              </a:rPr>
              <a:t>註：</a:t>
            </a:r>
            <a:r>
              <a:rPr lang="en-US" altLang="zh-TW" sz="1200" b="1" dirty="0">
                <a:solidFill>
                  <a:prstClr val="black"/>
                </a:solidFill>
                <a:latin typeface="微軟正黑體" panose="020B0604030504040204" pitchFamily="34" charset="-120"/>
                <a:ea typeface="微軟正黑體" panose="020B0604030504040204" pitchFamily="34" charset="-120"/>
                <a:cs typeface="Microsoft JhengHei"/>
                <a:sym typeface="Microsoft JhengHei"/>
              </a:rPr>
              <a:t>--</a:t>
            </a:r>
            <a:r>
              <a:rPr lang="en-US" altLang="zh-TW" sz="1200" dirty="0">
                <a:solidFill>
                  <a:prstClr val="black"/>
                </a:solidFill>
                <a:latin typeface="微軟正黑體" panose="020B0604030504040204" pitchFamily="34" charset="-120"/>
                <a:ea typeface="微軟正黑體" panose="020B0604030504040204" pitchFamily="34" charset="-120"/>
                <a:cs typeface="Microsoft JhengHei"/>
                <a:sym typeface="Microsoft JhengHei"/>
              </a:rPr>
              <a:t>TIMSS</a:t>
            </a:r>
            <a:r>
              <a:rPr lang="zh-TW" altLang="en-US" sz="1200" dirty="0">
                <a:solidFill>
                  <a:prstClr val="black"/>
                </a:solidFill>
                <a:latin typeface="微軟正黑體" panose="020B0604030504040204" pitchFamily="34" charset="-120"/>
                <a:ea typeface="微軟正黑體" panose="020B0604030504040204" pitchFamily="34" charset="-120"/>
                <a:cs typeface="Microsoft JhengHei"/>
                <a:sym typeface="Microsoft JhengHei"/>
              </a:rPr>
              <a:t> </a:t>
            </a:r>
            <a:r>
              <a:rPr lang="en-US" altLang="zh-TW" sz="1200" dirty="0">
                <a:solidFill>
                  <a:prstClr val="black"/>
                </a:solidFill>
                <a:latin typeface="微軟正黑體" panose="020B0604030504040204" pitchFamily="34" charset="-120"/>
                <a:ea typeface="微軟正黑體" panose="020B0604030504040204" pitchFamily="34" charset="-120"/>
                <a:cs typeface="Microsoft JhengHei"/>
                <a:sym typeface="Microsoft JhengHei"/>
              </a:rPr>
              <a:t>1999</a:t>
            </a:r>
            <a:r>
              <a:rPr lang="zh-TW" altLang="en-US" sz="1200" dirty="0">
                <a:solidFill>
                  <a:prstClr val="black"/>
                </a:solidFill>
                <a:latin typeface="微軟正黑體" panose="020B0604030504040204" pitchFamily="34" charset="-120"/>
                <a:ea typeface="微軟正黑體" panose="020B0604030504040204" pitchFamily="34" charset="-120"/>
                <a:cs typeface="Microsoft JhengHei"/>
                <a:sym typeface="Microsoft JhengHei"/>
              </a:rPr>
              <a:t>僅調查八年級學生。刮號內為標準誤。</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icrosoft JhengHei"/>
                <a:sym typeface="Microsoft JhengHei"/>
              </a:rPr>
              <a:t>▼：顯著低於前一屆；▲：顯著高於前一屆。</a:t>
            </a:r>
            <a:endParaRPr kumimoji="0"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icrosoft JhengHei"/>
              <a:sym typeface="Microsoft JhengHei"/>
            </a:endParaRPr>
          </a:p>
        </p:txBody>
      </p:sp>
      <p:sp>
        <p:nvSpPr>
          <p:cNvPr id="3" name="投影片編號版面配置區 2">
            <a:extLst>
              <a:ext uri="{FF2B5EF4-FFF2-40B4-BE49-F238E27FC236}">
                <a16:creationId xmlns:a16="http://schemas.microsoft.com/office/drawing/2014/main" id="{C729BF50-05AD-4E5A-954E-A03EAF1BE48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023F15-DF02-435D-8E21-663868E08D20}" type="slidenum">
              <a:rPr kumimoji="0" lang="zh-TW" altLang="en-US" sz="1800" b="0" i="0" u="none" strike="noStrike" kern="1200" cap="none" spc="0" normalizeH="0" baseline="0" noProof="0" smtClean="0">
                <a:ln>
                  <a:noFill/>
                </a:ln>
                <a:solidFill>
                  <a:prstClr val="black"/>
                </a:solidFill>
                <a:effectLst/>
                <a:uLnTx/>
                <a:uFillTx/>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TW" altLang="en-US" sz="1800" b="0" i="0" u="none" strike="noStrike" kern="1200" cap="none" spc="0" normalizeH="0" baseline="0" noProof="0" dirty="0">
              <a:ln>
                <a:noFill/>
              </a:ln>
              <a:solidFill>
                <a:prstClr val="black"/>
              </a:solidFill>
              <a:effectLst/>
              <a:uLnTx/>
              <a:uFillTx/>
              <a:ea typeface="微軟正黑體"/>
              <a:cs typeface="+mn-cs"/>
            </a:endParaRPr>
          </a:p>
        </p:txBody>
      </p:sp>
      <p:graphicFrame>
        <p:nvGraphicFramePr>
          <p:cNvPr id="4" name="表格 3">
            <a:extLst>
              <a:ext uri="{FF2B5EF4-FFF2-40B4-BE49-F238E27FC236}">
                <a16:creationId xmlns:a16="http://schemas.microsoft.com/office/drawing/2014/main" id="{C187344E-E809-4FC3-A987-FF718895D3AF}"/>
              </a:ext>
            </a:extLst>
          </p:cNvPr>
          <p:cNvGraphicFramePr>
            <a:graphicFrameLocks noGrp="1"/>
          </p:cNvGraphicFramePr>
          <p:nvPr>
            <p:extLst>
              <p:ext uri="{D42A27DB-BD31-4B8C-83A1-F6EECF244321}">
                <p14:modId xmlns:p14="http://schemas.microsoft.com/office/powerpoint/2010/main" val="3072345718"/>
              </p:ext>
            </p:extLst>
          </p:nvPr>
        </p:nvGraphicFramePr>
        <p:xfrm>
          <a:off x="103705" y="1504952"/>
          <a:ext cx="8924288" cy="4286329"/>
        </p:xfrm>
        <a:graphic>
          <a:graphicData uri="http://schemas.openxmlformats.org/drawingml/2006/table">
            <a:tbl>
              <a:tblPr firstRow="1" bandRow="1">
                <a:tableStyleId>{5C22544A-7EE6-4342-B048-85BDC9FD1C3A}</a:tableStyleId>
              </a:tblPr>
              <a:tblGrid>
                <a:gridCol w="640080">
                  <a:extLst>
                    <a:ext uri="{9D8B030D-6E8A-4147-A177-3AD203B41FA5}">
                      <a16:colId xmlns:a16="http://schemas.microsoft.com/office/drawing/2014/main" val="2312860074"/>
                    </a:ext>
                  </a:extLst>
                </a:gridCol>
                <a:gridCol w="1019492">
                  <a:extLst>
                    <a:ext uri="{9D8B030D-6E8A-4147-A177-3AD203B41FA5}">
                      <a16:colId xmlns:a16="http://schemas.microsoft.com/office/drawing/2014/main" val="2740183407"/>
                    </a:ext>
                  </a:extLst>
                </a:gridCol>
                <a:gridCol w="373380">
                  <a:extLst>
                    <a:ext uri="{9D8B030D-6E8A-4147-A177-3AD203B41FA5}">
                      <a16:colId xmlns:a16="http://schemas.microsoft.com/office/drawing/2014/main" val="2584781353"/>
                    </a:ext>
                  </a:extLst>
                </a:gridCol>
                <a:gridCol w="678180">
                  <a:extLst>
                    <a:ext uri="{9D8B030D-6E8A-4147-A177-3AD203B41FA5}">
                      <a16:colId xmlns:a16="http://schemas.microsoft.com/office/drawing/2014/main" val="1267558094"/>
                    </a:ext>
                  </a:extLst>
                </a:gridCol>
                <a:gridCol w="1019492">
                  <a:extLst>
                    <a:ext uri="{9D8B030D-6E8A-4147-A177-3AD203B41FA5}">
                      <a16:colId xmlns:a16="http://schemas.microsoft.com/office/drawing/2014/main" val="1909601986"/>
                    </a:ext>
                  </a:extLst>
                </a:gridCol>
                <a:gridCol w="373380">
                  <a:extLst>
                    <a:ext uri="{9D8B030D-6E8A-4147-A177-3AD203B41FA5}">
                      <a16:colId xmlns:a16="http://schemas.microsoft.com/office/drawing/2014/main" val="4269670672"/>
                    </a:ext>
                  </a:extLst>
                </a:gridCol>
                <a:gridCol w="678180">
                  <a:extLst>
                    <a:ext uri="{9D8B030D-6E8A-4147-A177-3AD203B41FA5}">
                      <a16:colId xmlns:a16="http://schemas.microsoft.com/office/drawing/2014/main" val="305691084"/>
                    </a:ext>
                  </a:extLst>
                </a:gridCol>
                <a:gridCol w="1019492">
                  <a:extLst>
                    <a:ext uri="{9D8B030D-6E8A-4147-A177-3AD203B41FA5}">
                      <a16:colId xmlns:a16="http://schemas.microsoft.com/office/drawing/2014/main" val="383537210"/>
                    </a:ext>
                  </a:extLst>
                </a:gridCol>
                <a:gridCol w="373380">
                  <a:extLst>
                    <a:ext uri="{9D8B030D-6E8A-4147-A177-3AD203B41FA5}">
                      <a16:colId xmlns:a16="http://schemas.microsoft.com/office/drawing/2014/main" val="307262303"/>
                    </a:ext>
                  </a:extLst>
                </a:gridCol>
                <a:gridCol w="678180">
                  <a:extLst>
                    <a:ext uri="{9D8B030D-6E8A-4147-A177-3AD203B41FA5}">
                      <a16:colId xmlns:a16="http://schemas.microsoft.com/office/drawing/2014/main" val="1040072975"/>
                    </a:ext>
                  </a:extLst>
                </a:gridCol>
                <a:gridCol w="1019492">
                  <a:extLst>
                    <a:ext uri="{9D8B030D-6E8A-4147-A177-3AD203B41FA5}">
                      <a16:colId xmlns:a16="http://schemas.microsoft.com/office/drawing/2014/main" val="1005756733"/>
                    </a:ext>
                  </a:extLst>
                </a:gridCol>
                <a:gridCol w="373380">
                  <a:extLst>
                    <a:ext uri="{9D8B030D-6E8A-4147-A177-3AD203B41FA5}">
                      <a16:colId xmlns:a16="http://schemas.microsoft.com/office/drawing/2014/main" val="990677058"/>
                    </a:ext>
                  </a:extLst>
                </a:gridCol>
                <a:gridCol w="678180">
                  <a:extLst>
                    <a:ext uri="{9D8B030D-6E8A-4147-A177-3AD203B41FA5}">
                      <a16:colId xmlns:a16="http://schemas.microsoft.com/office/drawing/2014/main" val="2046425534"/>
                    </a:ext>
                  </a:extLst>
                </a:gridCol>
              </a:tblGrid>
              <a:tr h="479580">
                <a:tc>
                  <a:txBody>
                    <a:bodyPr/>
                    <a:lstStyle/>
                    <a:p>
                      <a:endParaRPr lang="zh-TW" altLang="en-US" sz="2400" dirty="0">
                        <a:latin typeface="+mn-ea"/>
                        <a:ea typeface="+mn-ea"/>
                      </a:endParaRPr>
                    </a:p>
                  </a:txBody>
                  <a:tcPr/>
                </a:tc>
                <a:tc gridSpan="6">
                  <a:txBody>
                    <a:bodyPr/>
                    <a:lstStyle/>
                    <a:p>
                      <a:pPr algn="ctr"/>
                      <a:r>
                        <a:rPr lang="zh-TW" altLang="en-US" sz="2000" dirty="0">
                          <a:latin typeface="+mn-ea"/>
                          <a:ea typeface="+mn-ea"/>
                        </a:rPr>
                        <a:t>數學</a:t>
                      </a:r>
                    </a:p>
                  </a:txBody>
                  <a:tcP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tc gridSpan="6">
                  <a:txBody>
                    <a:bodyPr/>
                    <a:lstStyle/>
                    <a:p>
                      <a:pPr algn="ctr"/>
                      <a:r>
                        <a:rPr lang="zh-TW" altLang="en-US" sz="2000" dirty="0">
                          <a:latin typeface="+mn-ea"/>
                          <a:ea typeface="+mn-ea"/>
                        </a:rPr>
                        <a:t>科學</a:t>
                      </a:r>
                    </a:p>
                  </a:txBody>
                  <a:tcP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extLst>
                  <a:ext uri="{0D108BD9-81ED-4DB2-BD59-A6C34878D82A}">
                    <a16:rowId xmlns:a16="http://schemas.microsoft.com/office/drawing/2014/main" val="789672029"/>
                  </a:ext>
                </a:extLst>
              </a:tr>
              <a:tr h="437644">
                <a:tc>
                  <a:txBody>
                    <a:bodyPr/>
                    <a:lstStyle/>
                    <a:p>
                      <a:endParaRPr lang="zh-TW" altLang="en-US" sz="1600" dirty="0">
                        <a:latin typeface="+mn-ea"/>
                        <a:ea typeface="+mn-ea"/>
                      </a:endParaRPr>
                    </a:p>
                  </a:txBody>
                  <a:tcPr/>
                </a:tc>
                <a:tc gridSpan="3">
                  <a:txBody>
                    <a:bodyPr/>
                    <a:lstStyle/>
                    <a:p>
                      <a:pPr algn="ctr"/>
                      <a:r>
                        <a:rPr lang="zh-TW" altLang="en-US" sz="1600" dirty="0">
                          <a:latin typeface="+mn-ea"/>
                          <a:ea typeface="+mn-ea"/>
                        </a:rPr>
                        <a:t>四年級</a:t>
                      </a:r>
                    </a:p>
                  </a:txBody>
                  <a:tcPr anchor="ctr"/>
                </a:tc>
                <a:tc hMerge="1">
                  <a:txBody>
                    <a:bodyPr/>
                    <a:lstStyle/>
                    <a:p>
                      <a:endParaRPr lang="zh-TW" altLang="en-US" dirty="0"/>
                    </a:p>
                  </a:txBody>
                  <a:tcPr/>
                </a:tc>
                <a:tc hMerge="1">
                  <a:txBody>
                    <a:bodyPr/>
                    <a:lstStyle/>
                    <a:p>
                      <a:endParaRPr lang="zh-TW" altLang="en-US" dirty="0"/>
                    </a:p>
                  </a:txBody>
                  <a:tcPr/>
                </a:tc>
                <a:tc gridSpan="3">
                  <a:txBody>
                    <a:bodyPr/>
                    <a:lstStyle/>
                    <a:p>
                      <a:pPr algn="ctr"/>
                      <a:r>
                        <a:rPr lang="zh-TW" altLang="en-US" sz="1600" dirty="0">
                          <a:latin typeface="+mn-ea"/>
                          <a:ea typeface="+mn-ea"/>
                        </a:rPr>
                        <a:t>八年級</a:t>
                      </a:r>
                    </a:p>
                  </a:txBody>
                  <a:tcPr anchor="ctr"/>
                </a:tc>
                <a:tc hMerge="1">
                  <a:txBody>
                    <a:bodyPr/>
                    <a:lstStyle/>
                    <a:p>
                      <a:endParaRPr lang="zh-TW" altLang="en-US" dirty="0"/>
                    </a:p>
                  </a:txBody>
                  <a:tcPr/>
                </a:tc>
                <a:tc hMerge="1">
                  <a:txBody>
                    <a:bodyPr/>
                    <a:lstStyle/>
                    <a:p>
                      <a:endParaRPr lang="zh-TW" altLang="en-US" dirty="0"/>
                    </a:p>
                  </a:txBody>
                  <a:tcPr/>
                </a:tc>
                <a:tc gridSpan="3">
                  <a:txBody>
                    <a:bodyPr/>
                    <a:lstStyle/>
                    <a:p>
                      <a:pPr algn="ctr"/>
                      <a:r>
                        <a:rPr lang="zh-TW" altLang="en-US" sz="1600" dirty="0">
                          <a:latin typeface="+mn-ea"/>
                          <a:ea typeface="+mn-ea"/>
                        </a:rPr>
                        <a:t>四年級</a:t>
                      </a:r>
                    </a:p>
                  </a:txBody>
                  <a:tcPr anchor="ctr"/>
                </a:tc>
                <a:tc hMerge="1">
                  <a:txBody>
                    <a:bodyPr/>
                    <a:lstStyle/>
                    <a:p>
                      <a:endParaRPr lang="zh-TW" altLang="en-US" dirty="0"/>
                    </a:p>
                  </a:txBody>
                  <a:tcPr/>
                </a:tc>
                <a:tc hMerge="1">
                  <a:txBody>
                    <a:bodyPr/>
                    <a:lstStyle/>
                    <a:p>
                      <a:endParaRPr lang="zh-TW" altLang="en-US" dirty="0"/>
                    </a:p>
                  </a:txBody>
                  <a:tcPr/>
                </a:tc>
                <a:tc gridSpan="3">
                  <a:txBody>
                    <a:bodyPr/>
                    <a:lstStyle/>
                    <a:p>
                      <a:pPr algn="ctr"/>
                      <a:r>
                        <a:rPr lang="zh-TW" altLang="en-US" sz="1600" dirty="0">
                          <a:latin typeface="+mn-ea"/>
                          <a:ea typeface="+mn-ea"/>
                        </a:rPr>
                        <a:t>八年級</a:t>
                      </a:r>
                    </a:p>
                  </a:txBody>
                  <a:tcPr anchor="ctr"/>
                </a:tc>
                <a:tc hMerge="1">
                  <a:txBody>
                    <a:bodyPr/>
                    <a:lstStyle/>
                    <a:p>
                      <a:endParaRPr lang="zh-TW" altLang="en-US" dirty="0"/>
                    </a:p>
                  </a:txBody>
                  <a:tcPr/>
                </a:tc>
                <a:tc hMerge="1">
                  <a:txBody>
                    <a:bodyPr/>
                    <a:lstStyle/>
                    <a:p>
                      <a:endParaRPr lang="zh-TW" altLang="en-US" dirty="0"/>
                    </a:p>
                  </a:txBody>
                  <a:tcPr/>
                </a:tc>
                <a:extLst>
                  <a:ext uri="{0D108BD9-81ED-4DB2-BD59-A6C34878D82A}">
                    <a16:rowId xmlns:a16="http://schemas.microsoft.com/office/drawing/2014/main" val="3109814241"/>
                  </a:ext>
                </a:extLst>
              </a:tr>
              <a:tr h="863245">
                <a:tc>
                  <a:txBody>
                    <a:bodyPr/>
                    <a:lstStyle/>
                    <a:p>
                      <a:r>
                        <a:rPr lang="zh-TW" altLang="en-US" sz="1400" dirty="0">
                          <a:latin typeface="+mn-ea"/>
                          <a:ea typeface="+mn-ea"/>
                        </a:rPr>
                        <a:t>屆別</a:t>
                      </a:r>
                    </a:p>
                  </a:txBody>
                  <a:tcPr anchor="ctr"/>
                </a:tc>
                <a:tc>
                  <a:txBody>
                    <a:bodyPr/>
                    <a:lstStyle/>
                    <a:p>
                      <a:pPr algn="ctr"/>
                      <a:r>
                        <a:rPr lang="zh-TW" altLang="en-US" sz="1400" dirty="0">
                          <a:latin typeface="+mn-ea"/>
                          <a:ea typeface="+mn-ea"/>
                        </a:rPr>
                        <a:t>平均</a:t>
                      </a:r>
                      <a:endParaRPr lang="en-US" altLang="zh-TW" sz="1400" dirty="0">
                        <a:latin typeface="+mn-ea"/>
                        <a:ea typeface="+mn-ea"/>
                      </a:endParaRPr>
                    </a:p>
                    <a:p>
                      <a:pPr algn="ctr"/>
                      <a:r>
                        <a:rPr lang="zh-TW" altLang="en-US" sz="1400" dirty="0">
                          <a:latin typeface="+mn-ea"/>
                          <a:ea typeface="+mn-ea"/>
                        </a:rPr>
                        <a:t>成就</a:t>
                      </a:r>
                    </a:p>
                  </a:txBody>
                  <a:tcPr anchor="ctr"/>
                </a:tc>
                <a:tc>
                  <a:txBody>
                    <a:bodyPr/>
                    <a:lstStyle/>
                    <a:p>
                      <a:pPr algn="ctr"/>
                      <a:r>
                        <a:rPr lang="zh-TW" altLang="en-US" sz="1400" dirty="0">
                          <a:latin typeface="+mn-ea"/>
                          <a:ea typeface="+mn-ea"/>
                        </a:rPr>
                        <a:t>排</a:t>
                      </a:r>
                      <a:endParaRPr lang="en-US" altLang="zh-TW" sz="1400" dirty="0">
                        <a:latin typeface="+mn-ea"/>
                        <a:ea typeface="+mn-ea"/>
                      </a:endParaRPr>
                    </a:p>
                    <a:p>
                      <a:pPr algn="ctr"/>
                      <a:r>
                        <a:rPr lang="zh-TW" altLang="en-US" sz="1400" dirty="0">
                          <a:latin typeface="+mn-ea"/>
                          <a:ea typeface="+mn-ea"/>
                        </a:rPr>
                        <a:t>名</a:t>
                      </a:r>
                    </a:p>
                  </a:txBody>
                  <a:tcPr anchor="ctr"/>
                </a:tc>
                <a:tc>
                  <a:txBody>
                    <a:bodyPr/>
                    <a:lstStyle/>
                    <a:p>
                      <a:pPr algn="ctr"/>
                      <a:r>
                        <a:rPr lang="zh-TW" altLang="en-US" sz="1400" dirty="0">
                          <a:latin typeface="+mn-ea"/>
                          <a:ea typeface="+mn-ea"/>
                        </a:rPr>
                        <a:t>全體</a:t>
                      </a:r>
                      <a:endParaRPr lang="en-US" altLang="zh-TW" sz="1400" dirty="0">
                        <a:latin typeface="+mn-ea"/>
                        <a:ea typeface="+mn-ea"/>
                      </a:endParaRPr>
                    </a:p>
                    <a:p>
                      <a:pPr algn="ctr"/>
                      <a:r>
                        <a:rPr lang="zh-TW" altLang="en-US" sz="1400" dirty="0">
                          <a:latin typeface="+mn-ea"/>
                          <a:ea typeface="+mn-ea"/>
                        </a:rPr>
                        <a:t>國家數</a:t>
                      </a:r>
                    </a:p>
                  </a:txBody>
                  <a:tcPr anchor="ctr"/>
                </a:tc>
                <a:tc>
                  <a:txBody>
                    <a:bodyPr/>
                    <a:lstStyle/>
                    <a:p>
                      <a:pPr algn="ctr"/>
                      <a:r>
                        <a:rPr lang="zh-TW" altLang="en-US" sz="1400" dirty="0">
                          <a:latin typeface="+mn-ea"/>
                          <a:ea typeface="+mn-ea"/>
                        </a:rPr>
                        <a:t>平均</a:t>
                      </a:r>
                      <a:endParaRPr lang="en-US" altLang="zh-TW" sz="1400" dirty="0">
                        <a:latin typeface="+mn-ea"/>
                        <a:ea typeface="+mn-ea"/>
                      </a:endParaRPr>
                    </a:p>
                    <a:p>
                      <a:pPr algn="ctr"/>
                      <a:r>
                        <a:rPr lang="zh-TW" altLang="en-US" sz="1400" dirty="0">
                          <a:latin typeface="+mn-ea"/>
                          <a:ea typeface="+mn-ea"/>
                        </a:rPr>
                        <a:t>成就</a:t>
                      </a:r>
                    </a:p>
                  </a:txBody>
                  <a:tcPr anchor="ctr"/>
                </a:tc>
                <a:tc>
                  <a:txBody>
                    <a:bodyPr/>
                    <a:lstStyle/>
                    <a:p>
                      <a:pPr algn="ctr"/>
                      <a:r>
                        <a:rPr lang="zh-TW" altLang="en-US" sz="1400" dirty="0">
                          <a:latin typeface="+mn-ea"/>
                          <a:ea typeface="+mn-ea"/>
                        </a:rPr>
                        <a:t>排</a:t>
                      </a:r>
                      <a:endParaRPr lang="en-US" altLang="zh-TW" sz="1400" dirty="0">
                        <a:latin typeface="+mn-ea"/>
                        <a:ea typeface="+mn-ea"/>
                      </a:endParaRPr>
                    </a:p>
                    <a:p>
                      <a:pPr algn="ctr"/>
                      <a:r>
                        <a:rPr lang="zh-TW" altLang="en-US" sz="1400" dirty="0">
                          <a:latin typeface="+mn-ea"/>
                          <a:ea typeface="+mn-ea"/>
                        </a:rPr>
                        <a:t>名</a:t>
                      </a:r>
                    </a:p>
                  </a:txBody>
                  <a:tcPr anchor="ctr"/>
                </a:tc>
                <a:tc>
                  <a:txBody>
                    <a:bodyPr/>
                    <a:lstStyle/>
                    <a:p>
                      <a:pPr algn="ctr"/>
                      <a:r>
                        <a:rPr lang="zh-TW" altLang="en-US" sz="1400" dirty="0">
                          <a:latin typeface="+mn-ea"/>
                          <a:ea typeface="+mn-ea"/>
                        </a:rPr>
                        <a:t>全體</a:t>
                      </a:r>
                      <a:endParaRPr lang="en-US" altLang="zh-TW" sz="1400" dirty="0">
                        <a:latin typeface="+mn-ea"/>
                        <a:ea typeface="+mn-ea"/>
                      </a:endParaRPr>
                    </a:p>
                    <a:p>
                      <a:pPr algn="ctr"/>
                      <a:r>
                        <a:rPr lang="zh-TW" altLang="en-US" sz="1400" dirty="0">
                          <a:latin typeface="+mn-ea"/>
                          <a:ea typeface="+mn-ea"/>
                        </a:rPr>
                        <a:t>國家數</a:t>
                      </a:r>
                    </a:p>
                  </a:txBody>
                  <a:tcPr anchor="ctr"/>
                </a:tc>
                <a:tc>
                  <a:txBody>
                    <a:bodyPr/>
                    <a:lstStyle/>
                    <a:p>
                      <a:pPr algn="ctr"/>
                      <a:r>
                        <a:rPr lang="zh-TW" altLang="en-US" sz="1400" dirty="0">
                          <a:latin typeface="+mn-ea"/>
                          <a:ea typeface="+mn-ea"/>
                        </a:rPr>
                        <a:t>平均</a:t>
                      </a:r>
                      <a:endParaRPr lang="en-US" altLang="zh-TW" sz="1400" dirty="0">
                        <a:latin typeface="+mn-ea"/>
                        <a:ea typeface="+mn-ea"/>
                      </a:endParaRPr>
                    </a:p>
                    <a:p>
                      <a:pPr algn="ctr"/>
                      <a:r>
                        <a:rPr lang="zh-TW" altLang="en-US" sz="1400" dirty="0">
                          <a:latin typeface="+mn-ea"/>
                          <a:ea typeface="+mn-ea"/>
                        </a:rPr>
                        <a:t>成就</a:t>
                      </a:r>
                    </a:p>
                  </a:txBody>
                  <a:tcPr anchor="ctr"/>
                </a:tc>
                <a:tc>
                  <a:txBody>
                    <a:bodyPr/>
                    <a:lstStyle/>
                    <a:p>
                      <a:pPr algn="ctr"/>
                      <a:r>
                        <a:rPr lang="zh-TW" altLang="en-US" sz="1400" dirty="0">
                          <a:latin typeface="+mn-ea"/>
                          <a:ea typeface="+mn-ea"/>
                        </a:rPr>
                        <a:t>排</a:t>
                      </a:r>
                      <a:endParaRPr lang="en-US" altLang="zh-TW" sz="1400" dirty="0">
                        <a:latin typeface="+mn-ea"/>
                        <a:ea typeface="+mn-ea"/>
                      </a:endParaRPr>
                    </a:p>
                    <a:p>
                      <a:pPr algn="ctr"/>
                      <a:r>
                        <a:rPr lang="zh-TW" altLang="en-US" sz="1400" dirty="0">
                          <a:latin typeface="+mn-ea"/>
                          <a:ea typeface="+mn-ea"/>
                        </a:rPr>
                        <a:t>名</a:t>
                      </a:r>
                    </a:p>
                  </a:txBody>
                  <a:tcPr anchor="ctr"/>
                </a:tc>
                <a:tc>
                  <a:txBody>
                    <a:bodyPr/>
                    <a:lstStyle/>
                    <a:p>
                      <a:pPr algn="ctr"/>
                      <a:r>
                        <a:rPr lang="zh-TW" altLang="en-US" sz="1400" dirty="0">
                          <a:latin typeface="+mn-ea"/>
                          <a:ea typeface="+mn-ea"/>
                        </a:rPr>
                        <a:t>全體</a:t>
                      </a:r>
                      <a:endParaRPr lang="en-US" altLang="zh-TW" sz="1400" dirty="0">
                        <a:latin typeface="+mn-ea"/>
                        <a:ea typeface="+mn-ea"/>
                      </a:endParaRPr>
                    </a:p>
                    <a:p>
                      <a:pPr algn="ctr"/>
                      <a:r>
                        <a:rPr lang="zh-TW" altLang="en-US" sz="1400" dirty="0">
                          <a:latin typeface="+mn-ea"/>
                          <a:ea typeface="+mn-ea"/>
                        </a:rPr>
                        <a:t>國家數</a:t>
                      </a:r>
                    </a:p>
                  </a:txBody>
                  <a:tcPr anchor="ctr"/>
                </a:tc>
                <a:tc>
                  <a:txBody>
                    <a:bodyPr/>
                    <a:lstStyle/>
                    <a:p>
                      <a:pPr algn="ctr"/>
                      <a:r>
                        <a:rPr lang="zh-TW" altLang="en-US" sz="1400" dirty="0">
                          <a:latin typeface="+mn-ea"/>
                          <a:ea typeface="+mn-ea"/>
                        </a:rPr>
                        <a:t>平均</a:t>
                      </a:r>
                      <a:endParaRPr lang="en-US" altLang="zh-TW" sz="1400" dirty="0">
                        <a:latin typeface="+mn-ea"/>
                        <a:ea typeface="+mn-ea"/>
                      </a:endParaRPr>
                    </a:p>
                    <a:p>
                      <a:pPr algn="ctr"/>
                      <a:r>
                        <a:rPr lang="zh-TW" altLang="en-US" sz="1400" dirty="0">
                          <a:latin typeface="+mn-ea"/>
                          <a:ea typeface="+mn-ea"/>
                        </a:rPr>
                        <a:t>成就</a:t>
                      </a:r>
                    </a:p>
                  </a:txBody>
                  <a:tcPr anchor="ctr"/>
                </a:tc>
                <a:tc>
                  <a:txBody>
                    <a:bodyPr/>
                    <a:lstStyle/>
                    <a:p>
                      <a:pPr algn="ctr"/>
                      <a:r>
                        <a:rPr lang="zh-TW" altLang="en-US" sz="1400" dirty="0">
                          <a:latin typeface="+mn-ea"/>
                          <a:ea typeface="+mn-ea"/>
                        </a:rPr>
                        <a:t>排</a:t>
                      </a:r>
                      <a:endParaRPr lang="en-US" altLang="zh-TW" sz="1400" dirty="0">
                        <a:latin typeface="+mn-ea"/>
                        <a:ea typeface="+mn-ea"/>
                      </a:endParaRPr>
                    </a:p>
                    <a:p>
                      <a:pPr algn="ctr"/>
                      <a:r>
                        <a:rPr lang="zh-TW" altLang="en-US" sz="1400" dirty="0">
                          <a:latin typeface="+mn-ea"/>
                          <a:ea typeface="+mn-ea"/>
                        </a:rPr>
                        <a:t>名</a:t>
                      </a:r>
                    </a:p>
                  </a:txBody>
                  <a:tcPr anchor="ctr"/>
                </a:tc>
                <a:tc>
                  <a:txBody>
                    <a:bodyPr/>
                    <a:lstStyle/>
                    <a:p>
                      <a:pPr algn="ctr"/>
                      <a:r>
                        <a:rPr lang="zh-TW" altLang="en-US" sz="1400" dirty="0">
                          <a:latin typeface="+mn-ea"/>
                          <a:ea typeface="+mn-ea"/>
                        </a:rPr>
                        <a:t>全體</a:t>
                      </a:r>
                      <a:endParaRPr lang="en-US" altLang="zh-TW" sz="1400" dirty="0">
                        <a:latin typeface="+mn-ea"/>
                        <a:ea typeface="+mn-ea"/>
                      </a:endParaRPr>
                    </a:p>
                    <a:p>
                      <a:pPr algn="ctr"/>
                      <a:r>
                        <a:rPr lang="zh-TW" altLang="en-US" sz="1400" dirty="0">
                          <a:latin typeface="+mn-ea"/>
                          <a:ea typeface="+mn-ea"/>
                        </a:rPr>
                        <a:t>國家數</a:t>
                      </a:r>
                    </a:p>
                  </a:txBody>
                  <a:tcPr anchor="ctr"/>
                </a:tc>
                <a:extLst>
                  <a:ext uri="{0D108BD9-81ED-4DB2-BD59-A6C34878D82A}">
                    <a16:rowId xmlns:a16="http://schemas.microsoft.com/office/drawing/2014/main" val="534858677"/>
                  </a:ext>
                </a:extLst>
              </a:tr>
              <a:tr h="437644">
                <a:tc>
                  <a:txBody>
                    <a:bodyPr/>
                    <a:lstStyle/>
                    <a:p>
                      <a:pPr algn="ctr"/>
                      <a:r>
                        <a:rPr lang="en-US" altLang="zh-TW" sz="1400" dirty="0">
                          <a:latin typeface="+mn-ea"/>
                          <a:ea typeface="+mn-ea"/>
                        </a:rPr>
                        <a:t>1999</a:t>
                      </a:r>
                      <a:endParaRPr lang="zh-TW" altLang="en-US" sz="1400" dirty="0">
                        <a:latin typeface="+mn-ea"/>
                        <a:ea typeface="+mn-ea"/>
                      </a:endParaRPr>
                    </a:p>
                  </a:txBody>
                  <a:tcPr anchor="ctr"/>
                </a:tc>
                <a:tc>
                  <a:txBody>
                    <a:bodyPr/>
                    <a:lstStyle/>
                    <a:p>
                      <a:pPr algn="ctr"/>
                      <a:r>
                        <a:rPr lang="en-US" altLang="zh-TW" sz="1400" dirty="0">
                          <a:latin typeface="+mn-ea"/>
                          <a:ea typeface="+mn-ea"/>
                        </a:rPr>
                        <a:t>--</a:t>
                      </a:r>
                      <a:endParaRPr lang="zh-TW" altLang="en-US" sz="1400" dirty="0">
                        <a:latin typeface="+mn-ea"/>
                        <a:ea typeface="+mn-ea"/>
                      </a:endParaRPr>
                    </a:p>
                  </a:txBody>
                  <a:tcPr anchor="ctr"/>
                </a:tc>
                <a:tc>
                  <a:txBody>
                    <a:bodyPr/>
                    <a:lstStyle/>
                    <a:p>
                      <a:pPr algn="ctr"/>
                      <a:r>
                        <a:rPr lang="en-US" altLang="zh-TW" sz="1400" dirty="0">
                          <a:latin typeface="+mn-ea"/>
                          <a:ea typeface="+mn-ea"/>
                        </a:rPr>
                        <a:t>--</a:t>
                      </a:r>
                      <a:endParaRPr lang="zh-TW" altLang="en-US" sz="1400" dirty="0">
                        <a:latin typeface="+mn-ea"/>
                        <a:ea typeface="+mn-ea"/>
                      </a:endParaRPr>
                    </a:p>
                  </a:txBody>
                  <a:tcPr anchor="ctr"/>
                </a:tc>
                <a:tc>
                  <a:txBody>
                    <a:bodyPr/>
                    <a:lstStyle/>
                    <a:p>
                      <a:pPr algn="ctr"/>
                      <a:r>
                        <a:rPr lang="en-US" altLang="zh-TW" sz="1400" dirty="0">
                          <a:latin typeface="+mn-ea"/>
                          <a:ea typeface="+mn-ea"/>
                        </a:rPr>
                        <a:t>--</a:t>
                      </a:r>
                      <a:endParaRPr lang="zh-TW" altLang="en-US" sz="1400" dirty="0">
                        <a:latin typeface="+mn-ea"/>
                        <a:ea typeface="+mn-ea"/>
                      </a:endParaRPr>
                    </a:p>
                  </a:txBody>
                  <a:tcPr anchor="ctr"/>
                </a:tc>
                <a:tc>
                  <a:txBody>
                    <a:bodyPr/>
                    <a:lstStyle/>
                    <a:p>
                      <a:pPr algn="ctr"/>
                      <a:r>
                        <a:rPr lang="en-US" altLang="zh-TW" sz="1400" dirty="0">
                          <a:latin typeface="+mn-ea"/>
                          <a:ea typeface="+mn-ea"/>
                        </a:rPr>
                        <a:t>585</a:t>
                      </a:r>
                      <a:r>
                        <a:rPr lang="zh-TW" altLang="en-US" sz="1400" dirty="0">
                          <a:latin typeface="+mn-ea"/>
                          <a:ea typeface="+mn-ea"/>
                        </a:rPr>
                        <a:t>（</a:t>
                      </a:r>
                      <a:r>
                        <a:rPr lang="en-US" altLang="zh-TW" sz="1400" dirty="0">
                          <a:latin typeface="+mn-ea"/>
                          <a:ea typeface="+mn-ea"/>
                        </a:rPr>
                        <a:t>4.2</a:t>
                      </a:r>
                      <a:r>
                        <a:rPr lang="zh-TW" altLang="en-US" sz="1400" dirty="0">
                          <a:latin typeface="+mn-ea"/>
                          <a:ea typeface="+mn-ea"/>
                        </a:rPr>
                        <a:t>）</a:t>
                      </a:r>
                    </a:p>
                  </a:txBody>
                  <a:tcPr anchor="ctr"/>
                </a:tc>
                <a:tc>
                  <a:txBody>
                    <a:bodyPr/>
                    <a:lstStyle/>
                    <a:p>
                      <a:pPr algn="ctr"/>
                      <a:r>
                        <a:rPr lang="en-US" altLang="zh-TW" sz="1400" dirty="0">
                          <a:latin typeface="+mn-ea"/>
                          <a:ea typeface="+mn-ea"/>
                        </a:rPr>
                        <a:t>3</a:t>
                      </a:r>
                      <a:endParaRPr lang="zh-TW" altLang="en-US" sz="1400" dirty="0">
                        <a:latin typeface="+mn-ea"/>
                        <a:ea typeface="+mn-ea"/>
                      </a:endParaRPr>
                    </a:p>
                  </a:txBody>
                  <a:tcPr anchor="ctr"/>
                </a:tc>
                <a:tc>
                  <a:txBody>
                    <a:bodyPr/>
                    <a:lstStyle/>
                    <a:p>
                      <a:pPr algn="ctr"/>
                      <a:r>
                        <a:rPr lang="en-US" altLang="zh-TW" sz="1400" dirty="0">
                          <a:latin typeface="+mn-ea"/>
                          <a:ea typeface="+mn-ea"/>
                        </a:rPr>
                        <a:t>38</a:t>
                      </a:r>
                      <a:endParaRPr lang="zh-TW" altLang="en-US" sz="1400" dirty="0">
                        <a:latin typeface="+mn-ea"/>
                        <a:ea typeface="+mn-ea"/>
                      </a:endParaRPr>
                    </a:p>
                  </a:txBody>
                  <a:tcPr anchor="ctr"/>
                </a:tc>
                <a:tc>
                  <a:txBody>
                    <a:bodyPr/>
                    <a:lstStyle/>
                    <a:p>
                      <a:pPr algn="ctr"/>
                      <a:r>
                        <a:rPr lang="en-US" altLang="zh-TW" sz="1400" dirty="0">
                          <a:latin typeface="+mn-ea"/>
                          <a:ea typeface="+mn-ea"/>
                        </a:rPr>
                        <a:t>--</a:t>
                      </a:r>
                      <a:endParaRPr lang="zh-TW" altLang="en-US" sz="1400" dirty="0">
                        <a:latin typeface="+mn-ea"/>
                        <a:ea typeface="+mn-ea"/>
                      </a:endParaRPr>
                    </a:p>
                  </a:txBody>
                  <a:tcPr anchor="ctr"/>
                </a:tc>
                <a:tc>
                  <a:txBody>
                    <a:bodyPr/>
                    <a:lstStyle/>
                    <a:p>
                      <a:pPr algn="ctr"/>
                      <a:r>
                        <a:rPr lang="en-US" altLang="zh-TW" sz="1400" dirty="0">
                          <a:latin typeface="+mn-ea"/>
                          <a:ea typeface="+mn-ea"/>
                        </a:rPr>
                        <a:t>--</a:t>
                      </a:r>
                      <a:endParaRPr lang="zh-TW" altLang="en-US" sz="1400" dirty="0">
                        <a:latin typeface="+mn-ea"/>
                        <a:ea typeface="+mn-ea"/>
                      </a:endParaRPr>
                    </a:p>
                  </a:txBody>
                  <a:tcPr anchor="ctr"/>
                </a:tc>
                <a:tc>
                  <a:txBody>
                    <a:bodyPr/>
                    <a:lstStyle/>
                    <a:p>
                      <a:pPr algn="ctr"/>
                      <a:r>
                        <a:rPr lang="en-US" altLang="zh-TW" sz="1400" dirty="0">
                          <a:latin typeface="+mn-ea"/>
                          <a:ea typeface="+mn-ea"/>
                        </a:rPr>
                        <a:t>--</a:t>
                      </a:r>
                      <a:endParaRPr lang="zh-TW" altLang="en-US" sz="1400" dirty="0">
                        <a:latin typeface="+mn-ea"/>
                        <a:ea typeface="+mn-ea"/>
                      </a:endParaRPr>
                    </a:p>
                  </a:txBody>
                  <a:tcPr anchor="ctr"/>
                </a:tc>
                <a:tc>
                  <a:txBody>
                    <a:bodyPr/>
                    <a:lstStyle/>
                    <a:p>
                      <a:pPr algn="ctr"/>
                      <a:r>
                        <a:rPr lang="en-US" altLang="zh-TW" sz="1400" dirty="0">
                          <a:latin typeface="+mn-ea"/>
                          <a:ea typeface="+mn-ea"/>
                        </a:rPr>
                        <a:t>569</a:t>
                      </a:r>
                      <a:r>
                        <a:rPr lang="zh-TW" altLang="en-US" sz="1400" dirty="0">
                          <a:latin typeface="+mn-ea"/>
                          <a:ea typeface="+mn-ea"/>
                        </a:rPr>
                        <a:t>（</a:t>
                      </a:r>
                      <a:r>
                        <a:rPr lang="en-US" altLang="zh-TW" sz="1400" dirty="0">
                          <a:latin typeface="+mn-ea"/>
                          <a:ea typeface="+mn-ea"/>
                        </a:rPr>
                        <a:t>4.2</a:t>
                      </a:r>
                      <a:r>
                        <a:rPr lang="zh-TW" altLang="en-US" sz="1400" dirty="0">
                          <a:latin typeface="+mn-ea"/>
                          <a:ea typeface="+mn-ea"/>
                        </a:rPr>
                        <a:t>）</a:t>
                      </a:r>
                    </a:p>
                  </a:txBody>
                  <a:tcPr anchor="ctr"/>
                </a:tc>
                <a:tc>
                  <a:txBody>
                    <a:bodyPr/>
                    <a:lstStyle/>
                    <a:p>
                      <a:pPr algn="ctr"/>
                      <a:r>
                        <a:rPr lang="en-US" altLang="zh-TW" sz="1400" dirty="0">
                          <a:latin typeface="+mn-ea"/>
                          <a:ea typeface="+mn-ea"/>
                        </a:rPr>
                        <a:t>1</a:t>
                      </a:r>
                      <a:endParaRPr lang="zh-TW" altLang="en-US" sz="1400" dirty="0">
                        <a:latin typeface="+mn-ea"/>
                        <a:ea typeface="+mn-ea"/>
                      </a:endParaRPr>
                    </a:p>
                  </a:txBody>
                  <a:tcPr anchor="ctr"/>
                </a:tc>
                <a:tc>
                  <a:txBody>
                    <a:bodyPr/>
                    <a:lstStyle/>
                    <a:p>
                      <a:pPr algn="ctr"/>
                      <a:r>
                        <a:rPr lang="en-US" altLang="zh-TW" sz="1400" dirty="0">
                          <a:latin typeface="+mn-ea"/>
                          <a:ea typeface="+mn-ea"/>
                        </a:rPr>
                        <a:t>38</a:t>
                      </a:r>
                      <a:endParaRPr lang="zh-TW" altLang="en-US" sz="1400" dirty="0">
                        <a:latin typeface="+mn-ea"/>
                        <a:ea typeface="+mn-ea"/>
                      </a:endParaRPr>
                    </a:p>
                  </a:txBody>
                  <a:tcPr anchor="ctr"/>
                </a:tc>
                <a:extLst>
                  <a:ext uri="{0D108BD9-81ED-4DB2-BD59-A6C34878D82A}">
                    <a16:rowId xmlns:a16="http://schemas.microsoft.com/office/drawing/2014/main" val="4282108161"/>
                  </a:ext>
                </a:extLst>
              </a:tr>
              <a:tr h="437644">
                <a:tc>
                  <a:txBody>
                    <a:bodyPr/>
                    <a:lstStyle/>
                    <a:p>
                      <a:pPr algn="ctr"/>
                      <a:r>
                        <a:rPr lang="en-US" altLang="zh-TW" sz="1400" dirty="0">
                          <a:latin typeface="+mn-ea"/>
                          <a:ea typeface="+mn-ea"/>
                        </a:rPr>
                        <a:t>2003</a:t>
                      </a:r>
                      <a:endParaRPr lang="zh-TW" altLang="en-US" sz="1400" dirty="0">
                        <a:latin typeface="+mn-ea"/>
                        <a:ea typeface="+mn-ea"/>
                      </a:endParaRPr>
                    </a:p>
                  </a:txBody>
                  <a:tcPr anchor="ctr"/>
                </a:tc>
                <a:tc>
                  <a:txBody>
                    <a:bodyPr/>
                    <a:lstStyle/>
                    <a:p>
                      <a:pPr algn="ctr"/>
                      <a:r>
                        <a:rPr lang="en-US" altLang="zh-TW" sz="1400" dirty="0">
                          <a:latin typeface="+mn-ea"/>
                          <a:ea typeface="+mn-ea"/>
                        </a:rPr>
                        <a:t>564</a:t>
                      </a:r>
                      <a:r>
                        <a:rPr lang="zh-TW" altLang="en-US" sz="1400" dirty="0">
                          <a:latin typeface="+mn-ea"/>
                          <a:ea typeface="+mn-ea"/>
                        </a:rPr>
                        <a:t>（</a:t>
                      </a:r>
                      <a:r>
                        <a:rPr lang="en-US" altLang="zh-TW" sz="1400" dirty="0">
                          <a:latin typeface="+mn-ea"/>
                          <a:ea typeface="+mn-ea"/>
                        </a:rPr>
                        <a:t>1.8</a:t>
                      </a:r>
                      <a:r>
                        <a:rPr lang="zh-TW" altLang="en-US" sz="1400" dirty="0">
                          <a:latin typeface="+mn-ea"/>
                          <a:ea typeface="+mn-ea"/>
                        </a:rPr>
                        <a:t>）</a:t>
                      </a:r>
                    </a:p>
                  </a:txBody>
                  <a:tcPr anchor="ctr"/>
                </a:tc>
                <a:tc>
                  <a:txBody>
                    <a:bodyPr/>
                    <a:lstStyle/>
                    <a:p>
                      <a:pPr algn="ctr"/>
                      <a:r>
                        <a:rPr lang="en-US" altLang="zh-TW" sz="1400" dirty="0">
                          <a:latin typeface="+mn-ea"/>
                          <a:ea typeface="+mn-ea"/>
                        </a:rPr>
                        <a:t>4</a:t>
                      </a:r>
                      <a:endParaRPr lang="zh-TW" altLang="en-US" sz="1400" dirty="0">
                        <a:latin typeface="+mn-ea"/>
                        <a:ea typeface="+mn-ea"/>
                      </a:endParaRPr>
                    </a:p>
                  </a:txBody>
                  <a:tcPr anchor="ctr"/>
                </a:tc>
                <a:tc>
                  <a:txBody>
                    <a:bodyPr/>
                    <a:lstStyle/>
                    <a:p>
                      <a:pPr algn="ctr"/>
                      <a:r>
                        <a:rPr lang="en-US" altLang="zh-TW" sz="1400" dirty="0">
                          <a:latin typeface="+mn-ea"/>
                          <a:ea typeface="+mn-ea"/>
                        </a:rPr>
                        <a:t>25</a:t>
                      </a:r>
                      <a:endParaRPr lang="zh-TW" altLang="en-US" sz="1400" dirty="0">
                        <a:latin typeface="+mn-ea"/>
                        <a:ea typeface="+mn-ea"/>
                      </a:endParaRPr>
                    </a:p>
                  </a:txBody>
                  <a:tcPr anchor="ctr"/>
                </a:tc>
                <a:tc>
                  <a:txBody>
                    <a:bodyPr/>
                    <a:lstStyle/>
                    <a:p>
                      <a:pPr algn="ctr"/>
                      <a:r>
                        <a:rPr lang="en-US" altLang="zh-TW" sz="1400" dirty="0">
                          <a:latin typeface="+mn-ea"/>
                          <a:ea typeface="+mn-ea"/>
                        </a:rPr>
                        <a:t>585</a:t>
                      </a:r>
                      <a:r>
                        <a:rPr lang="zh-TW" altLang="en-US" sz="1400" dirty="0">
                          <a:latin typeface="+mn-ea"/>
                          <a:ea typeface="+mn-ea"/>
                        </a:rPr>
                        <a:t>（</a:t>
                      </a:r>
                      <a:r>
                        <a:rPr lang="en-US" altLang="zh-TW" sz="1400" dirty="0">
                          <a:latin typeface="+mn-ea"/>
                          <a:ea typeface="+mn-ea"/>
                        </a:rPr>
                        <a:t>4.6</a:t>
                      </a:r>
                      <a:r>
                        <a:rPr lang="zh-TW" altLang="en-US" sz="1400" dirty="0">
                          <a:latin typeface="+mn-ea"/>
                          <a:ea typeface="+mn-ea"/>
                        </a:rPr>
                        <a:t>）</a:t>
                      </a:r>
                    </a:p>
                  </a:txBody>
                  <a:tcPr anchor="ctr"/>
                </a:tc>
                <a:tc>
                  <a:txBody>
                    <a:bodyPr/>
                    <a:lstStyle/>
                    <a:p>
                      <a:pPr algn="ctr"/>
                      <a:r>
                        <a:rPr lang="en-US" altLang="zh-TW" sz="1400" dirty="0">
                          <a:latin typeface="+mn-ea"/>
                          <a:ea typeface="+mn-ea"/>
                        </a:rPr>
                        <a:t>4</a:t>
                      </a:r>
                      <a:endParaRPr lang="zh-TW" altLang="en-US" sz="1400" dirty="0">
                        <a:latin typeface="+mn-ea"/>
                        <a:ea typeface="+mn-ea"/>
                      </a:endParaRPr>
                    </a:p>
                  </a:txBody>
                  <a:tcPr anchor="ctr"/>
                </a:tc>
                <a:tc>
                  <a:txBody>
                    <a:bodyPr/>
                    <a:lstStyle/>
                    <a:p>
                      <a:pPr algn="ctr"/>
                      <a:r>
                        <a:rPr lang="en-US" altLang="zh-TW" sz="1400" dirty="0">
                          <a:latin typeface="+mn-ea"/>
                          <a:ea typeface="+mn-ea"/>
                        </a:rPr>
                        <a:t>46</a:t>
                      </a:r>
                      <a:endParaRPr lang="zh-TW" altLang="en-US" sz="1400" dirty="0">
                        <a:latin typeface="+mn-ea"/>
                        <a:ea typeface="+mn-ea"/>
                      </a:endParaRPr>
                    </a:p>
                  </a:txBody>
                  <a:tcPr anchor="ctr"/>
                </a:tc>
                <a:tc>
                  <a:txBody>
                    <a:bodyPr/>
                    <a:lstStyle/>
                    <a:p>
                      <a:pPr algn="ctr"/>
                      <a:r>
                        <a:rPr lang="en-US" altLang="zh-TW" sz="1400" dirty="0">
                          <a:latin typeface="+mn-ea"/>
                          <a:ea typeface="+mn-ea"/>
                        </a:rPr>
                        <a:t>551</a:t>
                      </a:r>
                      <a:r>
                        <a:rPr lang="zh-TW" altLang="en-US" sz="1400" dirty="0">
                          <a:latin typeface="+mn-ea"/>
                          <a:ea typeface="+mn-ea"/>
                        </a:rPr>
                        <a:t>（</a:t>
                      </a:r>
                      <a:r>
                        <a:rPr lang="en-US" altLang="zh-TW" sz="1400" dirty="0">
                          <a:latin typeface="+mn-ea"/>
                          <a:ea typeface="+mn-ea"/>
                        </a:rPr>
                        <a:t>1.8</a:t>
                      </a:r>
                      <a:r>
                        <a:rPr lang="zh-TW" altLang="en-US" sz="1400" dirty="0">
                          <a:latin typeface="+mn-ea"/>
                          <a:ea typeface="+mn-ea"/>
                        </a:rPr>
                        <a:t>）</a:t>
                      </a:r>
                    </a:p>
                  </a:txBody>
                  <a:tcPr anchor="ctr"/>
                </a:tc>
                <a:tc>
                  <a:txBody>
                    <a:bodyPr/>
                    <a:lstStyle/>
                    <a:p>
                      <a:pPr algn="ctr"/>
                      <a:r>
                        <a:rPr lang="en-US" altLang="zh-TW" sz="1400" dirty="0">
                          <a:latin typeface="+mn-ea"/>
                          <a:ea typeface="+mn-ea"/>
                        </a:rPr>
                        <a:t>2</a:t>
                      </a:r>
                      <a:endParaRPr lang="zh-TW" altLang="en-US" sz="1400" dirty="0">
                        <a:latin typeface="+mn-ea"/>
                        <a:ea typeface="+mn-ea"/>
                      </a:endParaRPr>
                    </a:p>
                  </a:txBody>
                  <a:tcPr anchor="ctr"/>
                </a:tc>
                <a:tc>
                  <a:txBody>
                    <a:bodyPr/>
                    <a:lstStyle/>
                    <a:p>
                      <a:pPr algn="ctr"/>
                      <a:r>
                        <a:rPr lang="en-US" altLang="zh-TW" sz="1400" dirty="0">
                          <a:latin typeface="+mn-ea"/>
                          <a:ea typeface="+mn-ea"/>
                        </a:rPr>
                        <a:t>25</a:t>
                      </a:r>
                      <a:endParaRPr lang="zh-TW" altLang="en-US" sz="1400" dirty="0">
                        <a:latin typeface="+mn-ea"/>
                        <a:ea typeface="+mn-ea"/>
                      </a:endParaRPr>
                    </a:p>
                  </a:txBody>
                  <a:tcPr anchor="ctr"/>
                </a:tc>
                <a:tc>
                  <a:txBody>
                    <a:bodyPr/>
                    <a:lstStyle/>
                    <a:p>
                      <a:pPr algn="ctr"/>
                      <a:r>
                        <a:rPr lang="en-US" altLang="zh-TW" sz="1400" dirty="0">
                          <a:latin typeface="+mn-ea"/>
                          <a:ea typeface="+mn-ea"/>
                        </a:rPr>
                        <a:t>571</a:t>
                      </a:r>
                      <a:r>
                        <a:rPr lang="zh-TW" altLang="en-US" sz="1400" dirty="0">
                          <a:latin typeface="+mn-ea"/>
                          <a:ea typeface="+mn-ea"/>
                        </a:rPr>
                        <a:t>（</a:t>
                      </a:r>
                      <a:r>
                        <a:rPr lang="en-US" altLang="zh-TW" sz="1400" dirty="0">
                          <a:latin typeface="+mn-ea"/>
                          <a:ea typeface="+mn-ea"/>
                        </a:rPr>
                        <a:t>3.5</a:t>
                      </a:r>
                      <a:r>
                        <a:rPr lang="zh-TW" altLang="en-US" sz="1400" dirty="0">
                          <a:latin typeface="+mn-ea"/>
                          <a:ea typeface="+mn-ea"/>
                        </a:rPr>
                        <a:t>）</a:t>
                      </a:r>
                    </a:p>
                  </a:txBody>
                  <a:tcPr anchor="ctr"/>
                </a:tc>
                <a:tc>
                  <a:txBody>
                    <a:bodyPr/>
                    <a:lstStyle/>
                    <a:p>
                      <a:pPr algn="ctr"/>
                      <a:r>
                        <a:rPr lang="en-US" altLang="zh-TW" sz="1400" dirty="0">
                          <a:latin typeface="+mn-ea"/>
                          <a:ea typeface="+mn-ea"/>
                        </a:rPr>
                        <a:t>2</a:t>
                      </a:r>
                      <a:endParaRPr lang="zh-TW" altLang="en-US" sz="1400" dirty="0">
                        <a:latin typeface="+mn-ea"/>
                        <a:ea typeface="+mn-ea"/>
                      </a:endParaRPr>
                    </a:p>
                  </a:txBody>
                  <a:tcPr anchor="ctr"/>
                </a:tc>
                <a:tc>
                  <a:txBody>
                    <a:bodyPr/>
                    <a:lstStyle/>
                    <a:p>
                      <a:pPr algn="ctr"/>
                      <a:r>
                        <a:rPr lang="en-US" altLang="zh-TW" sz="1400" dirty="0">
                          <a:latin typeface="+mn-ea"/>
                          <a:ea typeface="+mn-ea"/>
                        </a:rPr>
                        <a:t>46</a:t>
                      </a:r>
                      <a:endParaRPr lang="zh-TW" altLang="en-US" sz="1400" dirty="0">
                        <a:latin typeface="+mn-ea"/>
                        <a:ea typeface="+mn-ea"/>
                      </a:endParaRPr>
                    </a:p>
                  </a:txBody>
                  <a:tcPr anchor="ctr"/>
                </a:tc>
                <a:extLst>
                  <a:ext uri="{0D108BD9-81ED-4DB2-BD59-A6C34878D82A}">
                    <a16:rowId xmlns:a16="http://schemas.microsoft.com/office/drawing/2014/main" val="3845454490"/>
                  </a:ext>
                </a:extLst>
              </a:tr>
              <a:tr h="543524">
                <a:tc>
                  <a:txBody>
                    <a:bodyPr/>
                    <a:lstStyle/>
                    <a:p>
                      <a:pPr algn="ctr"/>
                      <a:r>
                        <a:rPr lang="en-US" altLang="zh-TW" sz="1400" dirty="0">
                          <a:latin typeface="+mn-ea"/>
                          <a:ea typeface="+mn-ea"/>
                        </a:rPr>
                        <a:t>2007</a:t>
                      </a:r>
                      <a:endParaRPr lang="zh-TW" altLang="en-US" sz="1400" dirty="0">
                        <a:latin typeface="+mn-ea"/>
                        <a:ea typeface="+mn-ea"/>
                      </a:endParaRPr>
                    </a:p>
                  </a:txBody>
                  <a:tcPr anchor="ctr"/>
                </a:tc>
                <a:tc>
                  <a:txBody>
                    <a:bodyPr/>
                    <a:lstStyle/>
                    <a:p>
                      <a:pPr algn="ctr"/>
                      <a:r>
                        <a:rPr lang="en-US" altLang="zh-TW" sz="1400" dirty="0">
                          <a:latin typeface="+mn-ea"/>
                          <a:ea typeface="+mn-ea"/>
                        </a:rPr>
                        <a:t>576</a:t>
                      </a:r>
                      <a:r>
                        <a:rPr lang="zh-TW" altLang="en-US" sz="1400" dirty="0">
                          <a:latin typeface="+mn-ea"/>
                          <a:ea typeface="+mn-ea"/>
                        </a:rPr>
                        <a:t>（</a:t>
                      </a:r>
                      <a:r>
                        <a:rPr lang="en-US" altLang="zh-TW" sz="1400" dirty="0">
                          <a:latin typeface="+mn-ea"/>
                          <a:ea typeface="+mn-ea"/>
                        </a:rPr>
                        <a:t>1.8</a:t>
                      </a:r>
                      <a:r>
                        <a:rPr lang="zh-TW" altLang="en-US" sz="1400" dirty="0">
                          <a:latin typeface="+mn-ea"/>
                          <a:ea typeface="+mn-ea"/>
                        </a:rPr>
                        <a:t>）▲</a:t>
                      </a:r>
                    </a:p>
                  </a:txBody>
                  <a:tcPr anchor="ctr"/>
                </a:tc>
                <a:tc>
                  <a:txBody>
                    <a:bodyPr/>
                    <a:lstStyle/>
                    <a:p>
                      <a:pPr algn="ctr"/>
                      <a:r>
                        <a:rPr lang="en-US" altLang="zh-TW" sz="1400" dirty="0">
                          <a:latin typeface="+mn-ea"/>
                          <a:ea typeface="+mn-ea"/>
                        </a:rPr>
                        <a:t>3</a:t>
                      </a:r>
                      <a:endParaRPr lang="zh-TW" altLang="en-US" sz="1400" dirty="0">
                        <a:latin typeface="+mn-ea"/>
                        <a:ea typeface="+mn-ea"/>
                      </a:endParaRPr>
                    </a:p>
                  </a:txBody>
                  <a:tcPr anchor="ctr"/>
                </a:tc>
                <a:tc>
                  <a:txBody>
                    <a:bodyPr/>
                    <a:lstStyle/>
                    <a:p>
                      <a:pPr algn="ctr"/>
                      <a:r>
                        <a:rPr lang="en-US" altLang="zh-TW" sz="1400" dirty="0">
                          <a:latin typeface="+mn-ea"/>
                          <a:ea typeface="+mn-ea"/>
                        </a:rPr>
                        <a:t>36</a:t>
                      </a:r>
                      <a:endParaRPr lang="zh-TW" altLang="en-US" sz="1400" dirty="0">
                        <a:latin typeface="+mn-ea"/>
                        <a:ea typeface="+mn-ea"/>
                      </a:endParaRPr>
                    </a:p>
                  </a:txBody>
                  <a:tcPr anchor="ctr"/>
                </a:tc>
                <a:tc>
                  <a:txBody>
                    <a:bodyPr/>
                    <a:lstStyle/>
                    <a:p>
                      <a:pPr algn="ctr"/>
                      <a:r>
                        <a:rPr lang="en-US" altLang="zh-TW" sz="1400" dirty="0">
                          <a:latin typeface="+mn-ea"/>
                          <a:ea typeface="+mn-ea"/>
                        </a:rPr>
                        <a:t>598</a:t>
                      </a:r>
                      <a:r>
                        <a:rPr lang="zh-TW" altLang="en-US" sz="1400" dirty="0">
                          <a:latin typeface="+mn-ea"/>
                          <a:ea typeface="+mn-ea"/>
                        </a:rPr>
                        <a:t>（</a:t>
                      </a:r>
                      <a:r>
                        <a:rPr lang="en-US" altLang="zh-TW" sz="1400" dirty="0">
                          <a:latin typeface="+mn-ea"/>
                          <a:ea typeface="+mn-ea"/>
                        </a:rPr>
                        <a:t>4.6</a:t>
                      </a:r>
                      <a:r>
                        <a:rPr lang="zh-TW" altLang="en-US" sz="1400" dirty="0">
                          <a:latin typeface="+mn-ea"/>
                          <a:ea typeface="+mn-ea"/>
                        </a:rPr>
                        <a:t>）▲</a:t>
                      </a:r>
                    </a:p>
                  </a:txBody>
                  <a:tcPr anchor="ctr"/>
                </a:tc>
                <a:tc>
                  <a:txBody>
                    <a:bodyPr/>
                    <a:lstStyle/>
                    <a:p>
                      <a:pPr algn="ctr"/>
                      <a:r>
                        <a:rPr lang="en-US" altLang="zh-TW" sz="1400" dirty="0">
                          <a:latin typeface="+mn-ea"/>
                          <a:ea typeface="+mn-ea"/>
                        </a:rPr>
                        <a:t>1</a:t>
                      </a:r>
                      <a:endParaRPr lang="zh-TW" altLang="en-US" sz="1400" dirty="0">
                        <a:latin typeface="+mn-ea"/>
                        <a:ea typeface="+mn-ea"/>
                      </a:endParaRPr>
                    </a:p>
                  </a:txBody>
                  <a:tcPr anchor="ctr"/>
                </a:tc>
                <a:tc>
                  <a:txBody>
                    <a:bodyPr/>
                    <a:lstStyle/>
                    <a:p>
                      <a:pPr algn="ctr"/>
                      <a:r>
                        <a:rPr lang="en-US" altLang="zh-TW" sz="1400" dirty="0">
                          <a:latin typeface="+mn-ea"/>
                          <a:ea typeface="+mn-ea"/>
                        </a:rPr>
                        <a:t>49</a:t>
                      </a:r>
                      <a:endParaRPr lang="zh-TW" altLang="en-US" sz="1400" dirty="0">
                        <a:latin typeface="+mn-ea"/>
                        <a:ea typeface="+mn-ea"/>
                      </a:endParaRPr>
                    </a:p>
                  </a:txBody>
                  <a:tcPr anchor="ctr"/>
                </a:tc>
                <a:tc>
                  <a:txBody>
                    <a:bodyPr/>
                    <a:lstStyle/>
                    <a:p>
                      <a:pPr algn="ctr"/>
                      <a:r>
                        <a:rPr lang="en-US" altLang="zh-TW" sz="1400" dirty="0">
                          <a:latin typeface="+mn-ea"/>
                          <a:ea typeface="+mn-ea"/>
                        </a:rPr>
                        <a:t>557</a:t>
                      </a:r>
                      <a:r>
                        <a:rPr lang="zh-TW" altLang="en-US" sz="1400" dirty="0">
                          <a:latin typeface="+mn-ea"/>
                          <a:ea typeface="+mn-ea"/>
                        </a:rPr>
                        <a:t>（</a:t>
                      </a:r>
                      <a:r>
                        <a:rPr lang="en-US" altLang="zh-TW" sz="1400" dirty="0">
                          <a:latin typeface="+mn-ea"/>
                          <a:ea typeface="+mn-ea"/>
                        </a:rPr>
                        <a:t>2.0</a:t>
                      </a:r>
                      <a:r>
                        <a:rPr lang="zh-TW" altLang="en-US" sz="1400" dirty="0">
                          <a:latin typeface="+mn-ea"/>
                          <a:ea typeface="+mn-ea"/>
                        </a:rPr>
                        <a:t>）▲</a:t>
                      </a:r>
                    </a:p>
                  </a:txBody>
                  <a:tcPr anchor="ctr"/>
                </a:tc>
                <a:tc>
                  <a:txBody>
                    <a:bodyPr/>
                    <a:lstStyle/>
                    <a:p>
                      <a:pPr algn="ctr"/>
                      <a:r>
                        <a:rPr lang="en-US" altLang="zh-TW" sz="1400" dirty="0">
                          <a:latin typeface="+mn-ea"/>
                          <a:ea typeface="+mn-ea"/>
                        </a:rPr>
                        <a:t>2</a:t>
                      </a:r>
                      <a:endParaRPr lang="zh-TW" altLang="en-US" sz="1400" dirty="0">
                        <a:latin typeface="+mn-ea"/>
                        <a:ea typeface="+mn-ea"/>
                      </a:endParaRPr>
                    </a:p>
                  </a:txBody>
                  <a:tcPr anchor="ctr"/>
                </a:tc>
                <a:tc>
                  <a:txBody>
                    <a:bodyPr/>
                    <a:lstStyle/>
                    <a:p>
                      <a:pPr algn="ctr"/>
                      <a:r>
                        <a:rPr lang="en-US" altLang="zh-TW" sz="1400" dirty="0">
                          <a:latin typeface="+mn-ea"/>
                          <a:ea typeface="+mn-ea"/>
                        </a:rPr>
                        <a:t>36</a:t>
                      </a:r>
                      <a:endParaRPr lang="zh-TW" altLang="en-US" sz="1400" dirty="0">
                        <a:latin typeface="+mn-ea"/>
                        <a:ea typeface="+mn-ea"/>
                      </a:endParaRPr>
                    </a:p>
                  </a:txBody>
                  <a:tcPr anchor="ctr"/>
                </a:tc>
                <a:tc>
                  <a:txBody>
                    <a:bodyPr/>
                    <a:lstStyle/>
                    <a:p>
                      <a:pPr algn="ctr"/>
                      <a:r>
                        <a:rPr lang="en-US" altLang="zh-TW" sz="1400" dirty="0">
                          <a:latin typeface="+mn-ea"/>
                          <a:ea typeface="+mn-ea"/>
                        </a:rPr>
                        <a:t>561</a:t>
                      </a:r>
                      <a:r>
                        <a:rPr lang="zh-TW" altLang="en-US" sz="1400" dirty="0">
                          <a:latin typeface="+mn-ea"/>
                          <a:ea typeface="+mn-ea"/>
                        </a:rPr>
                        <a:t>（</a:t>
                      </a:r>
                      <a:r>
                        <a:rPr lang="en-US" altLang="zh-TW" sz="1400" dirty="0">
                          <a:latin typeface="+mn-ea"/>
                          <a:ea typeface="+mn-ea"/>
                        </a:rPr>
                        <a:t>3.6</a:t>
                      </a:r>
                      <a:r>
                        <a:rPr lang="zh-TW" altLang="en-US" sz="1400" dirty="0">
                          <a:latin typeface="+mn-ea"/>
                          <a:ea typeface="+mn-ea"/>
                        </a:rPr>
                        <a:t>）▼</a:t>
                      </a:r>
                    </a:p>
                  </a:txBody>
                  <a:tcPr anchor="ctr"/>
                </a:tc>
                <a:tc>
                  <a:txBody>
                    <a:bodyPr/>
                    <a:lstStyle/>
                    <a:p>
                      <a:pPr algn="ctr"/>
                      <a:r>
                        <a:rPr lang="en-US" altLang="zh-TW" sz="1400" dirty="0">
                          <a:latin typeface="+mn-ea"/>
                          <a:ea typeface="+mn-ea"/>
                        </a:rPr>
                        <a:t>2</a:t>
                      </a:r>
                      <a:endParaRPr lang="zh-TW" altLang="en-US" sz="1400" dirty="0">
                        <a:latin typeface="+mn-ea"/>
                        <a:ea typeface="+mn-ea"/>
                      </a:endParaRPr>
                    </a:p>
                  </a:txBody>
                  <a:tcPr anchor="ctr"/>
                </a:tc>
                <a:tc>
                  <a:txBody>
                    <a:bodyPr/>
                    <a:lstStyle/>
                    <a:p>
                      <a:pPr algn="ctr"/>
                      <a:r>
                        <a:rPr lang="en-US" altLang="zh-TW" sz="1400" dirty="0">
                          <a:latin typeface="+mn-ea"/>
                          <a:ea typeface="+mn-ea"/>
                        </a:rPr>
                        <a:t>49</a:t>
                      </a:r>
                      <a:endParaRPr lang="zh-TW" altLang="en-US" sz="1400" dirty="0">
                        <a:latin typeface="+mn-ea"/>
                        <a:ea typeface="+mn-ea"/>
                      </a:endParaRPr>
                    </a:p>
                  </a:txBody>
                  <a:tcPr anchor="ctr"/>
                </a:tc>
                <a:extLst>
                  <a:ext uri="{0D108BD9-81ED-4DB2-BD59-A6C34878D82A}">
                    <a16:rowId xmlns:a16="http://schemas.microsoft.com/office/drawing/2014/main" val="2166857382"/>
                  </a:ext>
                </a:extLst>
              </a:tr>
              <a:tr h="543524">
                <a:tc>
                  <a:txBody>
                    <a:bodyPr/>
                    <a:lstStyle/>
                    <a:p>
                      <a:pPr algn="ctr"/>
                      <a:r>
                        <a:rPr lang="en-US" altLang="zh-TW" sz="1400" dirty="0">
                          <a:latin typeface="+mn-ea"/>
                          <a:ea typeface="+mn-ea"/>
                        </a:rPr>
                        <a:t>2011</a:t>
                      </a:r>
                      <a:endParaRPr lang="zh-TW" altLang="en-US" sz="1400" dirty="0">
                        <a:latin typeface="+mn-ea"/>
                        <a:ea typeface="+mn-ea"/>
                      </a:endParaRPr>
                    </a:p>
                  </a:txBody>
                  <a:tcPr anchor="ctr"/>
                </a:tc>
                <a:tc>
                  <a:txBody>
                    <a:bodyPr/>
                    <a:lstStyle/>
                    <a:p>
                      <a:pPr algn="ctr"/>
                      <a:r>
                        <a:rPr lang="en-US" altLang="zh-TW" sz="1400" dirty="0">
                          <a:latin typeface="+mn-ea"/>
                          <a:ea typeface="+mn-ea"/>
                        </a:rPr>
                        <a:t>591</a:t>
                      </a:r>
                      <a:r>
                        <a:rPr lang="zh-TW" altLang="en-US" sz="1400" dirty="0">
                          <a:latin typeface="+mn-ea"/>
                          <a:ea typeface="+mn-ea"/>
                        </a:rPr>
                        <a:t>（</a:t>
                      </a:r>
                      <a:r>
                        <a:rPr lang="en-US" altLang="zh-TW" sz="1400" dirty="0">
                          <a:latin typeface="+mn-ea"/>
                          <a:ea typeface="+mn-ea"/>
                        </a:rPr>
                        <a:t>2.0</a:t>
                      </a:r>
                      <a:r>
                        <a:rPr lang="zh-TW" altLang="en-US" sz="1400" dirty="0">
                          <a:latin typeface="+mn-ea"/>
                          <a:ea typeface="+mn-ea"/>
                        </a:rPr>
                        <a:t>）▲</a:t>
                      </a:r>
                    </a:p>
                  </a:txBody>
                  <a:tcPr anchor="ctr"/>
                </a:tc>
                <a:tc>
                  <a:txBody>
                    <a:bodyPr/>
                    <a:lstStyle/>
                    <a:p>
                      <a:pPr algn="ctr"/>
                      <a:r>
                        <a:rPr lang="en-US" altLang="zh-TW" sz="1400" dirty="0">
                          <a:latin typeface="+mn-ea"/>
                          <a:ea typeface="+mn-ea"/>
                        </a:rPr>
                        <a:t>4</a:t>
                      </a:r>
                      <a:endParaRPr lang="zh-TW" altLang="en-US" sz="1400" dirty="0">
                        <a:latin typeface="+mn-ea"/>
                        <a:ea typeface="+mn-ea"/>
                      </a:endParaRPr>
                    </a:p>
                  </a:txBody>
                  <a:tcPr anchor="ctr"/>
                </a:tc>
                <a:tc>
                  <a:txBody>
                    <a:bodyPr/>
                    <a:lstStyle/>
                    <a:p>
                      <a:pPr algn="ctr"/>
                      <a:r>
                        <a:rPr lang="en-US" altLang="zh-TW" sz="1400" dirty="0">
                          <a:latin typeface="+mn-ea"/>
                          <a:ea typeface="+mn-ea"/>
                        </a:rPr>
                        <a:t>53</a:t>
                      </a:r>
                      <a:endParaRPr lang="zh-TW" altLang="en-US" sz="1400" dirty="0">
                        <a:latin typeface="+mn-ea"/>
                        <a:ea typeface="+mn-ea"/>
                      </a:endParaRPr>
                    </a:p>
                  </a:txBody>
                  <a:tcPr anchor="ctr"/>
                </a:tc>
                <a:tc>
                  <a:txBody>
                    <a:bodyPr/>
                    <a:lstStyle/>
                    <a:p>
                      <a:pPr algn="ctr"/>
                      <a:r>
                        <a:rPr lang="en-US" altLang="zh-TW" sz="1400" dirty="0">
                          <a:latin typeface="+mn-ea"/>
                          <a:ea typeface="+mn-ea"/>
                        </a:rPr>
                        <a:t>609</a:t>
                      </a:r>
                      <a:r>
                        <a:rPr lang="zh-TW" altLang="en-US" sz="1400" dirty="0">
                          <a:latin typeface="+mn-ea"/>
                          <a:ea typeface="+mn-ea"/>
                        </a:rPr>
                        <a:t>（</a:t>
                      </a:r>
                      <a:r>
                        <a:rPr lang="en-US" altLang="zh-TW" sz="1400" dirty="0">
                          <a:latin typeface="+mn-ea"/>
                          <a:ea typeface="+mn-ea"/>
                        </a:rPr>
                        <a:t>3.2</a:t>
                      </a:r>
                      <a:r>
                        <a:rPr lang="zh-TW" altLang="en-US" sz="1400" dirty="0">
                          <a:latin typeface="+mn-ea"/>
                          <a:ea typeface="+mn-ea"/>
                        </a:rPr>
                        <a:t>）▲</a:t>
                      </a:r>
                    </a:p>
                  </a:txBody>
                  <a:tcPr anchor="ctr"/>
                </a:tc>
                <a:tc>
                  <a:txBody>
                    <a:bodyPr/>
                    <a:lstStyle/>
                    <a:p>
                      <a:pPr algn="ctr"/>
                      <a:r>
                        <a:rPr lang="en-US" altLang="zh-TW" sz="1400" dirty="0">
                          <a:latin typeface="+mn-ea"/>
                          <a:ea typeface="+mn-ea"/>
                        </a:rPr>
                        <a:t>3</a:t>
                      </a:r>
                      <a:endParaRPr lang="zh-TW" altLang="en-US" sz="1400" dirty="0">
                        <a:latin typeface="+mn-ea"/>
                        <a:ea typeface="+mn-ea"/>
                      </a:endParaRPr>
                    </a:p>
                  </a:txBody>
                  <a:tcPr anchor="ctr"/>
                </a:tc>
                <a:tc>
                  <a:txBody>
                    <a:bodyPr/>
                    <a:lstStyle/>
                    <a:p>
                      <a:pPr algn="ctr"/>
                      <a:r>
                        <a:rPr lang="en-US" altLang="zh-TW" sz="1400" dirty="0">
                          <a:latin typeface="+mn-ea"/>
                          <a:ea typeface="+mn-ea"/>
                        </a:rPr>
                        <a:t>45</a:t>
                      </a:r>
                      <a:endParaRPr lang="zh-TW" altLang="en-US" sz="1400" dirty="0">
                        <a:latin typeface="+mn-ea"/>
                        <a:ea typeface="+mn-ea"/>
                      </a:endParaRPr>
                    </a:p>
                  </a:txBody>
                  <a:tcPr anchor="ctr"/>
                </a:tc>
                <a:tc>
                  <a:txBody>
                    <a:bodyPr/>
                    <a:lstStyle/>
                    <a:p>
                      <a:pPr algn="ctr"/>
                      <a:r>
                        <a:rPr lang="en-US" altLang="zh-TW" sz="1400" dirty="0">
                          <a:latin typeface="+mn-ea"/>
                          <a:ea typeface="+mn-ea"/>
                        </a:rPr>
                        <a:t>552</a:t>
                      </a:r>
                      <a:r>
                        <a:rPr lang="zh-TW" altLang="en-US" sz="1400" dirty="0">
                          <a:latin typeface="+mn-ea"/>
                          <a:ea typeface="+mn-ea"/>
                        </a:rPr>
                        <a:t>（</a:t>
                      </a:r>
                      <a:r>
                        <a:rPr lang="en-US" altLang="zh-TW" sz="1400" dirty="0">
                          <a:latin typeface="+mn-ea"/>
                          <a:ea typeface="+mn-ea"/>
                        </a:rPr>
                        <a:t>2.2</a:t>
                      </a:r>
                      <a:r>
                        <a:rPr lang="zh-TW" altLang="en-US" sz="1400" dirty="0">
                          <a:latin typeface="+mn-ea"/>
                          <a:ea typeface="+mn-ea"/>
                        </a:rPr>
                        <a:t>）</a:t>
                      </a:r>
                    </a:p>
                  </a:txBody>
                  <a:tcPr anchor="ctr"/>
                </a:tc>
                <a:tc>
                  <a:txBody>
                    <a:bodyPr/>
                    <a:lstStyle/>
                    <a:p>
                      <a:pPr algn="ctr"/>
                      <a:r>
                        <a:rPr lang="en-US" altLang="zh-TW" sz="1400" dirty="0">
                          <a:latin typeface="+mn-ea"/>
                          <a:ea typeface="+mn-ea"/>
                        </a:rPr>
                        <a:t>6</a:t>
                      </a:r>
                      <a:endParaRPr lang="zh-TW" altLang="en-US" sz="1400" dirty="0">
                        <a:latin typeface="+mn-ea"/>
                        <a:ea typeface="+mn-ea"/>
                      </a:endParaRPr>
                    </a:p>
                  </a:txBody>
                  <a:tcPr anchor="ctr"/>
                </a:tc>
                <a:tc>
                  <a:txBody>
                    <a:bodyPr/>
                    <a:lstStyle/>
                    <a:p>
                      <a:pPr algn="ctr"/>
                      <a:r>
                        <a:rPr lang="en-US" altLang="zh-TW" sz="1400" dirty="0">
                          <a:latin typeface="+mn-ea"/>
                          <a:ea typeface="+mn-ea"/>
                        </a:rPr>
                        <a:t>53</a:t>
                      </a:r>
                      <a:endParaRPr lang="zh-TW" altLang="en-US" sz="1400" dirty="0">
                        <a:latin typeface="+mn-ea"/>
                        <a:ea typeface="+mn-ea"/>
                      </a:endParaRPr>
                    </a:p>
                  </a:txBody>
                  <a:tcPr anchor="ctr"/>
                </a:tc>
                <a:tc>
                  <a:txBody>
                    <a:bodyPr/>
                    <a:lstStyle/>
                    <a:p>
                      <a:pPr algn="ctr"/>
                      <a:r>
                        <a:rPr lang="en-US" altLang="zh-TW" sz="1400" dirty="0">
                          <a:latin typeface="+mn-ea"/>
                          <a:ea typeface="+mn-ea"/>
                        </a:rPr>
                        <a:t>564</a:t>
                      </a:r>
                      <a:r>
                        <a:rPr lang="zh-TW" altLang="en-US" sz="1400" dirty="0">
                          <a:latin typeface="+mn-ea"/>
                          <a:ea typeface="+mn-ea"/>
                        </a:rPr>
                        <a:t>（</a:t>
                      </a:r>
                      <a:r>
                        <a:rPr lang="en-US" altLang="zh-TW" sz="1400" dirty="0">
                          <a:latin typeface="+mn-ea"/>
                          <a:ea typeface="+mn-ea"/>
                        </a:rPr>
                        <a:t>2.3</a:t>
                      </a:r>
                      <a:r>
                        <a:rPr lang="zh-TW" altLang="en-US" sz="1400" dirty="0">
                          <a:latin typeface="+mn-ea"/>
                          <a:ea typeface="+mn-ea"/>
                        </a:rPr>
                        <a:t>）</a:t>
                      </a:r>
                    </a:p>
                  </a:txBody>
                  <a:tcPr anchor="ctr"/>
                </a:tc>
                <a:tc>
                  <a:txBody>
                    <a:bodyPr/>
                    <a:lstStyle/>
                    <a:p>
                      <a:pPr algn="ctr"/>
                      <a:r>
                        <a:rPr lang="en-US" altLang="zh-TW" sz="1400" dirty="0">
                          <a:latin typeface="+mn-ea"/>
                          <a:ea typeface="+mn-ea"/>
                        </a:rPr>
                        <a:t>2</a:t>
                      </a:r>
                      <a:endParaRPr lang="zh-TW" altLang="en-US" sz="1400" dirty="0">
                        <a:latin typeface="+mn-ea"/>
                        <a:ea typeface="+mn-ea"/>
                      </a:endParaRPr>
                    </a:p>
                  </a:txBody>
                  <a:tcPr anchor="ctr"/>
                </a:tc>
                <a:tc>
                  <a:txBody>
                    <a:bodyPr/>
                    <a:lstStyle/>
                    <a:p>
                      <a:pPr algn="ctr"/>
                      <a:r>
                        <a:rPr lang="en-US" altLang="zh-TW" sz="1400" dirty="0">
                          <a:latin typeface="+mn-ea"/>
                          <a:ea typeface="+mn-ea"/>
                        </a:rPr>
                        <a:t>45</a:t>
                      </a:r>
                      <a:endParaRPr lang="zh-TW" altLang="en-US" sz="1400" dirty="0">
                        <a:latin typeface="+mn-ea"/>
                        <a:ea typeface="+mn-ea"/>
                      </a:endParaRPr>
                    </a:p>
                  </a:txBody>
                  <a:tcPr anchor="ctr"/>
                </a:tc>
                <a:extLst>
                  <a:ext uri="{0D108BD9-81ED-4DB2-BD59-A6C34878D82A}">
                    <a16:rowId xmlns:a16="http://schemas.microsoft.com/office/drawing/2014/main" val="677919405"/>
                  </a:ext>
                </a:extLst>
              </a:tr>
              <a:tr h="543524">
                <a:tc>
                  <a:txBody>
                    <a:bodyPr/>
                    <a:lstStyle/>
                    <a:p>
                      <a:pPr algn="ctr"/>
                      <a:r>
                        <a:rPr lang="en-US" altLang="zh-TW" sz="1400" dirty="0">
                          <a:latin typeface="+mn-ea"/>
                          <a:ea typeface="+mn-ea"/>
                        </a:rPr>
                        <a:t>2015</a:t>
                      </a:r>
                      <a:endParaRPr lang="zh-TW" altLang="en-US" sz="1400" dirty="0">
                        <a:latin typeface="+mn-ea"/>
                        <a:ea typeface="+mn-ea"/>
                      </a:endParaRPr>
                    </a:p>
                  </a:txBody>
                  <a:tcPr anchor="ctr"/>
                </a:tc>
                <a:tc>
                  <a:txBody>
                    <a:bodyPr/>
                    <a:lstStyle/>
                    <a:p>
                      <a:pPr algn="ctr"/>
                      <a:r>
                        <a:rPr lang="en-US" altLang="zh-TW" sz="1400" dirty="0">
                          <a:latin typeface="+mn-ea"/>
                          <a:ea typeface="+mn-ea"/>
                        </a:rPr>
                        <a:t>597</a:t>
                      </a:r>
                      <a:r>
                        <a:rPr lang="zh-TW" altLang="en-US" sz="1400" dirty="0">
                          <a:latin typeface="+mn-ea"/>
                          <a:ea typeface="+mn-ea"/>
                        </a:rPr>
                        <a:t>（</a:t>
                      </a:r>
                      <a:r>
                        <a:rPr lang="en-US" altLang="zh-TW" sz="1400" dirty="0">
                          <a:latin typeface="+mn-ea"/>
                          <a:ea typeface="+mn-ea"/>
                        </a:rPr>
                        <a:t>1.9</a:t>
                      </a:r>
                      <a:r>
                        <a:rPr lang="zh-TW" altLang="en-US" sz="1400" dirty="0">
                          <a:latin typeface="+mn-ea"/>
                          <a:ea typeface="+mn-ea"/>
                        </a:rPr>
                        <a:t>）▲</a:t>
                      </a:r>
                    </a:p>
                  </a:txBody>
                  <a:tcPr anchor="ctr"/>
                </a:tc>
                <a:tc>
                  <a:txBody>
                    <a:bodyPr/>
                    <a:lstStyle/>
                    <a:p>
                      <a:pPr algn="ctr"/>
                      <a:r>
                        <a:rPr lang="en-US" altLang="zh-TW" sz="1400" dirty="0">
                          <a:latin typeface="+mn-ea"/>
                          <a:ea typeface="+mn-ea"/>
                        </a:rPr>
                        <a:t>4</a:t>
                      </a:r>
                      <a:endParaRPr lang="zh-TW" altLang="en-US" sz="1400" dirty="0">
                        <a:latin typeface="+mn-ea"/>
                        <a:ea typeface="+mn-ea"/>
                      </a:endParaRPr>
                    </a:p>
                  </a:txBody>
                  <a:tcPr anchor="ctr"/>
                </a:tc>
                <a:tc>
                  <a:txBody>
                    <a:bodyPr/>
                    <a:lstStyle/>
                    <a:p>
                      <a:pPr algn="ctr"/>
                      <a:r>
                        <a:rPr lang="en-US" altLang="zh-TW" sz="1400" dirty="0">
                          <a:latin typeface="+mn-ea"/>
                          <a:ea typeface="+mn-ea"/>
                        </a:rPr>
                        <a:t>49</a:t>
                      </a:r>
                      <a:endParaRPr lang="zh-TW" altLang="en-US" sz="1400" dirty="0">
                        <a:latin typeface="+mn-ea"/>
                        <a:ea typeface="+mn-ea"/>
                      </a:endParaRPr>
                    </a:p>
                  </a:txBody>
                  <a:tcPr anchor="ctr"/>
                </a:tc>
                <a:tc>
                  <a:txBody>
                    <a:bodyPr/>
                    <a:lstStyle/>
                    <a:p>
                      <a:pPr algn="ctr"/>
                      <a:r>
                        <a:rPr lang="en-US" altLang="zh-TW" sz="1400" dirty="0">
                          <a:latin typeface="+mn-ea"/>
                          <a:ea typeface="+mn-ea"/>
                        </a:rPr>
                        <a:t>599</a:t>
                      </a:r>
                      <a:r>
                        <a:rPr lang="zh-TW" altLang="en-US" sz="1400" dirty="0">
                          <a:latin typeface="+mn-ea"/>
                          <a:ea typeface="+mn-ea"/>
                        </a:rPr>
                        <a:t>（</a:t>
                      </a:r>
                      <a:r>
                        <a:rPr lang="en-US" altLang="zh-TW" sz="1400" dirty="0">
                          <a:latin typeface="+mn-ea"/>
                          <a:ea typeface="+mn-ea"/>
                        </a:rPr>
                        <a:t>2.4</a:t>
                      </a:r>
                      <a:r>
                        <a:rPr lang="zh-TW" altLang="en-US" sz="1400" dirty="0">
                          <a:latin typeface="+mn-ea"/>
                          <a:ea typeface="+mn-ea"/>
                        </a:rPr>
                        <a:t>）▼</a:t>
                      </a:r>
                    </a:p>
                  </a:txBody>
                  <a:tcPr anchor="ctr"/>
                </a:tc>
                <a:tc>
                  <a:txBody>
                    <a:bodyPr/>
                    <a:lstStyle/>
                    <a:p>
                      <a:pPr algn="ctr"/>
                      <a:r>
                        <a:rPr lang="en-US" altLang="zh-TW" sz="1400" dirty="0">
                          <a:latin typeface="+mn-ea"/>
                          <a:ea typeface="+mn-ea"/>
                        </a:rPr>
                        <a:t>3</a:t>
                      </a:r>
                      <a:endParaRPr lang="zh-TW" altLang="en-US" sz="1400" dirty="0">
                        <a:latin typeface="+mn-ea"/>
                        <a:ea typeface="+mn-ea"/>
                      </a:endParaRPr>
                    </a:p>
                  </a:txBody>
                  <a:tcPr anchor="ctr"/>
                </a:tc>
                <a:tc>
                  <a:txBody>
                    <a:bodyPr/>
                    <a:lstStyle/>
                    <a:p>
                      <a:pPr algn="ctr"/>
                      <a:r>
                        <a:rPr lang="en-US" altLang="zh-TW" sz="1400" dirty="0">
                          <a:latin typeface="+mn-ea"/>
                          <a:ea typeface="+mn-ea"/>
                        </a:rPr>
                        <a:t>39</a:t>
                      </a:r>
                      <a:endParaRPr lang="zh-TW" altLang="en-US" sz="1400" dirty="0">
                        <a:latin typeface="+mn-ea"/>
                        <a:ea typeface="+mn-ea"/>
                      </a:endParaRPr>
                    </a:p>
                  </a:txBody>
                  <a:tcPr anchor="ctr"/>
                </a:tc>
                <a:tc>
                  <a:txBody>
                    <a:bodyPr/>
                    <a:lstStyle/>
                    <a:p>
                      <a:pPr algn="ctr"/>
                      <a:r>
                        <a:rPr lang="en-US" altLang="zh-TW" sz="1400" dirty="0">
                          <a:latin typeface="+mn-ea"/>
                          <a:ea typeface="+mn-ea"/>
                        </a:rPr>
                        <a:t>555</a:t>
                      </a:r>
                      <a:r>
                        <a:rPr lang="zh-TW" altLang="en-US" sz="1400" dirty="0">
                          <a:latin typeface="+mn-ea"/>
                          <a:ea typeface="+mn-ea"/>
                        </a:rPr>
                        <a:t>（</a:t>
                      </a:r>
                      <a:r>
                        <a:rPr lang="en-US" altLang="zh-TW" sz="1400" dirty="0">
                          <a:latin typeface="+mn-ea"/>
                          <a:ea typeface="+mn-ea"/>
                        </a:rPr>
                        <a:t>1.8</a:t>
                      </a:r>
                      <a:r>
                        <a:rPr lang="zh-TW" altLang="en-US" sz="1400" dirty="0">
                          <a:latin typeface="+mn-ea"/>
                          <a:ea typeface="+mn-ea"/>
                        </a:rPr>
                        <a:t>）</a:t>
                      </a:r>
                    </a:p>
                  </a:txBody>
                  <a:tcPr anchor="ctr"/>
                </a:tc>
                <a:tc>
                  <a:txBody>
                    <a:bodyPr/>
                    <a:lstStyle/>
                    <a:p>
                      <a:pPr algn="ctr"/>
                      <a:r>
                        <a:rPr lang="en-US" altLang="zh-TW" sz="1400" dirty="0">
                          <a:latin typeface="+mn-ea"/>
                          <a:ea typeface="+mn-ea"/>
                        </a:rPr>
                        <a:t>6</a:t>
                      </a:r>
                      <a:endParaRPr lang="zh-TW" altLang="en-US" sz="1400" dirty="0">
                        <a:latin typeface="+mn-ea"/>
                        <a:ea typeface="+mn-ea"/>
                      </a:endParaRPr>
                    </a:p>
                  </a:txBody>
                  <a:tcPr anchor="ctr"/>
                </a:tc>
                <a:tc>
                  <a:txBody>
                    <a:bodyPr/>
                    <a:lstStyle/>
                    <a:p>
                      <a:pPr algn="ctr"/>
                      <a:r>
                        <a:rPr lang="en-US" altLang="zh-TW" sz="1400" dirty="0">
                          <a:latin typeface="+mn-ea"/>
                          <a:ea typeface="+mn-ea"/>
                        </a:rPr>
                        <a:t>47</a:t>
                      </a:r>
                      <a:endParaRPr lang="zh-TW" altLang="en-US" sz="1400" dirty="0">
                        <a:latin typeface="+mn-ea"/>
                        <a:ea typeface="+mn-ea"/>
                      </a:endParaRPr>
                    </a:p>
                  </a:txBody>
                  <a:tcPr anchor="ctr"/>
                </a:tc>
                <a:tc>
                  <a:txBody>
                    <a:bodyPr/>
                    <a:lstStyle/>
                    <a:p>
                      <a:pPr algn="ctr"/>
                      <a:r>
                        <a:rPr lang="en-US" altLang="zh-TW" sz="1400" dirty="0">
                          <a:latin typeface="+mn-ea"/>
                          <a:ea typeface="+mn-ea"/>
                        </a:rPr>
                        <a:t>569</a:t>
                      </a:r>
                      <a:r>
                        <a:rPr lang="zh-TW" altLang="en-US" sz="1400" dirty="0">
                          <a:latin typeface="+mn-ea"/>
                          <a:ea typeface="+mn-ea"/>
                        </a:rPr>
                        <a:t>（</a:t>
                      </a:r>
                      <a:r>
                        <a:rPr lang="en-US" altLang="zh-TW" sz="1400" dirty="0">
                          <a:latin typeface="+mn-ea"/>
                          <a:ea typeface="+mn-ea"/>
                        </a:rPr>
                        <a:t>2.1</a:t>
                      </a:r>
                      <a:r>
                        <a:rPr lang="zh-TW" altLang="en-US" sz="1400" dirty="0">
                          <a:latin typeface="+mn-ea"/>
                          <a:ea typeface="+mn-ea"/>
                        </a:rPr>
                        <a:t>）</a:t>
                      </a:r>
                    </a:p>
                  </a:txBody>
                  <a:tcPr anchor="ctr"/>
                </a:tc>
                <a:tc>
                  <a:txBody>
                    <a:bodyPr/>
                    <a:lstStyle/>
                    <a:p>
                      <a:pPr algn="ctr"/>
                      <a:r>
                        <a:rPr lang="en-US" altLang="zh-TW" sz="1400" dirty="0">
                          <a:latin typeface="+mn-ea"/>
                          <a:ea typeface="+mn-ea"/>
                        </a:rPr>
                        <a:t>3</a:t>
                      </a:r>
                      <a:endParaRPr lang="zh-TW" altLang="en-US" sz="1400" dirty="0">
                        <a:latin typeface="+mn-ea"/>
                        <a:ea typeface="+mn-ea"/>
                      </a:endParaRPr>
                    </a:p>
                  </a:txBody>
                  <a:tcPr anchor="ctr"/>
                </a:tc>
                <a:tc>
                  <a:txBody>
                    <a:bodyPr/>
                    <a:lstStyle/>
                    <a:p>
                      <a:pPr algn="ctr"/>
                      <a:r>
                        <a:rPr lang="en-US" altLang="zh-TW" sz="1400" dirty="0">
                          <a:latin typeface="+mn-ea"/>
                          <a:ea typeface="+mn-ea"/>
                        </a:rPr>
                        <a:t>39</a:t>
                      </a:r>
                      <a:endParaRPr lang="zh-TW" altLang="en-US" sz="1400" dirty="0">
                        <a:latin typeface="+mn-ea"/>
                        <a:ea typeface="+mn-ea"/>
                      </a:endParaRPr>
                    </a:p>
                  </a:txBody>
                  <a:tcPr anchor="ctr"/>
                </a:tc>
                <a:extLst>
                  <a:ext uri="{0D108BD9-81ED-4DB2-BD59-A6C34878D82A}">
                    <a16:rowId xmlns:a16="http://schemas.microsoft.com/office/drawing/2014/main" val="1710906346"/>
                  </a:ext>
                </a:extLst>
              </a:tr>
            </a:tbl>
          </a:graphicData>
        </a:graphic>
      </p:graphicFrame>
      <p:sp>
        <p:nvSpPr>
          <p:cNvPr id="7" name="矩形 6">
            <a:extLst>
              <a:ext uri="{FF2B5EF4-FFF2-40B4-BE49-F238E27FC236}">
                <a16:creationId xmlns:a16="http://schemas.microsoft.com/office/drawing/2014/main" id="{A887440D-9C8F-471F-B271-17A2A19F21F6}"/>
              </a:ext>
            </a:extLst>
          </p:cNvPr>
          <p:cNvSpPr/>
          <p:nvPr/>
        </p:nvSpPr>
        <p:spPr>
          <a:xfrm>
            <a:off x="103705" y="6020772"/>
            <a:ext cx="5675970" cy="430887"/>
          </a:xfrm>
          <a:prstGeom prst="rect">
            <a:avLst/>
          </a:prstGeom>
        </p:spPr>
        <p:txBody>
          <a:bodyPr wrap="square">
            <a:spAutoFit/>
          </a:bodyPr>
          <a:lstStyle/>
          <a:p>
            <a:pPr lvl="0"/>
            <a:r>
              <a:rPr kumimoji="0" lang="zh-TW" altLang="en-US" sz="1100" b="0" i="0" u="none" strike="noStrike" kern="1200" cap="none" spc="0" normalizeH="0" baseline="0" noProof="0" dirty="0">
                <a:ln>
                  <a:noFill/>
                </a:ln>
                <a:solidFill>
                  <a:prstClr val="black"/>
                </a:solidFill>
                <a:effectLst/>
                <a:uLnTx/>
                <a:uFillTx/>
                <a:latin typeface="微軟正黑體"/>
                <a:ea typeface="微軟正黑體"/>
                <a:cs typeface="+mn-cs"/>
              </a:rPr>
              <a:t>註</a:t>
            </a:r>
            <a:r>
              <a:rPr lang="zh-TW" altLang="en-US" sz="1100" dirty="0">
                <a:solidFill>
                  <a:prstClr val="black"/>
                </a:solidFill>
                <a:latin typeface="微軟正黑體"/>
              </a:rPr>
              <a:t>：國際數學與科學教育成就趨勢調查 </a:t>
            </a:r>
            <a:r>
              <a:rPr lang="en-US" altLang="zh-TW" sz="1100" dirty="0">
                <a:solidFill>
                  <a:prstClr val="black"/>
                </a:solidFill>
                <a:latin typeface="微軟正黑體"/>
              </a:rPr>
              <a:t>2015 (TIMSS 2015)</a:t>
            </a:r>
            <a:r>
              <a:rPr lang="zh-TW" altLang="en-US" sz="1100" dirty="0">
                <a:solidFill>
                  <a:prstClr val="black"/>
                </a:solidFill>
                <a:latin typeface="微軟正黑體"/>
              </a:rPr>
              <a:t>：臺灣精簡國家成果報告。</a:t>
            </a:r>
            <a:endParaRPr lang="en-US" altLang="zh-TW" sz="1100" dirty="0">
              <a:solidFill>
                <a:prstClr val="black"/>
              </a:solidFill>
              <a:latin typeface="微軟正黑體"/>
            </a:endParaRPr>
          </a:p>
          <a:p>
            <a:pPr lvl="0"/>
            <a:r>
              <a:rPr lang="zh-TW" altLang="en-US" sz="1100" dirty="0">
                <a:solidFill>
                  <a:prstClr val="black"/>
                </a:solidFill>
                <a:latin typeface="微軟正黑體"/>
              </a:rPr>
              <a:t>取自</a:t>
            </a:r>
            <a:r>
              <a:rPr lang="en-US" altLang="zh-TW" sz="1100" dirty="0">
                <a:solidFill>
                  <a:prstClr val="black"/>
                </a:solidFill>
                <a:latin typeface="微軟正黑體"/>
              </a:rPr>
              <a:t>http://www.sec.ntnu.edu.tw/timss2015/downloads/T15TWNexecutive_CH.pdf </a:t>
            </a:r>
            <a:r>
              <a:rPr kumimoji="0" lang="zh-TW" altLang="en-US" sz="1100" b="0" i="0" u="none" strike="noStrike" kern="1200" cap="none" spc="0" normalizeH="0" baseline="0" noProof="0" dirty="0">
                <a:ln>
                  <a:noFill/>
                </a:ln>
                <a:solidFill>
                  <a:prstClr val="black"/>
                </a:solidFill>
                <a:effectLst/>
                <a:uLnTx/>
                <a:uFillTx/>
                <a:latin typeface="微軟正黑體"/>
                <a:ea typeface="微軟正黑體"/>
                <a:cs typeface="+mn-cs"/>
              </a:rPr>
              <a:t>。</a:t>
            </a:r>
            <a:endParaRPr kumimoji="0" lang="en-US" altLang="zh-TW" sz="1100" b="0" i="0" u="none" strike="noStrike" kern="1200" cap="none" spc="0" normalizeH="0" baseline="0" noProof="0" dirty="0">
              <a:ln>
                <a:noFill/>
              </a:ln>
              <a:solidFill>
                <a:prstClr val="black"/>
              </a:solidFill>
              <a:effectLst/>
              <a:uLnTx/>
              <a:uFillTx/>
              <a:latin typeface="微軟正黑體"/>
              <a:ea typeface="微軟正黑體"/>
              <a:cs typeface="+mn-cs"/>
            </a:endParaRPr>
          </a:p>
        </p:txBody>
      </p:sp>
    </p:spTree>
    <p:extLst>
      <p:ext uri="{BB962C8B-B14F-4D97-AF65-F5344CB8AC3E}">
        <p14:creationId xmlns:p14="http://schemas.microsoft.com/office/powerpoint/2010/main" val="2879327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9399" y="238917"/>
            <a:ext cx="8402715" cy="994172"/>
          </a:xfrm>
        </p:spPr>
        <p:txBody>
          <a:bodyPr>
            <a:normAutofit/>
          </a:bodyPr>
          <a:lstStyle/>
          <a:p>
            <a:pPr algn="ctr"/>
            <a:r>
              <a:rPr lang="zh-TW" altLang="en-US" b="1" dirty="0">
                <a:latin typeface="微軟正黑體" panose="020B0604030504040204" pitchFamily="34" charset="-120"/>
                <a:cs typeface="Times New Roman" panose="02020603050405020304" pitchFamily="18" charset="0"/>
              </a:rPr>
              <a:t>臺灣歷次</a:t>
            </a:r>
            <a:r>
              <a:rPr lang="en-US" altLang="zh-TW" b="1" dirty="0">
                <a:latin typeface="微軟正黑體" panose="020B0604030504040204" pitchFamily="34" charset="-120"/>
                <a:cs typeface="Times New Roman" panose="02020603050405020304" pitchFamily="18" charset="0"/>
              </a:rPr>
              <a:t>TIMSS</a:t>
            </a:r>
            <a:r>
              <a:rPr lang="zh-TW" altLang="en-US" b="1" dirty="0">
                <a:latin typeface="微軟正黑體" panose="020B0604030504040204" pitchFamily="34" charset="-120"/>
                <a:cs typeface="Times New Roman" panose="02020603050405020304" pitchFamily="18" charset="0"/>
              </a:rPr>
              <a:t>表現趨勢</a:t>
            </a:r>
          </a:p>
        </p:txBody>
      </p:sp>
      <p:sp>
        <p:nvSpPr>
          <p:cNvPr id="3" name="投影片編號版面配置區 2">
            <a:extLst>
              <a:ext uri="{FF2B5EF4-FFF2-40B4-BE49-F238E27FC236}">
                <a16:creationId xmlns:a16="http://schemas.microsoft.com/office/drawing/2014/main" id="{FE570364-6E07-4144-9A73-130ABDF954E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023F15-DF02-435D-8E21-663868E08D20}" type="slidenum">
              <a:rPr kumimoji="0" lang="zh-TW" altLang="en-US" sz="1800" b="0" i="0" u="none" strike="noStrike" kern="1200" cap="none" spc="0" normalizeH="0" baseline="0" noProof="0" smtClean="0">
                <a:ln>
                  <a:noFill/>
                </a:ln>
                <a:solidFill>
                  <a:prstClr val="black"/>
                </a:solidFill>
                <a:effectLst/>
                <a:uLnTx/>
                <a:uFillTx/>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TW" altLang="en-US" sz="1800" b="0" i="0" u="none" strike="noStrike" kern="1200" cap="none" spc="0" normalizeH="0" baseline="0" noProof="0" dirty="0">
              <a:ln>
                <a:noFill/>
              </a:ln>
              <a:solidFill>
                <a:prstClr val="black"/>
              </a:solidFill>
              <a:effectLst/>
              <a:uLnTx/>
              <a:uFillTx/>
              <a:ea typeface="微軟正黑體"/>
              <a:cs typeface="+mn-cs"/>
            </a:endParaRPr>
          </a:p>
        </p:txBody>
      </p:sp>
      <p:pic>
        <p:nvPicPr>
          <p:cNvPr id="10" name="圖片 9">
            <a:extLst>
              <a:ext uri="{FF2B5EF4-FFF2-40B4-BE49-F238E27FC236}">
                <a16:creationId xmlns:a16="http://schemas.microsoft.com/office/drawing/2014/main" id="{13077A99-50D2-4395-963B-0F38E40AEBCB}"/>
              </a:ext>
            </a:extLst>
          </p:cNvPr>
          <p:cNvPicPr>
            <a:picLocks noChangeAspect="1"/>
          </p:cNvPicPr>
          <p:nvPr/>
        </p:nvPicPr>
        <p:blipFill>
          <a:blip r:embed="rId3"/>
          <a:stretch>
            <a:fillRect/>
          </a:stretch>
        </p:blipFill>
        <p:spPr>
          <a:xfrm>
            <a:off x="1906445" y="1083395"/>
            <a:ext cx="5180155" cy="5097023"/>
          </a:xfrm>
          <a:prstGeom prst="rect">
            <a:avLst/>
          </a:prstGeom>
        </p:spPr>
      </p:pic>
      <p:sp>
        <p:nvSpPr>
          <p:cNvPr id="6" name="矩形 5">
            <a:extLst>
              <a:ext uri="{FF2B5EF4-FFF2-40B4-BE49-F238E27FC236}">
                <a16:creationId xmlns:a16="http://schemas.microsoft.com/office/drawing/2014/main" id="{C2401096-F22F-4CB7-8F9E-11BECB927B5B}"/>
              </a:ext>
            </a:extLst>
          </p:cNvPr>
          <p:cNvSpPr/>
          <p:nvPr/>
        </p:nvSpPr>
        <p:spPr>
          <a:xfrm>
            <a:off x="152400" y="6283273"/>
            <a:ext cx="7341220" cy="430887"/>
          </a:xfrm>
          <a:prstGeom prst="rect">
            <a:avLst/>
          </a:prstGeom>
        </p:spPr>
        <p:txBody>
          <a:bodyPr wrap="square">
            <a:spAutoFit/>
          </a:bodyPr>
          <a:lstStyle/>
          <a:p>
            <a:pPr lvl="0" defTabSz="457200"/>
            <a:r>
              <a:rPr kumimoji="0" lang="zh-TW" altLang="en-US" sz="1100" b="0" i="0" u="none" strike="noStrike" kern="1200" cap="none" spc="0" normalizeH="0" baseline="0" noProof="0" dirty="0">
                <a:ln>
                  <a:noFill/>
                </a:ln>
                <a:solidFill>
                  <a:prstClr val="black"/>
                </a:solidFill>
                <a:effectLst/>
                <a:uLnTx/>
                <a:uFillTx/>
                <a:latin typeface="微軟正黑體"/>
                <a:ea typeface="微軟正黑體"/>
                <a:cs typeface="+mn-cs"/>
              </a:rPr>
              <a:t>註：取自 </a:t>
            </a:r>
            <a:r>
              <a:rPr lang="en-US" altLang="zh-TW" sz="1100" dirty="0">
                <a:latin typeface="微軟正黑體" panose="020B0604030504040204" pitchFamily="34" charset="-120"/>
                <a:hlinkClick r:id="rId4"/>
              </a:rPr>
              <a:t>http://timssandpirls.bc.edu/timss2015/international-results/timss-2015/mathematics/student-achievement/</a:t>
            </a:r>
            <a:r>
              <a:rPr kumimoji="0" lang="zh-TW" altLang="en-US" sz="1100" b="0" i="0" u="none" strike="noStrike" kern="1200" cap="none" spc="0" normalizeH="0" baseline="0" noProof="0" dirty="0">
                <a:ln>
                  <a:noFill/>
                </a:ln>
                <a:solidFill>
                  <a:prstClr val="black"/>
                </a:solidFill>
                <a:effectLst/>
                <a:uLnTx/>
                <a:uFillTx/>
                <a:latin typeface="微軟正黑體"/>
                <a:ea typeface="微軟正黑體"/>
                <a:cs typeface="+mn-cs"/>
              </a:rPr>
              <a:t>。</a:t>
            </a:r>
            <a:endParaRPr kumimoji="0" lang="en-US" altLang="zh-TW" sz="1100" b="0" i="0" u="none" strike="noStrike" kern="1200" cap="none" spc="0" normalizeH="0" baseline="0" noProof="0" dirty="0">
              <a:ln>
                <a:noFill/>
              </a:ln>
              <a:solidFill>
                <a:prstClr val="black"/>
              </a:solidFill>
              <a:effectLst/>
              <a:uLnTx/>
              <a:uFillTx/>
              <a:latin typeface="微軟正黑體"/>
              <a:ea typeface="微軟正黑體"/>
              <a:cs typeface="+mn-cs"/>
            </a:endParaRPr>
          </a:p>
        </p:txBody>
      </p:sp>
    </p:spTree>
    <p:extLst>
      <p:ext uri="{BB962C8B-B14F-4D97-AF65-F5344CB8AC3E}">
        <p14:creationId xmlns:p14="http://schemas.microsoft.com/office/powerpoint/2010/main" val="864605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9CB84D-2CBA-4B01-BA2D-16662FF06D11}"/>
              </a:ext>
            </a:extLst>
          </p:cNvPr>
          <p:cNvSpPr>
            <a:spLocks noGrp="1"/>
          </p:cNvSpPr>
          <p:nvPr>
            <p:ph type="title"/>
          </p:nvPr>
        </p:nvSpPr>
        <p:spPr>
          <a:xfrm>
            <a:off x="628650" y="193444"/>
            <a:ext cx="7886700" cy="790343"/>
          </a:xfrm>
        </p:spPr>
        <p:txBody>
          <a:bodyPr/>
          <a:lstStyle/>
          <a:p>
            <a:r>
              <a:rPr lang="en-US" altLang="zh-TW" b="1" dirty="0"/>
              <a:t>8</a:t>
            </a:r>
            <a:r>
              <a:rPr lang="zh-TW" altLang="en-US" b="1" dirty="0"/>
              <a:t>年級數學範例試題</a:t>
            </a:r>
          </a:p>
        </p:txBody>
      </p:sp>
      <p:sp>
        <p:nvSpPr>
          <p:cNvPr id="4" name="投影片編號版面配置區 3">
            <a:extLst>
              <a:ext uri="{FF2B5EF4-FFF2-40B4-BE49-F238E27FC236}">
                <a16:creationId xmlns:a16="http://schemas.microsoft.com/office/drawing/2014/main" id="{A9A974DD-4569-42AC-B859-5DE03F6D1556}"/>
              </a:ext>
            </a:extLst>
          </p:cNvPr>
          <p:cNvSpPr>
            <a:spLocks noGrp="1"/>
          </p:cNvSpPr>
          <p:nvPr>
            <p:ph type="sldNum" sz="quarter" idx="12"/>
          </p:nvPr>
        </p:nvSpPr>
        <p:spPr/>
        <p:txBody>
          <a:bodyPr/>
          <a:lstStyle/>
          <a:p>
            <a:fld id="{5E023F15-DF02-435D-8E21-663868E08D20}" type="slidenum">
              <a:rPr lang="zh-TW" altLang="en-US" smtClean="0"/>
              <a:pPr/>
              <a:t>12</a:t>
            </a:fld>
            <a:endParaRPr lang="zh-TW" altLang="en-US" dirty="0"/>
          </a:p>
        </p:txBody>
      </p:sp>
      <p:pic>
        <p:nvPicPr>
          <p:cNvPr id="10" name="圖片 9">
            <a:extLst>
              <a:ext uri="{FF2B5EF4-FFF2-40B4-BE49-F238E27FC236}">
                <a16:creationId xmlns:a16="http://schemas.microsoft.com/office/drawing/2014/main" id="{EE5402FF-0CD5-42FD-A7D8-1ADE55218DC8}"/>
              </a:ext>
            </a:extLst>
          </p:cNvPr>
          <p:cNvPicPr>
            <a:picLocks noChangeAspect="1"/>
          </p:cNvPicPr>
          <p:nvPr/>
        </p:nvPicPr>
        <p:blipFill rotWithShape="1">
          <a:blip r:embed="rId2"/>
          <a:srcRect l="2786" t="1969" r="26028" b="2176"/>
          <a:stretch/>
        </p:blipFill>
        <p:spPr>
          <a:xfrm>
            <a:off x="516798" y="1016644"/>
            <a:ext cx="4047816" cy="2412356"/>
          </a:xfrm>
          <a:prstGeom prst="rect">
            <a:avLst/>
          </a:prstGeom>
          <a:ln w="12700">
            <a:solidFill>
              <a:srgbClr val="277476"/>
            </a:solidFill>
          </a:ln>
        </p:spPr>
      </p:pic>
      <p:pic>
        <p:nvPicPr>
          <p:cNvPr id="11" name="圖片 10">
            <a:extLst>
              <a:ext uri="{FF2B5EF4-FFF2-40B4-BE49-F238E27FC236}">
                <a16:creationId xmlns:a16="http://schemas.microsoft.com/office/drawing/2014/main" id="{CF4FEF91-97B0-405D-AF1A-5BE97473F84F}"/>
              </a:ext>
            </a:extLst>
          </p:cNvPr>
          <p:cNvPicPr>
            <a:picLocks noChangeAspect="1"/>
          </p:cNvPicPr>
          <p:nvPr/>
        </p:nvPicPr>
        <p:blipFill rotWithShape="1">
          <a:blip r:embed="rId3"/>
          <a:srcRect l="809" t="1313" r="26661" b="2024"/>
          <a:stretch/>
        </p:blipFill>
        <p:spPr>
          <a:xfrm>
            <a:off x="4775682" y="1016643"/>
            <a:ext cx="4047816" cy="2412357"/>
          </a:xfrm>
          <a:prstGeom prst="rect">
            <a:avLst/>
          </a:prstGeom>
          <a:ln w="12700">
            <a:solidFill>
              <a:srgbClr val="277476"/>
            </a:solidFill>
          </a:ln>
        </p:spPr>
      </p:pic>
      <p:pic>
        <p:nvPicPr>
          <p:cNvPr id="12" name="圖片 11">
            <a:extLst>
              <a:ext uri="{FF2B5EF4-FFF2-40B4-BE49-F238E27FC236}">
                <a16:creationId xmlns:a16="http://schemas.microsoft.com/office/drawing/2014/main" id="{0F7D2020-CEB3-49BB-A15F-067EFF4E7FFE}"/>
              </a:ext>
            </a:extLst>
          </p:cNvPr>
          <p:cNvPicPr>
            <a:picLocks noChangeAspect="1"/>
          </p:cNvPicPr>
          <p:nvPr/>
        </p:nvPicPr>
        <p:blipFill rotWithShape="1">
          <a:blip r:embed="rId4"/>
          <a:srcRect l="1" t="1388" r="26533" b="3946"/>
          <a:stretch/>
        </p:blipFill>
        <p:spPr>
          <a:xfrm>
            <a:off x="516798" y="3639614"/>
            <a:ext cx="4055202" cy="2385901"/>
          </a:xfrm>
          <a:prstGeom prst="rect">
            <a:avLst/>
          </a:prstGeom>
          <a:ln w="12700">
            <a:solidFill>
              <a:srgbClr val="277476"/>
            </a:solidFill>
          </a:ln>
        </p:spPr>
      </p:pic>
      <p:pic>
        <p:nvPicPr>
          <p:cNvPr id="13" name="圖片 12">
            <a:extLst>
              <a:ext uri="{FF2B5EF4-FFF2-40B4-BE49-F238E27FC236}">
                <a16:creationId xmlns:a16="http://schemas.microsoft.com/office/drawing/2014/main" id="{19429F1C-4E25-4C90-B148-3E13B3309035}"/>
              </a:ext>
            </a:extLst>
          </p:cNvPr>
          <p:cNvPicPr>
            <a:picLocks noChangeAspect="1"/>
          </p:cNvPicPr>
          <p:nvPr/>
        </p:nvPicPr>
        <p:blipFill rotWithShape="1">
          <a:blip r:embed="rId5"/>
          <a:srcRect l="556" t="998" r="26316" b="1930"/>
          <a:stretch/>
        </p:blipFill>
        <p:spPr>
          <a:xfrm>
            <a:off x="4775681" y="3639614"/>
            <a:ext cx="4036561" cy="2385900"/>
          </a:xfrm>
          <a:prstGeom prst="rect">
            <a:avLst/>
          </a:prstGeom>
          <a:ln w="12700">
            <a:solidFill>
              <a:srgbClr val="277476"/>
            </a:solidFill>
          </a:ln>
        </p:spPr>
      </p:pic>
      <p:sp>
        <p:nvSpPr>
          <p:cNvPr id="14" name="矩形 13">
            <a:extLst>
              <a:ext uri="{FF2B5EF4-FFF2-40B4-BE49-F238E27FC236}">
                <a16:creationId xmlns:a16="http://schemas.microsoft.com/office/drawing/2014/main" id="{51A188CE-D371-4C7E-9DEB-F82B54181FE7}"/>
              </a:ext>
            </a:extLst>
          </p:cNvPr>
          <p:cNvSpPr/>
          <p:nvPr/>
        </p:nvSpPr>
        <p:spPr>
          <a:xfrm>
            <a:off x="421548" y="6236162"/>
            <a:ext cx="5747240" cy="261610"/>
          </a:xfrm>
          <a:prstGeom prst="rect">
            <a:avLst/>
          </a:prstGeom>
        </p:spPr>
        <p:txBody>
          <a:bodyPr wrap="square">
            <a:spAutoFit/>
          </a:bodyPr>
          <a:lstStyle/>
          <a:p>
            <a:pPr lvl="0"/>
            <a:r>
              <a:rPr kumimoji="0" lang="zh-TW" altLang="en-US" sz="1100" b="0" i="0" u="none" strike="noStrike" kern="1200" cap="none" spc="0" normalizeH="0" baseline="0" noProof="0" dirty="0">
                <a:ln>
                  <a:noFill/>
                </a:ln>
                <a:solidFill>
                  <a:prstClr val="black"/>
                </a:solidFill>
                <a:effectLst/>
                <a:uLnTx/>
                <a:uFillTx/>
                <a:latin typeface="微軟正黑體"/>
                <a:ea typeface="微軟正黑體"/>
                <a:cs typeface="+mn-cs"/>
              </a:rPr>
              <a:t>註：取自</a:t>
            </a:r>
            <a:r>
              <a:rPr lang="zh-TW" altLang="en-US" sz="1100" dirty="0">
                <a:solidFill>
                  <a:prstClr val="black"/>
                </a:solidFill>
                <a:latin typeface="微軟正黑體"/>
              </a:rPr>
              <a:t>張俊彥主編，國際數學與科學教育成就趨勢調查 </a:t>
            </a:r>
            <a:r>
              <a:rPr lang="en-US" altLang="zh-TW" sz="1100" dirty="0">
                <a:solidFill>
                  <a:prstClr val="black"/>
                </a:solidFill>
                <a:latin typeface="微軟正黑體"/>
              </a:rPr>
              <a:t>2015 </a:t>
            </a:r>
            <a:r>
              <a:rPr lang="zh-TW" altLang="en-US" sz="1100" dirty="0">
                <a:solidFill>
                  <a:prstClr val="black"/>
                </a:solidFill>
                <a:latin typeface="微軟正黑體"/>
              </a:rPr>
              <a:t>國家報告第六章。</a:t>
            </a:r>
            <a:endParaRPr kumimoji="0" lang="en-US" altLang="zh-TW" sz="1100" b="0" i="0" u="none" strike="noStrike" kern="1200" cap="none" spc="0" normalizeH="0" baseline="0" noProof="0" dirty="0">
              <a:ln>
                <a:noFill/>
              </a:ln>
              <a:solidFill>
                <a:prstClr val="black"/>
              </a:solidFill>
              <a:effectLst/>
              <a:uLnTx/>
              <a:uFillTx/>
              <a:latin typeface="微軟正黑體"/>
              <a:ea typeface="微軟正黑體"/>
              <a:cs typeface="+mn-cs"/>
            </a:endParaRPr>
          </a:p>
        </p:txBody>
      </p:sp>
    </p:spTree>
    <p:extLst>
      <p:ext uri="{BB962C8B-B14F-4D97-AF65-F5344CB8AC3E}">
        <p14:creationId xmlns:p14="http://schemas.microsoft.com/office/powerpoint/2010/main" val="2965618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FE6A07E-223C-4240-AD46-7134C0854F77}"/>
              </a:ext>
            </a:extLst>
          </p:cNvPr>
          <p:cNvSpPr>
            <a:spLocks noGrp="1"/>
          </p:cNvSpPr>
          <p:nvPr>
            <p:ph type="title"/>
          </p:nvPr>
        </p:nvSpPr>
        <p:spPr>
          <a:xfrm>
            <a:off x="628650" y="185364"/>
            <a:ext cx="7886700" cy="790343"/>
          </a:xfrm>
        </p:spPr>
        <p:txBody>
          <a:bodyPr/>
          <a:lstStyle/>
          <a:p>
            <a:r>
              <a:rPr lang="en-US" altLang="zh-TW" b="1" dirty="0"/>
              <a:t>8</a:t>
            </a:r>
            <a:r>
              <a:rPr lang="zh-TW" altLang="en-US" b="1" dirty="0"/>
              <a:t>年級科學範例試題</a:t>
            </a:r>
          </a:p>
        </p:txBody>
      </p:sp>
      <p:pic>
        <p:nvPicPr>
          <p:cNvPr id="6" name="內容版面配置區 5">
            <a:extLst>
              <a:ext uri="{FF2B5EF4-FFF2-40B4-BE49-F238E27FC236}">
                <a16:creationId xmlns:a16="http://schemas.microsoft.com/office/drawing/2014/main" id="{A086966B-0CE5-4E18-A10B-50FFD0DC7693}"/>
              </a:ext>
            </a:extLst>
          </p:cNvPr>
          <p:cNvPicPr>
            <a:picLocks noGrp="1" noChangeAspect="1"/>
          </p:cNvPicPr>
          <p:nvPr>
            <p:ph idx="1"/>
          </p:nvPr>
        </p:nvPicPr>
        <p:blipFill rotWithShape="1">
          <a:blip r:embed="rId2"/>
          <a:srcRect l="4590" t="1196" r="1011"/>
          <a:stretch/>
        </p:blipFill>
        <p:spPr>
          <a:xfrm>
            <a:off x="3247356" y="1028264"/>
            <a:ext cx="3038451" cy="2555511"/>
          </a:xfrm>
          <a:prstGeom prst="rect">
            <a:avLst/>
          </a:prstGeom>
          <a:ln w="12700">
            <a:solidFill>
              <a:srgbClr val="277476"/>
            </a:solidFill>
          </a:ln>
        </p:spPr>
      </p:pic>
      <p:sp>
        <p:nvSpPr>
          <p:cNvPr id="4" name="投影片編號版面配置區 3">
            <a:extLst>
              <a:ext uri="{FF2B5EF4-FFF2-40B4-BE49-F238E27FC236}">
                <a16:creationId xmlns:a16="http://schemas.microsoft.com/office/drawing/2014/main" id="{A50F975F-3AE1-4B12-AD50-50892D184956}"/>
              </a:ext>
            </a:extLst>
          </p:cNvPr>
          <p:cNvSpPr>
            <a:spLocks noGrp="1"/>
          </p:cNvSpPr>
          <p:nvPr>
            <p:ph type="sldNum" sz="quarter" idx="12"/>
          </p:nvPr>
        </p:nvSpPr>
        <p:spPr/>
        <p:txBody>
          <a:bodyPr/>
          <a:lstStyle/>
          <a:p>
            <a:fld id="{5E023F15-DF02-435D-8E21-663868E08D20}" type="slidenum">
              <a:rPr lang="zh-TW" altLang="en-US" smtClean="0"/>
              <a:pPr/>
              <a:t>13</a:t>
            </a:fld>
            <a:endParaRPr lang="zh-TW" altLang="en-US" dirty="0"/>
          </a:p>
        </p:txBody>
      </p:sp>
      <p:pic>
        <p:nvPicPr>
          <p:cNvPr id="5" name="圖片 4">
            <a:extLst>
              <a:ext uri="{FF2B5EF4-FFF2-40B4-BE49-F238E27FC236}">
                <a16:creationId xmlns:a16="http://schemas.microsoft.com/office/drawing/2014/main" id="{F20458A3-6BDD-4F07-9410-483E1BF9456B}"/>
              </a:ext>
            </a:extLst>
          </p:cNvPr>
          <p:cNvPicPr>
            <a:picLocks noChangeAspect="1"/>
          </p:cNvPicPr>
          <p:nvPr/>
        </p:nvPicPr>
        <p:blipFill rotWithShape="1">
          <a:blip r:embed="rId3"/>
          <a:srcRect l="3142" t="424" r="31052" b="4809"/>
          <a:stretch/>
        </p:blipFill>
        <p:spPr>
          <a:xfrm>
            <a:off x="110245" y="1027464"/>
            <a:ext cx="3038450" cy="4130546"/>
          </a:xfrm>
          <a:prstGeom prst="rect">
            <a:avLst/>
          </a:prstGeom>
          <a:ln w="12700">
            <a:solidFill>
              <a:srgbClr val="277476"/>
            </a:solidFill>
          </a:ln>
        </p:spPr>
      </p:pic>
      <p:pic>
        <p:nvPicPr>
          <p:cNvPr id="7" name="圖片 6">
            <a:extLst>
              <a:ext uri="{FF2B5EF4-FFF2-40B4-BE49-F238E27FC236}">
                <a16:creationId xmlns:a16="http://schemas.microsoft.com/office/drawing/2014/main" id="{7E4D686C-FA76-4D04-9C4A-6FCCA3F30339}"/>
              </a:ext>
            </a:extLst>
          </p:cNvPr>
          <p:cNvPicPr>
            <a:picLocks noChangeAspect="1"/>
          </p:cNvPicPr>
          <p:nvPr/>
        </p:nvPicPr>
        <p:blipFill rotWithShape="1">
          <a:blip r:embed="rId4"/>
          <a:srcRect l="2893" t="1174" r="990" b="2666"/>
          <a:stretch/>
        </p:blipFill>
        <p:spPr>
          <a:xfrm>
            <a:off x="3247356" y="3636332"/>
            <a:ext cx="3038451" cy="2698992"/>
          </a:xfrm>
          <a:prstGeom prst="rect">
            <a:avLst/>
          </a:prstGeom>
          <a:ln>
            <a:solidFill>
              <a:srgbClr val="277476"/>
            </a:solidFill>
          </a:ln>
        </p:spPr>
      </p:pic>
      <p:pic>
        <p:nvPicPr>
          <p:cNvPr id="8" name="圖片 7">
            <a:extLst>
              <a:ext uri="{FF2B5EF4-FFF2-40B4-BE49-F238E27FC236}">
                <a16:creationId xmlns:a16="http://schemas.microsoft.com/office/drawing/2014/main" id="{1E3BA86D-C868-4B0D-A429-FC4231CC5563}"/>
              </a:ext>
            </a:extLst>
          </p:cNvPr>
          <p:cNvPicPr>
            <a:picLocks noChangeAspect="1"/>
          </p:cNvPicPr>
          <p:nvPr/>
        </p:nvPicPr>
        <p:blipFill rotWithShape="1">
          <a:blip r:embed="rId5"/>
          <a:srcRect l="3652" t="2499" r="8866" b="-1"/>
          <a:stretch/>
        </p:blipFill>
        <p:spPr>
          <a:xfrm>
            <a:off x="6384468" y="1027463"/>
            <a:ext cx="2649287" cy="2337557"/>
          </a:xfrm>
          <a:prstGeom prst="rect">
            <a:avLst/>
          </a:prstGeom>
          <a:ln w="12700">
            <a:solidFill>
              <a:srgbClr val="277476"/>
            </a:solidFill>
          </a:ln>
        </p:spPr>
      </p:pic>
      <p:sp>
        <p:nvSpPr>
          <p:cNvPr id="12" name="矩形 11">
            <a:extLst>
              <a:ext uri="{FF2B5EF4-FFF2-40B4-BE49-F238E27FC236}">
                <a16:creationId xmlns:a16="http://schemas.microsoft.com/office/drawing/2014/main" id="{6CD3E947-7BB1-42BC-8C9E-6F33A9099D47}"/>
              </a:ext>
            </a:extLst>
          </p:cNvPr>
          <p:cNvSpPr/>
          <p:nvPr/>
        </p:nvSpPr>
        <p:spPr>
          <a:xfrm>
            <a:off x="110245" y="6481994"/>
            <a:ext cx="5747240" cy="261610"/>
          </a:xfrm>
          <a:prstGeom prst="rect">
            <a:avLst/>
          </a:prstGeom>
        </p:spPr>
        <p:txBody>
          <a:bodyPr wrap="square">
            <a:spAutoFit/>
          </a:bodyPr>
          <a:lstStyle/>
          <a:p>
            <a:pPr lvl="0"/>
            <a:r>
              <a:rPr kumimoji="0" lang="zh-TW" altLang="en-US" sz="1100" b="0" i="0" u="none" strike="noStrike" kern="1200" cap="none" spc="0" normalizeH="0" baseline="0" noProof="0" dirty="0">
                <a:ln>
                  <a:noFill/>
                </a:ln>
                <a:solidFill>
                  <a:prstClr val="black"/>
                </a:solidFill>
                <a:effectLst/>
                <a:uLnTx/>
                <a:uFillTx/>
                <a:latin typeface="微軟正黑體"/>
                <a:ea typeface="微軟正黑體"/>
                <a:cs typeface="+mn-cs"/>
              </a:rPr>
              <a:t>註：取自</a:t>
            </a:r>
            <a:r>
              <a:rPr lang="zh-TW" altLang="en-US" sz="1100" dirty="0">
                <a:solidFill>
                  <a:prstClr val="black"/>
                </a:solidFill>
                <a:latin typeface="微軟正黑體"/>
              </a:rPr>
              <a:t>張俊彥主編，國際數學與科學教育成就趨勢調查 </a:t>
            </a:r>
            <a:r>
              <a:rPr lang="en-US" altLang="zh-TW" sz="1100" dirty="0">
                <a:solidFill>
                  <a:prstClr val="black"/>
                </a:solidFill>
                <a:latin typeface="微軟正黑體"/>
              </a:rPr>
              <a:t>2015 </a:t>
            </a:r>
            <a:r>
              <a:rPr lang="zh-TW" altLang="en-US" sz="1100" dirty="0">
                <a:solidFill>
                  <a:prstClr val="black"/>
                </a:solidFill>
                <a:latin typeface="微軟正黑體"/>
              </a:rPr>
              <a:t>國家報告第七章。</a:t>
            </a:r>
            <a:endParaRPr kumimoji="0" lang="en-US" altLang="zh-TW" sz="1100" b="0" i="0" u="none" strike="noStrike" kern="1200" cap="none" spc="0" normalizeH="0" baseline="0" noProof="0" dirty="0">
              <a:ln>
                <a:noFill/>
              </a:ln>
              <a:solidFill>
                <a:prstClr val="black"/>
              </a:solidFill>
              <a:effectLst/>
              <a:uLnTx/>
              <a:uFillTx/>
              <a:latin typeface="微軟正黑體"/>
              <a:ea typeface="微軟正黑體"/>
              <a:cs typeface="+mn-cs"/>
            </a:endParaRPr>
          </a:p>
        </p:txBody>
      </p:sp>
    </p:spTree>
    <p:extLst>
      <p:ext uri="{BB962C8B-B14F-4D97-AF65-F5344CB8AC3E}">
        <p14:creationId xmlns:p14="http://schemas.microsoft.com/office/powerpoint/2010/main" val="4205002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431721A8-B4D1-408D-9D4D-75BE5490712E}"/>
              </a:ext>
            </a:extLst>
          </p:cNvPr>
          <p:cNvSpPr>
            <a:spLocks noGrp="1"/>
          </p:cNvSpPr>
          <p:nvPr>
            <p:ph idx="1"/>
          </p:nvPr>
        </p:nvSpPr>
        <p:spPr>
          <a:xfrm>
            <a:off x="318655" y="1390650"/>
            <a:ext cx="8575964" cy="4724399"/>
          </a:xfrm>
        </p:spPr>
        <p:txBody>
          <a:bodyPr>
            <a:normAutofit lnSpcReduction="10000"/>
          </a:bodyPr>
          <a:lstStyle/>
          <a:p>
            <a:pPr>
              <a:lnSpc>
                <a:spcPct val="150000"/>
              </a:lnSpc>
            </a:pPr>
            <a:r>
              <a:rPr lang="zh-TW" altLang="en-US" sz="2325" b="1" dirty="0">
                <a:ea typeface="微軟正黑體" panose="020B0604030504040204" pitchFamily="34" charset="-120"/>
                <a:cs typeface="Times New Roman" panose="02020603050405020304" pitchFamily="18" charset="0"/>
              </a:rPr>
              <a:t>「</a:t>
            </a:r>
            <a:r>
              <a:rPr lang="zh-TW" altLang="en-US" sz="1950" b="1" dirty="0">
                <a:solidFill>
                  <a:prstClr val="black"/>
                </a:solidFill>
                <a:latin typeface="微軟正黑體" panose="020B0604030504040204" pitchFamily="34" charset="-120"/>
                <a:ea typeface="微軟正黑體" panose="020B0604030504040204" pitchFamily="34" charset="-120"/>
              </a:rPr>
              <a:t>促進國際閱讀素養研究</a:t>
            </a:r>
            <a:r>
              <a:rPr lang="zh-TW" altLang="en-US" sz="2325" b="1" dirty="0">
                <a:ea typeface="微軟正黑體" panose="020B0604030504040204" pitchFamily="34" charset="-120"/>
                <a:cs typeface="Times New Roman" panose="02020603050405020304" pitchFamily="18" charset="0"/>
              </a:rPr>
              <a:t>」</a:t>
            </a:r>
            <a:r>
              <a:rPr lang="zh-TW" altLang="en-US" sz="1950" b="1" dirty="0">
                <a:solidFill>
                  <a:prstClr val="black"/>
                </a:solidFill>
                <a:latin typeface="微軟正黑體" panose="020B0604030504040204" pitchFamily="34" charset="-120"/>
                <a:ea typeface="微軟正黑體" panose="020B0604030504040204" pitchFamily="34" charset="-120"/>
              </a:rPr>
              <a:t> </a:t>
            </a:r>
            <a:r>
              <a:rPr lang="en-US" altLang="zh-TW" sz="1950" dirty="0">
                <a:solidFill>
                  <a:prstClr val="black"/>
                </a:solidFill>
                <a:latin typeface="微軟正黑體" panose="020B0604030504040204" pitchFamily="34" charset="-120"/>
                <a:ea typeface="微軟正黑體" panose="020B0604030504040204" pitchFamily="34" charset="-120"/>
              </a:rPr>
              <a:t>(Progress in International Reading Literacy Study, PIRLS) </a:t>
            </a:r>
            <a:r>
              <a:rPr lang="zh-TW" altLang="en-US" sz="1950" dirty="0">
                <a:solidFill>
                  <a:prstClr val="black"/>
                </a:solidFill>
                <a:latin typeface="微軟正黑體" panose="020B0604030504040204" pitchFamily="34" charset="-120"/>
                <a:ea typeface="微軟正黑體" panose="020B0604030504040204" pitchFamily="34" charset="-120"/>
              </a:rPr>
              <a:t>是由國際教育成就調查委員會</a:t>
            </a:r>
            <a:r>
              <a:rPr lang="en-US" altLang="zh-TW" sz="1950" dirty="0">
                <a:solidFill>
                  <a:prstClr val="black"/>
                </a:solidFill>
                <a:latin typeface="微軟正黑體" panose="020B0604030504040204" pitchFamily="34" charset="-120"/>
                <a:ea typeface="微軟正黑體" panose="020B0604030504040204" pitchFamily="34" charset="-120"/>
              </a:rPr>
              <a:t>(IEA)</a:t>
            </a:r>
            <a:r>
              <a:rPr lang="zh-TW" altLang="en-US" sz="1950" dirty="0">
                <a:solidFill>
                  <a:prstClr val="black"/>
                </a:solidFill>
                <a:latin typeface="微軟正黑體" panose="020B0604030504040204" pitchFamily="34" charset="-120"/>
                <a:ea typeface="微軟正黑體" panose="020B0604030504040204" pitchFamily="34" charset="-120"/>
              </a:rPr>
              <a:t>主辦之國際測驗，主要的目的在研究不同國家教育政策、教學方法下兒童的閱讀能力。</a:t>
            </a:r>
            <a:endParaRPr lang="en-US" altLang="zh-TW" sz="1950" dirty="0">
              <a:solidFill>
                <a:prstClr val="black"/>
              </a:solidFill>
              <a:latin typeface="微軟正黑體" panose="020B0604030504040204" pitchFamily="34" charset="-120"/>
              <a:ea typeface="微軟正黑體" panose="020B0604030504040204" pitchFamily="34" charset="-120"/>
            </a:endParaRPr>
          </a:p>
          <a:p>
            <a:pPr>
              <a:lnSpc>
                <a:spcPct val="150000"/>
              </a:lnSpc>
            </a:pPr>
            <a:r>
              <a:rPr lang="zh-TW" altLang="en-US" sz="1950" b="1" dirty="0">
                <a:solidFill>
                  <a:prstClr val="black"/>
                </a:solidFill>
                <a:latin typeface="微軟正黑體" panose="020B0604030504040204" pitchFamily="34" charset="-120"/>
                <a:ea typeface="微軟正黑體" panose="020B0604030504040204" pitchFamily="34" charset="-120"/>
              </a:rPr>
              <a:t>對象</a:t>
            </a:r>
            <a:r>
              <a:rPr lang="zh-TW" altLang="en-US" sz="1950" dirty="0">
                <a:solidFill>
                  <a:prstClr val="black"/>
                </a:solidFill>
                <a:latin typeface="微軟正黑體" panose="020B0604030504040204" pitchFamily="34" charset="-120"/>
                <a:ea typeface="微軟正黑體" panose="020B0604030504040204" pitchFamily="34" charset="-120"/>
              </a:rPr>
              <a:t>：國小四年級學生。</a:t>
            </a:r>
            <a:endParaRPr lang="en-US" altLang="zh-TW" sz="1950" dirty="0">
              <a:solidFill>
                <a:prstClr val="black"/>
              </a:solidFill>
              <a:latin typeface="微軟正黑體" panose="020B0604030504040204" pitchFamily="34" charset="-120"/>
              <a:ea typeface="微軟正黑體" panose="020B0604030504040204" pitchFamily="34" charset="-120"/>
            </a:endParaRPr>
          </a:p>
          <a:p>
            <a:pPr algn="just">
              <a:lnSpc>
                <a:spcPct val="120000"/>
              </a:lnSpc>
            </a:pPr>
            <a:r>
              <a:rPr lang="zh-TW" altLang="en-US" sz="1950" b="1" dirty="0">
                <a:solidFill>
                  <a:prstClr val="black"/>
                </a:solidFill>
                <a:latin typeface="微軟正黑體" panose="020B0604030504040204" pitchFamily="34" charset="-120"/>
                <a:ea typeface="微軟正黑體" panose="020B0604030504040204" pitchFamily="34" charset="-120"/>
              </a:rPr>
              <a:t>目的：</a:t>
            </a:r>
            <a:r>
              <a:rPr lang="zh-TW" altLang="en-US" sz="1950" dirty="0">
                <a:solidFill>
                  <a:prstClr val="black"/>
                </a:solidFill>
                <a:latin typeface="微軟正黑體" panose="020B0604030504040204" pitchFamily="34" charset="-120"/>
                <a:ea typeface="微軟正黑體" panose="020B0604030504040204" pitchFamily="34" charset="-120"/>
              </a:rPr>
              <a:t>以下項目的國際比較及趨勢</a:t>
            </a:r>
            <a:endParaRPr lang="en-US" altLang="zh-TW" sz="1950" dirty="0">
              <a:solidFill>
                <a:prstClr val="black"/>
              </a:solidFill>
              <a:latin typeface="微軟正黑體" panose="020B0604030504040204" pitchFamily="34" charset="-120"/>
              <a:ea typeface="微軟正黑體" panose="020B0604030504040204" pitchFamily="34" charset="-120"/>
            </a:endParaRPr>
          </a:p>
          <a:p>
            <a:pPr marL="401241" indent="-200025">
              <a:lnSpc>
                <a:spcPct val="110000"/>
              </a:lnSpc>
              <a:buFont typeface="+mj-lt"/>
              <a:buAutoNum type="arabicPeriod"/>
            </a:pPr>
            <a:r>
              <a:rPr lang="zh-TW" altLang="en-US" sz="1950" dirty="0">
                <a:solidFill>
                  <a:prstClr val="black"/>
                </a:solidFill>
                <a:latin typeface="微軟正黑體" panose="020B0604030504040204" pitchFamily="34" charset="-120"/>
                <a:ea typeface="微軟正黑體" panose="020B0604030504040204" pitchFamily="34" charset="-120"/>
              </a:rPr>
              <a:t> 四年級學生的閱讀及數位閱讀成就。</a:t>
            </a:r>
            <a:endParaRPr lang="en-US" altLang="zh-TW" sz="1950" dirty="0">
              <a:solidFill>
                <a:prstClr val="black"/>
              </a:solidFill>
              <a:latin typeface="微軟正黑體" panose="020B0604030504040204" pitchFamily="34" charset="-120"/>
              <a:ea typeface="微軟正黑體" panose="020B0604030504040204" pitchFamily="34" charset="-120"/>
            </a:endParaRPr>
          </a:p>
          <a:p>
            <a:pPr marL="401241" indent="-200025">
              <a:lnSpc>
                <a:spcPct val="110000"/>
              </a:lnSpc>
              <a:buFont typeface="+mj-lt"/>
              <a:buAutoNum type="arabicPeriod"/>
            </a:pPr>
            <a:r>
              <a:rPr lang="zh-TW" altLang="en-US" sz="1950" dirty="0">
                <a:solidFill>
                  <a:prstClr val="black"/>
                </a:solidFill>
                <a:latin typeface="微軟正黑體" panose="020B0604030504040204" pitchFamily="34" charset="-120"/>
                <a:ea typeface="微軟正黑體" panose="020B0604030504040204" pitchFamily="34" charset="-120"/>
              </a:rPr>
              <a:t> 閱讀及數位閱讀教學目標及標準相關的能力。</a:t>
            </a:r>
            <a:endParaRPr lang="en-US" altLang="zh-TW" sz="1950" dirty="0">
              <a:solidFill>
                <a:prstClr val="black"/>
              </a:solidFill>
              <a:latin typeface="微軟正黑體" panose="020B0604030504040204" pitchFamily="34" charset="-120"/>
              <a:ea typeface="微軟正黑體" panose="020B0604030504040204" pitchFamily="34" charset="-120"/>
            </a:endParaRPr>
          </a:p>
          <a:p>
            <a:pPr marL="401241" indent="-200025">
              <a:lnSpc>
                <a:spcPct val="110000"/>
              </a:lnSpc>
              <a:buFont typeface="+mj-lt"/>
              <a:buAutoNum type="arabicPeriod"/>
            </a:pPr>
            <a:r>
              <a:rPr lang="zh-TW" altLang="en-US" sz="1950" dirty="0">
                <a:solidFill>
                  <a:prstClr val="black"/>
                </a:solidFill>
                <a:latin typeface="微軟正黑體" panose="020B0604030504040204" pitchFamily="34" charset="-120"/>
                <a:ea typeface="微軟正黑體" panose="020B0604030504040204" pitchFamily="34" charset="-120"/>
              </a:rPr>
              <a:t> 家庭環境的影響以及家長如何培養閱讀素養與數位閱讀素養。</a:t>
            </a:r>
            <a:endParaRPr lang="en-US" altLang="zh-TW" sz="1950" dirty="0">
              <a:solidFill>
                <a:prstClr val="black"/>
              </a:solidFill>
              <a:latin typeface="微軟正黑體" panose="020B0604030504040204" pitchFamily="34" charset="-120"/>
              <a:ea typeface="微軟正黑體" panose="020B0604030504040204" pitchFamily="34" charset="-120"/>
            </a:endParaRPr>
          </a:p>
          <a:p>
            <a:pPr marL="401241" indent="-200025">
              <a:lnSpc>
                <a:spcPct val="110000"/>
              </a:lnSpc>
              <a:buFont typeface="+mj-lt"/>
              <a:buAutoNum type="arabicPeriod"/>
            </a:pPr>
            <a:r>
              <a:rPr lang="zh-TW" altLang="en-US" sz="1950" dirty="0">
                <a:solidFill>
                  <a:prstClr val="black"/>
                </a:solidFill>
                <a:latin typeface="微軟正黑體" panose="020B0604030504040204" pitchFamily="34" charset="-120"/>
                <a:ea typeface="微軟正黑體" panose="020B0604030504040204" pitchFamily="34" charset="-120"/>
              </a:rPr>
              <a:t> 學校裡學習閱讀與數位閱讀的規劃、時間與教材。</a:t>
            </a:r>
            <a:endParaRPr lang="en-US" altLang="zh-TW" sz="1950" dirty="0">
              <a:solidFill>
                <a:prstClr val="black"/>
              </a:solidFill>
              <a:latin typeface="微軟正黑體" panose="020B0604030504040204" pitchFamily="34" charset="-120"/>
              <a:ea typeface="微軟正黑體" panose="020B0604030504040204" pitchFamily="34" charset="-120"/>
            </a:endParaRPr>
          </a:p>
          <a:p>
            <a:pPr marL="401241" indent="-200025">
              <a:lnSpc>
                <a:spcPct val="110000"/>
              </a:lnSpc>
              <a:buFont typeface="+mj-lt"/>
              <a:buAutoNum type="arabicPeriod"/>
            </a:pPr>
            <a:r>
              <a:rPr lang="zh-TW" altLang="en-US" sz="1950" dirty="0">
                <a:solidFill>
                  <a:prstClr val="black"/>
                </a:solidFill>
                <a:latin typeface="微軟正黑體" panose="020B0604030504040204" pitchFamily="34" charset="-120"/>
                <a:ea typeface="微軟正黑體" panose="020B0604030504040204" pitchFamily="34" charset="-120"/>
              </a:rPr>
              <a:t> 閱讀與數位閱讀教學的課程及班級取向。</a:t>
            </a:r>
          </a:p>
          <a:p>
            <a:endParaRPr lang="zh-TW" altLang="en-US" dirty="0"/>
          </a:p>
        </p:txBody>
      </p:sp>
      <p:sp>
        <p:nvSpPr>
          <p:cNvPr id="4" name="標題 1">
            <a:extLst>
              <a:ext uri="{FF2B5EF4-FFF2-40B4-BE49-F238E27FC236}">
                <a16:creationId xmlns:a16="http://schemas.microsoft.com/office/drawing/2014/main" id="{D4DD0E45-3D57-4FA3-9617-1BF3E4992967}"/>
              </a:ext>
            </a:extLst>
          </p:cNvPr>
          <p:cNvSpPr txBox="1">
            <a:spLocks/>
          </p:cNvSpPr>
          <p:nvPr/>
        </p:nvSpPr>
        <p:spPr>
          <a:xfrm>
            <a:off x="370641" y="301504"/>
            <a:ext cx="8402715" cy="994172"/>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zh-TW" altLang="en-US" b="1" dirty="0">
                <a:solidFill>
                  <a:prstClr val="black"/>
                </a:solidFill>
                <a:latin typeface="微軟正黑體" panose="020B0604030504040204" pitchFamily="34" charset="-120"/>
                <a:ea typeface="微軟正黑體" panose="020B0604030504040204" pitchFamily="34" charset="-120"/>
              </a:rPr>
              <a:t>促進國際閱讀素養研究（</a:t>
            </a:r>
            <a:r>
              <a:rPr lang="en-US" altLang="zh-TW" b="1" dirty="0">
                <a:solidFill>
                  <a:prstClr val="black"/>
                </a:solidFill>
                <a:latin typeface="微軟正黑體" panose="020B0604030504040204" pitchFamily="34" charset="-120"/>
                <a:ea typeface="微軟正黑體" panose="020B0604030504040204" pitchFamily="34" charset="-120"/>
              </a:rPr>
              <a:t>PIRLS</a:t>
            </a:r>
            <a:r>
              <a:rPr lang="zh-TW" altLang="en-US" b="1" dirty="0">
                <a:solidFill>
                  <a:prstClr val="black"/>
                </a:solidFill>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342187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2BBF8F18-46FC-4A66-8539-AB2F1FDB2884}"/>
              </a:ext>
            </a:extLst>
          </p:cNvPr>
          <p:cNvPicPr>
            <a:picLocks noChangeAspect="1"/>
          </p:cNvPicPr>
          <p:nvPr/>
        </p:nvPicPr>
        <p:blipFill rotWithShape="1">
          <a:blip r:embed="rId2"/>
          <a:srcRect l="7049"/>
          <a:stretch/>
        </p:blipFill>
        <p:spPr>
          <a:xfrm>
            <a:off x="992407" y="1206699"/>
            <a:ext cx="7159181" cy="4444601"/>
          </a:xfrm>
          <a:prstGeom prst="rect">
            <a:avLst/>
          </a:prstGeom>
        </p:spPr>
      </p:pic>
      <p:sp>
        <p:nvSpPr>
          <p:cNvPr id="4" name="標題 1">
            <a:extLst>
              <a:ext uri="{FF2B5EF4-FFF2-40B4-BE49-F238E27FC236}">
                <a16:creationId xmlns:a16="http://schemas.microsoft.com/office/drawing/2014/main" id="{20810C8D-147B-47C7-BA19-AFE3F3FC9584}"/>
              </a:ext>
            </a:extLst>
          </p:cNvPr>
          <p:cNvSpPr txBox="1">
            <a:spLocks/>
          </p:cNvSpPr>
          <p:nvPr/>
        </p:nvSpPr>
        <p:spPr>
          <a:xfrm>
            <a:off x="370641" y="301504"/>
            <a:ext cx="8402715" cy="994172"/>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b="1" dirty="0">
                <a:solidFill>
                  <a:prstClr val="black"/>
                </a:solidFill>
                <a:latin typeface="微軟正黑體" panose="020B0604030504040204" pitchFamily="34" charset="-120"/>
                <a:ea typeface="微軟正黑體" panose="020B0604030504040204" pitchFamily="34" charset="-120"/>
              </a:rPr>
              <a:t>PIRLS</a:t>
            </a:r>
            <a:r>
              <a:rPr lang="zh-TW" altLang="en-US" b="1" dirty="0">
                <a:solidFill>
                  <a:prstClr val="black"/>
                </a:solidFill>
                <a:latin typeface="微軟正黑體" panose="020B0604030504040204" pitchFamily="34" charset="-120"/>
                <a:ea typeface="微軟正黑體" panose="020B0604030504040204" pitchFamily="34" charset="-120"/>
              </a:rPr>
              <a:t>整體調查架構</a:t>
            </a:r>
            <a:endParaRPr lang="zh-TW" altLang="en-US" b="1" dirty="0">
              <a:latin typeface="微軟正黑體" panose="020B0604030504040204" pitchFamily="34" charset="-120"/>
              <a:cs typeface="Times New Roman" panose="02020603050405020304" pitchFamily="18" charset="0"/>
            </a:endParaRPr>
          </a:p>
        </p:txBody>
      </p:sp>
      <p:sp>
        <p:nvSpPr>
          <p:cNvPr id="5" name="矩形 4">
            <a:extLst>
              <a:ext uri="{FF2B5EF4-FFF2-40B4-BE49-F238E27FC236}">
                <a16:creationId xmlns:a16="http://schemas.microsoft.com/office/drawing/2014/main" id="{5677EC76-78B0-4ED2-9FFC-CD7E192D4796}"/>
              </a:ext>
            </a:extLst>
          </p:cNvPr>
          <p:cNvSpPr/>
          <p:nvPr/>
        </p:nvSpPr>
        <p:spPr>
          <a:xfrm>
            <a:off x="370641" y="6294886"/>
            <a:ext cx="6483947" cy="261610"/>
          </a:xfrm>
          <a:prstGeom prst="rect">
            <a:avLst/>
          </a:prstGeom>
        </p:spPr>
        <p:txBody>
          <a:bodyPr wrap="square">
            <a:spAutoFit/>
          </a:bodyPr>
          <a:lstStyle/>
          <a:p>
            <a:pPr lvl="0" defTabSz="457200"/>
            <a:r>
              <a:rPr kumimoji="0" lang="zh-TW" altLang="en-US" sz="1100" b="0" i="0" u="none" strike="noStrike" kern="1200" cap="none" spc="0" normalizeH="0" baseline="0" noProof="0" dirty="0">
                <a:ln>
                  <a:noFill/>
                </a:ln>
                <a:solidFill>
                  <a:prstClr val="black"/>
                </a:solidFill>
                <a:effectLst/>
                <a:uLnTx/>
                <a:uFillTx/>
                <a:latin typeface="微軟正黑體"/>
                <a:ea typeface="微軟正黑體"/>
                <a:cs typeface="+mn-cs"/>
              </a:rPr>
              <a:t>註：取自</a:t>
            </a:r>
            <a:r>
              <a:rPr kumimoji="0" lang="en-US" altLang="zh-TW" sz="1100" b="0" i="0" u="none" strike="noStrike" kern="1200" cap="none" spc="0" normalizeH="0" baseline="0" noProof="0" dirty="0">
                <a:ln>
                  <a:noFill/>
                </a:ln>
                <a:solidFill>
                  <a:prstClr val="black"/>
                </a:solidFill>
                <a:effectLst/>
                <a:uLnTx/>
                <a:uFillTx/>
                <a:latin typeface="微軟正黑體"/>
                <a:ea typeface="微軟正黑體"/>
                <a:cs typeface="+mn-cs"/>
              </a:rPr>
              <a:t>PIRLS 2016</a:t>
            </a:r>
            <a:r>
              <a:rPr kumimoji="0" lang="zh-TW" altLang="en-US" sz="1100" b="0" i="0" u="none" strike="noStrike" kern="1200" cap="none" spc="0" normalizeH="0" baseline="0" noProof="0" dirty="0">
                <a:ln>
                  <a:noFill/>
                </a:ln>
                <a:solidFill>
                  <a:prstClr val="black"/>
                </a:solidFill>
                <a:effectLst/>
                <a:uLnTx/>
                <a:uFillTx/>
                <a:latin typeface="微軟正黑體"/>
                <a:ea typeface="微軟正黑體"/>
                <a:cs typeface="+mn-cs"/>
              </a:rPr>
              <a:t>臺灣四年級學生閱讀素養國家報告</a:t>
            </a:r>
            <a:r>
              <a:rPr lang="en-US" altLang="zh-TW" sz="1100" dirty="0">
                <a:solidFill>
                  <a:prstClr val="black"/>
                </a:solidFill>
                <a:latin typeface="微軟正黑體"/>
                <a:ea typeface="微軟正黑體"/>
              </a:rPr>
              <a:t>,P.8</a:t>
            </a:r>
            <a:r>
              <a:rPr kumimoji="0" lang="zh-TW" altLang="en-US" sz="1100" b="0" i="0" u="none" strike="noStrike" kern="1200" cap="none" spc="0" normalizeH="0" baseline="0" noProof="0" dirty="0">
                <a:ln>
                  <a:noFill/>
                </a:ln>
                <a:solidFill>
                  <a:prstClr val="black"/>
                </a:solidFill>
                <a:effectLst/>
                <a:uLnTx/>
                <a:uFillTx/>
                <a:latin typeface="微軟正黑體"/>
                <a:ea typeface="微軟正黑體"/>
                <a:cs typeface="+mn-cs"/>
              </a:rPr>
              <a:t>。</a:t>
            </a:r>
            <a:endParaRPr kumimoji="0" lang="en-US" altLang="zh-TW" sz="1100" b="0" i="0" u="none" strike="noStrike" kern="1200" cap="none" spc="0" normalizeH="0" baseline="0" noProof="0" dirty="0">
              <a:ln>
                <a:noFill/>
              </a:ln>
              <a:solidFill>
                <a:prstClr val="black"/>
              </a:solidFill>
              <a:effectLst/>
              <a:uLnTx/>
              <a:uFillTx/>
              <a:latin typeface="微軟正黑體"/>
              <a:ea typeface="微軟正黑體"/>
              <a:cs typeface="+mn-cs"/>
            </a:endParaRPr>
          </a:p>
        </p:txBody>
      </p:sp>
    </p:spTree>
    <p:extLst>
      <p:ext uri="{BB962C8B-B14F-4D97-AF65-F5344CB8AC3E}">
        <p14:creationId xmlns:p14="http://schemas.microsoft.com/office/powerpoint/2010/main" val="4117053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圖表 3">
            <a:extLst>
              <a:ext uri="{FF2B5EF4-FFF2-40B4-BE49-F238E27FC236}">
                <a16:creationId xmlns:a16="http://schemas.microsoft.com/office/drawing/2014/main" id="{D0E2417B-3997-43B1-8F16-4C56DFFA8B21}"/>
              </a:ext>
            </a:extLst>
          </p:cNvPr>
          <p:cNvGraphicFramePr/>
          <p:nvPr>
            <p:extLst>
              <p:ext uri="{D42A27DB-BD31-4B8C-83A1-F6EECF244321}">
                <p14:modId xmlns:p14="http://schemas.microsoft.com/office/powerpoint/2010/main" val="229156962"/>
              </p:ext>
            </p:extLst>
          </p:nvPr>
        </p:nvGraphicFramePr>
        <p:xfrm>
          <a:off x="1001852" y="1548298"/>
          <a:ext cx="7140287" cy="3706565"/>
        </p:xfrm>
        <a:graphic>
          <a:graphicData uri="http://schemas.openxmlformats.org/drawingml/2006/chart">
            <c:chart xmlns:c="http://schemas.openxmlformats.org/drawingml/2006/chart" xmlns:r="http://schemas.openxmlformats.org/officeDocument/2006/relationships" r:id="rId2"/>
          </a:graphicData>
        </a:graphic>
      </p:graphicFrame>
      <p:sp>
        <p:nvSpPr>
          <p:cNvPr id="7" name="內容版面配置區 2">
            <a:extLst>
              <a:ext uri="{FF2B5EF4-FFF2-40B4-BE49-F238E27FC236}">
                <a16:creationId xmlns:a16="http://schemas.microsoft.com/office/drawing/2014/main" id="{EAD4A871-B8E1-447D-A0AC-E70E6849B9E4}"/>
              </a:ext>
            </a:extLst>
          </p:cNvPr>
          <p:cNvSpPr>
            <a:spLocks noGrp="1"/>
          </p:cNvSpPr>
          <p:nvPr>
            <p:ph idx="1"/>
          </p:nvPr>
        </p:nvSpPr>
        <p:spPr>
          <a:xfrm>
            <a:off x="1756083" y="5507485"/>
            <a:ext cx="5631827" cy="421584"/>
          </a:xfrm>
        </p:spPr>
        <p:txBody>
          <a:bodyPr>
            <a:normAutofit/>
          </a:bodyPr>
          <a:lstStyle/>
          <a:p>
            <a:pPr marL="0" indent="0" algn="ctr">
              <a:lnSpc>
                <a:spcPct val="100000"/>
              </a:lnSpc>
              <a:buNone/>
            </a:pPr>
            <a:r>
              <a:rPr lang="zh-TW" altLang="en-US" sz="1800" b="1" dirty="0"/>
              <a:t>每個國家正式施測的學生人數約在 </a:t>
            </a:r>
            <a:r>
              <a:rPr lang="en-US" altLang="zh-TW" sz="1800" b="1" dirty="0"/>
              <a:t>4,000-10,000 </a:t>
            </a:r>
            <a:r>
              <a:rPr lang="zh-TW" altLang="en-US" sz="1800" b="1" dirty="0"/>
              <a:t>之間</a:t>
            </a:r>
          </a:p>
        </p:txBody>
      </p:sp>
      <p:sp>
        <p:nvSpPr>
          <p:cNvPr id="6" name="標題 1">
            <a:extLst>
              <a:ext uri="{FF2B5EF4-FFF2-40B4-BE49-F238E27FC236}">
                <a16:creationId xmlns:a16="http://schemas.microsoft.com/office/drawing/2014/main" id="{4A516CEE-A677-4040-A825-5D41E9773F3B}"/>
              </a:ext>
            </a:extLst>
          </p:cNvPr>
          <p:cNvSpPr txBox="1">
            <a:spLocks/>
          </p:cNvSpPr>
          <p:nvPr/>
        </p:nvSpPr>
        <p:spPr>
          <a:xfrm>
            <a:off x="370641" y="301504"/>
            <a:ext cx="8402715" cy="994172"/>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b="1" dirty="0">
                <a:solidFill>
                  <a:prstClr val="black"/>
                </a:solidFill>
                <a:latin typeface="微軟正黑體" panose="020B0604030504040204" pitchFamily="34" charset="-120"/>
                <a:ea typeface="微軟正黑體" panose="020B0604030504040204" pitchFamily="34" charset="-120"/>
              </a:rPr>
              <a:t>PIRLS</a:t>
            </a:r>
            <a:r>
              <a:rPr lang="zh-TW" altLang="en-US" b="1" dirty="0">
                <a:solidFill>
                  <a:prstClr val="black"/>
                </a:solidFill>
                <a:latin typeface="微軟正黑體" panose="020B0604030504040204" pitchFamily="34" charset="-120"/>
                <a:ea typeface="微軟正黑體" panose="020B0604030504040204" pitchFamily="34" charset="-120"/>
              </a:rPr>
              <a:t>評量規模</a:t>
            </a:r>
            <a:endParaRPr lang="zh-TW" altLang="en-US" b="1" dirty="0">
              <a:latin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481086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D7BA998-A15E-4ADC-A947-730961357CEF}"/>
              </a:ext>
            </a:extLst>
          </p:cNvPr>
          <p:cNvSpPr>
            <a:spLocks noGrp="1"/>
          </p:cNvSpPr>
          <p:nvPr>
            <p:ph type="title"/>
          </p:nvPr>
        </p:nvSpPr>
        <p:spPr/>
        <p:txBody>
          <a:bodyPr/>
          <a:lstStyle/>
          <a:p>
            <a:pPr algn="ctr"/>
            <a:r>
              <a:rPr lang="zh-TW" altLang="en-US" b="1" dirty="0">
                <a:latin typeface="微軟正黑體" panose="020B0604030504040204" pitchFamily="34" charset="-120"/>
                <a:cs typeface="Times New Roman" panose="02020603050405020304" pitchFamily="18" charset="0"/>
              </a:rPr>
              <a:t>臺灣歷次</a:t>
            </a:r>
            <a:r>
              <a:rPr lang="en-US" altLang="zh-TW" b="1" dirty="0">
                <a:latin typeface="微軟正黑體" panose="020B0604030504040204" pitchFamily="34" charset="-120"/>
                <a:cs typeface="Times New Roman" panose="02020603050405020304" pitchFamily="18" charset="0"/>
              </a:rPr>
              <a:t>PIRLS</a:t>
            </a:r>
            <a:r>
              <a:rPr lang="zh-TW" altLang="en-US" b="1" dirty="0">
                <a:latin typeface="微軟正黑體" panose="020B0604030504040204" pitchFamily="34" charset="-120"/>
                <a:cs typeface="Times New Roman" panose="02020603050405020304" pitchFamily="18" charset="0"/>
              </a:rPr>
              <a:t>表現趨勢</a:t>
            </a:r>
            <a:endParaRPr lang="zh-TW" altLang="en-US" dirty="0"/>
          </a:p>
        </p:txBody>
      </p:sp>
      <p:pic>
        <p:nvPicPr>
          <p:cNvPr id="7" name="圖片 6">
            <a:extLst>
              <a:ext uri="{FF2B5EF4-FFF2-40B4-BE49-F238E27FC236}">
                <a16:creationId xmlns:a16="http://schemas.microsoft.com/office/drawing/2014/main" id="{6BBCE3DE-6260-48D4-BBBB-DF8C5020554C}"/>
              </a:ext>
            </a:extLst>
          </p:cNvPr>
          <p:cNvPicPr>
            <a:picLocks noChangeAspect="1"/>
          </p:cNvPicPr>
          <p:nvPr/>
        </p:nvPicPr>
        <p:blipFill>
          <a:blip r:embed="rId2"/>
          <a:stretch>
            <a:fillRect/>
          </a:stretch>
        </p:blipFill>
        <p:spPr>
          <a:xfrm>
            <a:off x="628650" y="1719046"/>
            <a:ext cx="7941613" cy="3786404"/>
          </a:xfrm>
          <a:prstGeom prst="rect">
            <a:avLst/>
          </a:prstGeom>
        </p:spPr>
      </p:pic>
      <p:sp>
        <p:nvSpPr>
          <p:cNvPr id="6" name="矩形 5">
            <a:extLst>
              <a:ext uri="{FF2B5EF4-FFF2-40B4-BE49-F238E27FC236}">
                <a16:creationId xmlns:a16="http://schemas.microsoft.com/office/drawing/2014/main" id="{F964D70E-1ACD-4F7E-B198-0D2786150EEB}"/>
              </a:ext>
            </a:extLst>
          </p:cNvPr>
          <p:cNvSpPr/>
          <p:nvPr/>
        </p:nvSpPr>
        <p:spPr>
          <a:xfrm>
            <a:off x="370641" y="6502782"/>
            <a:ext cx="6483947" cy="261610"/>
          </a:xfrm>
          <a:prstGeom prst="rect">
            <a:avLst/>
          </a:prstGeom>
        </p:spPr>
        <p:txBody>
          <a:bodyPr wrap="square">
            <a:spAutoFit/>
          </a:bodyPr>
          <a:lstStyle/>
          <a:p>
            <a:pPr lvl="0" defTabSz="457200"/>
            <a:r>
              <a:rPr kumimoji="0" lang="zh-TW" altLang="en-US" sz="1100" b="0" i="0" u="none" strike="noStrike" kern="1200" cap="none" spc="0" normalizeH="0" baseline="0" noProof="0" dirty="0">
                <a:ln>
                  <a:noFill/>
                </a:ln>
                <a:solidFill>
                  <a:prstClr val="black"/>
                </a:solidFill>
                <a:effectLst/>
                <a:uLnTx/>
                <a:uFillTx/>
                <a:latin typeface="微軟正黑體"/>
                <a:ea typeface="微軟正黑體"/>
                <a:cs typeface="+mn-cs"/>
              </a:rPr>
              <a:t>註：取自</a:t>
            </a:r>
            <a:r>
              <a:rPr kumimoji="0" lang="en-US" altLang="zh-TW" sz="1100" b="0" i="0" u="none" strike="noStrike" kern="1200" cap="none" spc="0" normalizeH="0" baseline="0" noProof="0" dirty="0">
                <a:ln>
                  <a:noFill/>
                </a:ln>
                <a:solidFill>
                  <a:prstClr val="black"/>
                </a:solidFill>
                <a:effectLst/>
                <a:uLnTx/>
                <a:uFillTx/>
                <a:latin typeface="微軟正黑體"/>
                <a:ea typeface="微軟正黑體"/>
                <a:cs typeface="+mn-cs"/>
              </a:rPr>
              <a:t>PIRLS 2016</a:t>
            </a:r>
            <a:r>
              <a:rPr kumimoji="0" lang="zh-TW" altLang="en-US" sz="1100" b="0" i="0" u="none" strike="noStrike" kern="1200" cap="none" spc="0" normalizeH="0" baseline="0" noProof="0" dirty="0">
                <a:ln>
                  <a:noFill/>
                </a:ln>
                <a:solidFill>
                  <a:prstClr val="black"/>
                </a:solidFill>
                <a:effectLst/>
                <a:uLnTx/>
                <a:uFillTx/>
                <a:latin typeface="微軟正黑體"/>
                <a:ea typeface="微軟正黑體"/>
                <a:cs typeface="+mn-cs"/>
              </a:rPr>
              <a:t>臺灣四年級學生閱讀素養國家報告</a:t>
            </a:r>
            <a:r>
              <a:rPr lang="en-US" altLang="zh-TW" sz="1100" dirty="0">
                <a:solidFill>
                  <a:prstClr val="black"/>
                </a:solidFill>
                <a:latin typeface="微軟正黑體"/>
                <a:ea typeface="微軟正黑體"/>
              </a:rPr>
              <a:t>,P.1</a:t>
            </a:r>
            <a:r>
              <a:rPr kumimoji="0" lang="zh-TW" altLang="en-US" sz="1100" b="0" i="0" u="none" strike="noStrike" kern="1200" cap="none" spc="0" normalizeH="0" baseline="0" noProof="0" dirty="0">
                <a:ln>
                  <a:noFill/>
                </a:ln>
                <a:solidFill>
                  <a:prstClr val="black"/>
                </a:solidFill>
                <a:effectLst/>
                <a:uLnTx/>
                <a:uFillTx/>
                <a:latin typeface="微軟正黑體"/>
                <a:ea typeface="微軟正黑體"/>
                <a:cs typeface="+mn-cs"/>
              </a:rPr>
              <a:t>。</a:t>
            </a:r>
            <a:endParaRPr kumimoji="0" lang="en-US" altLang="zh-TW" sz="1100" b="0" i="0" u="none" strike="noStrike" kern="1200" cap="none" spc="0" normalizeH="0" baseline="0" noProof="0" dirty="0">
              <a:ln>
                <a:noFill/>
              </a:ln>
              <a:solidFill>
                <a:prstClr val="black"/>
              </a:solidFill>
              <a:effectLst/>
              <a:uLnTx/>
              <a:uFillTx/>
              <a:latin typeface="微軟正黑體"/>
              <a:ea typeface="微軟正黑體"/>
              <a:cs typeface="+mn-cs"/>
            </a:endParaRPr>
          </a:p>
        </p:txBody>
      </p:sp>
    </p:spTree>
    <p:extLst>
      <p:ext uri="{BB962C8B-B14F-4D97-AF65-F5344CB8AC3E}">
        <p14:creationId xmlns:p14="http://schemas.microsoft.com/office/powerpoint/2010/main" val="4070742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B2E0D91D-FAC5-4C23-88C2-19FE33D464F4}"/>
              </a:ext>
            </a:extLst>
          </p:cNvPr>
          <p:cNvSpPr>
            <a:spLocks noGrp="1"/>
          </p:cNvSpPr>
          <p:nvPr>
            <p:ph idx="1"/>
          </p:nvPr>
        </p:nvSpPr>
        <p:spPr>
          <a:xfrm>
            <a:off x="243840" y="1314450"/>
            <a:ext cx="8511540" cy="4752975"/>
          </a:xfrm>
        </p:spPr>
        <p:txBody>
          <a:bodyPr>
            <a:normAutofit/>
          </a:bodyPr>
          <a:lstStyle/>
          <a:p>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閱讀歷程：</a:t>
            </a:r>
            <a:endPar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endParaRPr>
          </a:p>
          <a:p>
            <a:pPr marL="401241" indent="-200025">
              <a:lnSpc>
                <a:spcPct val="130000"/>
              </a:lnSpc>
              <a:buFont typeface="+mj-lt"/>
              <a:buAutoNum type="arabicPeriod"/>
            </a:pPr>
            <a:r>
              <a:rPr lang="zh-TW" altLang="en-US" sz="1800" dirty="0">
                <a:solidFill>
                  <a:prstClr val="black"/>
                </a:solidFill>
                <a:latin typeface="微軟正黑體" panose="020B0604030504040204" pitchFamily="34" charset="-120"/>
                <a:ea typeface="微軟正黑體" panose="020B0604030504040204" pitchFamily="34" charset="-120"/>
              </a:rPr>
              <a:t>直接理解歷程：</a:t>
            </a:r>
            <a:r>
              <a:rPr lang="zh-TW" altLang="zh-TW" sz="1800" dirty="0">
                <a:solidFill>
                  <a:prstClr val="black"/>
                </a:solidFill>
                <a:latin typeface="微軟正黑體" panose="020B0604030504040204" pitchFamily="34" charset="-120"/>
                <a:ea typeface="微軟正黑體" panose="020B0604030504040204" pitchFamily="34" charset="-120"/>
              </a:rPr>
              <a:t>找出文中明確寫出的訊息</a:t>
            </a:r>
            <a:r>
              <a:rPr lang="zh-TW" altLang="en-US" sz="1800" dirty="0">
                <a:solidFill>
                  <a:prstClr val="black"/>
                </a:solidFill>
                <a:latin typeface="微軟正黑體" panose="020B0604030504040204" pitchFamily="34" charset="-120"/>
                <a:ea typeface="微軟正黑體" panose="020B0604030504040204" pitchFamily="34" charset="-120"/>
              </a:rPr>
              <a:t>；</a:t>
            </a:r>
            <a:r>
              <a:rPr lang="zh-TW" altLang="zh-TW" sz="1800" dirty="0">
                <a:solidFill>
                  <a:prstClr val="black"/>
                </a:solidFill>
                <a:latin typeface="微軟正黑體" panose="020B0604030504040204" pitchFamily="34" charset="-120"/>
                <a:ea typeface="微軟正黑體" panose="020B0604030504040204" pitchFamily="34" charset="-120"/>
              </a:rPr>
              <a:t>需要連結段落內或段落間的訊息，推論出訊息間的關係</a:t>
            </a:r>
            <a:r>
              <a:rPr lang="zh-TW" altLang="en-US" sz="1800" dirty="0">
                <a:solidFill>
                  <a:prstClr val="black"/>
                </a:solidFill>
                <a:latin typeface="微軟正黑體" panose="020B0604030504040204" pitchFamily="34" charset="-120"/>
                <a:ea typeface="微軟正黑體" panose="020B0604030504040204" pitchFamily="34" charset="-120"/>
              </a:rPr>
              <a:t>。</a:t>
            </a:r>
            <a:endParaRPr lang="en-US" altLang="zh-TW" sz="1800" dirty="0">
              <a:solidFill>
                <a:prstClr val="black"/>
              </a:solidFill>
              <a:latin typeface="微軟正黑體" panose="020B0604030504040204" pitchFamily="34" charset="-120"/>
              <a:ea typeface="微軟正黑體" panose="020B0604030504040204" pitchFamily="34" charset="-120"/>
            </a:endParaRPr>
          </a:p>
          <a:p>
            <a:pPr marL="401241" indent="-200025">
              <a:lnSpc>
                <a:spcPct val="130000"/>
              </a:lnSpc>
              <a:buFont typeface="+mj-lt"/>
              <a:buAutoNum type="arabicPeriod"/>
            </a:pPr>
            <a:r>
              <a:rPr lang="zh-TW" altLang="en-US" sz="1800" dirty="0">
                <a:solidFill>
                  <a:prstClr val="black"/>
                </a:solidFill>
                <a:latin typeface="微軟正黑體" panose="020B0604030504040204" pitchFamily="34" charset="-120"/>
                <a:ea typeface="微軟正黑體" panose="020B0604030504040204" pitchFamily="34" charset="-120"/>
              </a:rPr>
              <a:t>詮釋理解歷程：</a:t>
            </a:r>
            <a:r>
              <a:rPr lang="zh-TW" altLang="zh-TW" sz="1800" dirty="0">
                <a:solidFill>
                  <a:prstClr val="black"/>
                </a:solidFill>
                <a:latin typeface="微軟正黑體" panose="020B0604030504040204" pitchFamily="34" charset="-120"/>
                <a:ea typeface="微軟正黑體" panose="020B0604030504040204" pitchFamily="34" charset="-120"/>
              </a:rPr>
              <a:t>讀者需要運用自己的知識去理解與建構文章中的細節及更完整的意思</a:t>
            </a:r>
            <a:r>
              <a:rPr lang="zh-TW" altLang="en-US" sz="1800" dirty="0">
                <a:solidFill>
                  <a:prstClr val="black"/>
                </a:solidFill>
                <a:latin typeface="微軟正黑體" panose="020B0604030504040204" pitchFamily="34" charset="-120"/>
                <a:ea typeface="微軟正黑體" panose="020B0604030504040204" pitchFamily="34" charset="-120"/>
              </a:rPr>
              <a:t>；</a:t>
            </a:r>
            <a:r>
              <a:rPr lang="zh-TW" altLang="zh-TW" sz="1800" dirty="0">
                <a:solidFill>
                  <a:prstClr val="black"/>
                </a:solidFill>
                <a:latin typeface="微軟正黑體" panose="020B0604030504040204" pitchFamily="34" charset="-120"/>
                <a:ea typeface="微軟正黑體" panose="020B0604030504040204" pitchFamily="34" charset="-120"/>
              </a:rPr>
              <a:t>讀者需批判性考量文章中的訊息</a:t>
            </a:r>
            <a:r>
              <a:rPr lang="zh-TW" altLang="en-US" sz="1800" dirty="0">
                <a:solidFill>
                  <a:prstClr val="black"/>
                </a:solidFill>
                <a:latin typeface="微軟正黑體" panose="020B0604030504040204" pitchFamily="34" charset="-120"/>
                <a:ea typeface="微軟正黑體" panose="020B0604030504040204" pitchFamily="34" charset="-120"/>
              </a:rPr>
              <a:t>。</a:t>
            </a:r>
            <a:endParaRPr lang="en-US" altLang="zh-TW" sz="1800" dirty="0">
              <a:solidFill>
                <a:prstClr val="black"/>
              </a:solidFill>
              <a:latin typeface="微軟正黑體" panose="020B0604030504040204" pitchFamily="34" charset="-120"/>
              <a:ea typeface="微軟正黑體" panose="020B0604030504040204" pitchFamily="34" charset="-120"/>
            </a:endParaRPr>
          </a:p>
          <a:p>
            <a:pPr marL="0" indent="0">
              <a:buNone/>
            </a:pPr>
            <a:endParaRPr lang="en-US" altLang="zh-TW" sz="825" dirty="0">
              <a:ea typeface="微軟正黑體" panose="020B0604030504040204" pitchFamily="34" charset="-120"/>
              <a:cs typeface="Times New Roman" panose="02020603050405020304" pitchFamily="18" charset="0"/>
            </a:endParaRPr>
          </a:p>
          <a:p>
            <a:pPr>
              <a:lnSpc>
                <a:spcPct val="100000"/>
              </a:lnSpc>
            </a:pP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閱讀表現：</a:t>
            </a:r>
            <a:endPar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endParaRPr>
          </a:p>
          <a:p>
            <a:pPr marL="401241" indent="-200025">
              <a:lnSpc>
                <a:spcPct val="130000"/>
              </a:lnSpc>
              <a:buFont typeface="+mj-lt"/>
              <a:buAutoNum type="arabicPeriod"/>
            </a:pPr>
            <a:r>
              <a:rPr lang="en-US" altLang="zh-TW" sz="1800" dirty="0">
                <a:solidFill>
                  <a:prstClr val="black"/>
                </a:solidFill>
                <a:latin typeface="微軟正黑體" panose="020B0604030504040204" pitchFamily="34" charset="-120"/>
                <a:ea typeface="微軟正黑體" panose="020B0604030504040204" pitchFamily="34" charset="-120"/>
              </a:rPr>
              <a:t>PIRLS</a:t>
            </a:r>
            <a:r>
              <a:rPr lang="zh-TW" altLang="en-US" sz="1800" dirty="0">
                <a:solidFill>
                  <a:prstClr val="black"/>
                </a:solidFill>
                <a:latin typeface="微軟正黑體" panose="020B0604030504040204" pitchFamily="34" charset="-120"/>
                <a:ea typeface="微軟正黑體" panose="020B0604030504040204" pitchFamily="34" charset="-120"/>
              </a:rPr>
              <a:t>：藉由故事體與說明文來檢視閱讀理解歷程。</a:t>
            </a:r>
            <a:endParaRPr lang="en-US" altLang="zh-TW" sz="1800" dirty="0">
              <a:solidFill>
                <a:prstClr val="black"/>
              </a:solidFill>
              <a:latin typeface="微軟正黑體" panose="020B0604030504040204" pitchFamily="34" charset="-120"/>
              <a:ea typeface="微軟正黑體" panose="020B0604030504040204" pitchFamily="34" charset="-120"/>
            </a:endParaRPr>
          </a:p>
          <a:p>
            <a:pPr marL="401241" indent="-200025">
              <a:lnSpc>
                <a:spcPct val="130000"/>
              </a:lnSpc>
              <a:buFont typeface="+mj-lt"/>
              <a:buAutoNum type="arabicPeriod"/>
            </a:pPr>
            <a:r>
              <a:rPr lang="en-US" altLang="zh-TW" sz="1800" dirty="0" err="1">
                <a:solidFill>
                  <a:prstClr val="black"/>
                </a:solidFill>
                <a:latin typeface="微軟正黑體" panose="020B0604030504040204" pitchFamily="34" charset="-120"/>
                <a:ea typeface="微軟正黑體" panose="020B0604030504040204" pitchFamily="34" charset="-120"/>
              </a:rPr>
              <a:t>ePIRLS</a:t>
            </a:r>
            <a:r>
              <a:rPr lang="zh-TW" altLang="en-US" sz="1800" dirty="0">
                <a:solidFill>
                  <a:prstClr val="black"/>
                </a:solidFill>
                <a:latin typeface="微軟正黑體" panose="020B0604030504040204" pitchFamily="34" charset="-120"/>
                <a:ea typeface="微軟正黑體" panose="020B0604030504040204" pitchFamily="34" charset="-120"/>
              </a:rPr>
              <a:t>：與</a:t>
            </a:r>
            <a:r>
              <a:rPr lang="en-US" altLang="zh-TW" sz="1800" dirty="0">
                <a:solidFill>
                  <a:prstClr val="black"/>
                </a:solidFill>
                <a:latin typeface="微軟正黑體" panose="020B0604030504040204" pitchFamily="34" charset="-120"/>
                <a:ea typeface="微軟正黑體" panose="020B0604030504040204" pitchFamily="34" charset="-120"/>
              </a:rPr>
              <a:t>PIRLS</a:t>
            </a:r>
            <a:r>
              <a:rPr lang="zh-TW" altLang="en-US" sz="1800" dirty="0">
                <a:solidFill>
                  <a:prstClr val="black"/>
                </a:solidFill>
                <a:latin typeface="微軟正黑體" panose="020B0604030504040204" pitchFamily="34" charset="-120"/>
                <a:ea typeface="微軟正黑體" panose="020B0604030504040204" pitchFamily="34" charset="-120"/>
              </a:rPr>
              <a:t>檢視相同的理解歷程，但以網頁形式呈現專題，評量學生在網路環境的閱讀能力。</a:t>
            </a:r>
            <a:endParaRPr lang="en-US" altLang="zh-TW" sz="1800" dirty="0">
              <a:solidFill>
                <a:prstClr val="black"/>
              </a:solidFill>
              <a:latin typeface="微軟正黑體" panose="020B0604030504040204" pitchFamily="34" charset="-120"/>
              <a:ea typeface="微軟正黑體" panose="020B0604030504040204" pitchFamily="34" charset="-120"/>
            </a:endParaRPr>
          </a:p>
          <a:p>
            <a:pPr marL="201216" indent="0">
              <a:lnSpc>
                <a:spcPct val="130000"/>
              </a:lnSpc>
              <a:buNone/>
            </a:pPr>
            <a:r>
              <a:rPr lang="en-US" altLang="zh-TW" sz="1800" dirty="0">
                <a:solidFill>
                  <a:prstClr val="black"/>
                </a:solidFill>
                <a:latin typeface="微軟正黑體" panose="020B0604030504040204" pitchFamily="34" charset="-120"/>
                <a:ea typeface="微軟正黑體" panose="020B0604030504040204" pitchFamily="34" charset="-120"/>
              </a:rPr>
              <a:t>   *PIRLS</a:t>
            </a:r>
            <a:r>
              <a:rPr lang="zh-TW" altLang="en-US" sz="1800" dirty="0">
                <a:solidFill>
                  <a:prstClr val="black"/>
                </a:solidFill>
                <a:latin typeface="微軟正黑體" panose="020B0604030504040204" pitchFamily="34" charset="-120"/>
                <a:ea typeface="微軟正黑體" panose="020B0604030504040204" pitchFamily="34" charset="-120"/>
              </a:rPr>
              <a:t>與</a:t>
            </a:r>
            <a:r>
              <a:rPr lang="en-US" altLang="zh-TW" sz="1800" dirty="0" err="1">
                <a:solidFill>
                  <a:prstClr val="black"/>
                </a:solidFill>
                <a:latin typeface="微軟正黑體" panose="020B0604030504040204" pitchFamily="34" charset="-120"/>
                <a:ea typeface="微軟正黑體" panose="020B0604030504040204" pitchFamily="34" charset="-120"/>
              </a:rPr>
              <a:t>ePIRLS</a:t>
            </a:r>
            <a:r>
              <a:rPr lang="zh-TW" altLang="en-US" sz="1800" dirty="0">
                <a:solidFill>
                  <a:prstClr val="black"/>
                </a:solidFill>
                <a:latin typeface="微軟正黑體" panose="020B0604030504040204" pitchFamily="34" charset="-120"/>
                <a:ea typeface="微軟正黑體" panose="020B0604030504040204" pitchFamily="34" charset="-120"/>
              </a:rPr>
              <a:t>由相同學生作答</a:t>
            </a:r>
          </a:p>
        </p:txBody>
      </p:sp>
      <p:sp>
        <p:nvSpPr>
          <p:cNvPr id="4" name="標題 1">
            <a:extLst>
              <a:ext uri="{FF2B5EF4-FFF2-40B4-BE49-F238E27FC236}">
                <a16:creationId xmlns:a16="http://schemas.microsoft.com/office/drawing/2014/main" id="{4F4A7911-4442-4127-962B-F47464DB4F1E}"/>
              </a:ext>
            </a:extLst>
          </p:cNvPr>
          <p:cNvSpPr txBox="1">
            <a:spLocks/>
          </p:cNvSpPr>
          <p:nvPr/>
        </p:nvSpPr>
        <p:spPr>
          <a:xfrm>
            <a:off x="628650" y="365126"/>
            <a:ext cx="7886700" cy="79034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b="1" dirty="0">
                <a:latin typeface="微軟正黑體" panose="020B0604030504040204" pitchFamily="34" charset="-120"/>
                <a:cs typeface="Times New Roman" panose="02020603050405020304" pitchFamily="18" charset="0"/>
              </a:rPr>
              <a:t>PIRLS</a:t>
            </a:r>
            <a:r>
              <a:rPr lang="zh-TW" altLang="en-US" b="1" dirty="0">
                <a:latin typeface="微軟正黑體" panose="020B0604030504040204" pitchFamily="34" charset="-120"/>
                <a:cs typeface="Times New Roman" panose="02020603050405020304" pitchFamily="18" charset="0"/>
              </a:rPr>
              <a:t>的評量內涵</a:t>
            </a:r>
            <a:endParaRPr lang="zh-TW" altLang="en-US" dirty="0">
              <a:latin typeface="微軟正黑體" panose="020B0604030504040204" pitchFamily="34" charset="-120"/>
            </a:endParaRPr>
          </a:p>
        </p:txBody>
      </p:sp>
    </p:spTree>
    <p:extLst>
      <p:ext uri="{BB962C8B-B14F-4D97-AF65-F5344CB8AC3E}">
        <p14:creationId xmlns:p14="http://schemas.microsoft.com/office/powerpoint/2010/main" val="3766784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61FB4E3-B19C-43C6-909D-378B5A6B7B51}"/>
              </a:ext>
            </a:extLst>
          </p:cNvPr>
          <p:cNvSpPr>
            <a:spLocks noGrp="1"/>
          </p:cNvSpPr>
          <p:nvPr>
            <p:ph type="title"/>
          </p:nvPr>
        </p:nvSpPr>
        <p:spPr/>
        <p:txBody>
          <a:bodyPr/>
          <a:lstStyle/>
          <a:p>
            <a:pPr algn="ctr"/>
            <a:r>
              <a:rPr lang="en-US" altLang="zh-TW" b="1" dirty="0" err="1">
                <a:latin typeface="微軟正黑體" panose="020B0604030504040204" pitchFamily="34" charset="-120"/>
                <a:cs typeface="Times New Roman" panose="02020603050405020304" pitchFamily="18" charset="0"/>
              </a:rPr>
              <a:t>ePIRLS</a:t>
            </a:r>
            <a:r>
              <a:rPr lang="en-US" altLang="zh-TW" b="1" dirty="0">
                <a:latin typeface="微軟正黑體" panose="020B0604030504040204" pitchFamily="34" charset="-120"/>
                <a:cs typeface="Times New Roman" panose="02020603050405020304" pitchFamily="18" charset="0"/>
              </a:rPr>
              <a:t> (extension PIRLS)</a:t>
            </a:r>
            <a:endParaRPr lang="zh-TW" altLang="en-US" b="1" dirty="0">
              <a:latin typeface="微軟正黑體" panose="020B0604030504040204" pitchFamily="34" charset="-120"/>
              <a:cs typeface="Times New Roman" panose="02020603050405020304" pitchFamily="18" charset="0"/>
            </a:endParaRPr>
          </a:p>
        </p:txBody>
      </p:sp>
      <p:sp>
        <p:nvSpPr>
          <p:cNvPr id="3" name="內容版面配置區 2">
            <a:extLst>
              <a:ext uri="{FF2B5EF4-FFF2-40B4-BE49-F238E27FC236}">
                <a16:creationId xmlns:a16="http://schemas.microsoft.com/office/drawing/2014/main" id="{AA69FEE2-010F-4355-9BF8-89F52A75A182}"/>
              </a:ext>
            </a:extLst>
          </p:cNvPr>
          <p:cNvSpPr>
            <a:spLocks noGrp="1"/>
          </p:cNvSpPr>
          <p:nvPr>
            <p:ph idx="1"/>
          </p:nvPr>
        </p:nvSpPr>
        <p:spPr>
          <a:xfrm>
            <a:off x="628650" y="1362075"/>
            <a:ext cx="7886700" cy="4838699"/>
          </a:xfrm>
        </p:spPr>
        <p:txBody>
          <a:bodyPr>
            <a:normAutofit fontScale="92500"/>
          </a:bodyPr>
          <a:lstStyle/>
          <a:p>
            <a:pPr algn="just">
              <a:lnSpc>
                <a:spcPct val="140000"/>
              </a:lnSpc>
            </a:pPr>
            <a:r>
              <a:rPr lang="en-US" altLang="zh-TW" sz="2600" dirty="0" err="1">
                <a:latin typeface="微軟正黑體" panose="020B0604030504040204" pitchFamily="34" charset="-120"/>
                <a:ea typeface="微軟正黑體" panose="020B0604030504040204" pitchFamily="34" charset="-120"/>
                <a:cs typeface="Times New Roman" panose="02020603050405020304" pitchFamily="18" charset="0"/>
              </a:rPr>
              <a:t>ePIRLS</a:t>
            </a:r>
            <a:r>
              <a:rPr lang="zh-TW" altLang="zh-TW" sz="2600" dirty="0">
                <a:latin typeface="微軟正黑體" panose="020B0604030504040204" pitchFamily="34" charset="-120"/>
                <a:ea typeface="微軟正黑體" panose="020B0604030504040204" pitchFamily="34" charset="-120"/>
                <a:cs typeface="Times New Roman" panose="02020603050405020304" pitchFamily="18" charset="0"/>
              </a:rPr>
              <a:t>學生需要在擬真的網路環境中完成閱讀任務，因此需要網路使用技巧與策略，包含選擇符合特定訊息的網頁</a:t>
            </a: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以及</a:t>
            </a:r>
            <a:r>
              <a:rPr lang="zh-TW" altLang="zh-TW" sz="2600" dirty="0">
                <a:latin typeface="微軟正黑體" panose="020B0604030504040204" pitchFamily="34" charset="-120"/>
                <a:ea typeface="微軟正黑體" panose="020B0604030504040204" pitchFamily="34" charset="-120"/>
                <a:cs typeface="Times New Roman" panose="02020603050405020304" pitchFamily="18" charset="0"/>
              </a:rPr>
              <a:t>使用線上的功能在網頁中找到所需的資訊</a:t>
            </a: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。就</a:t>
            </a:r>
            <a:r>
              <a:rPr lang="zh-TW" altLang="zh-TW" sz="2600" dirty="0">
                <a:latin typeface="微軟正黑體" panose="020B0604030504040204" pitchFamily="34" charset="-120"/>
                <a:ea typeface="微軟正黑體" panose="020B0604030504040204" pitchFamily="34" charset="-120"/>
                <a:cs typeface="Times New Roman" panose="02020603050405020304" pitchFamily="18" charset="0"/>
              </a:rPr>
              <a:t>閱讀理解歷程而言，紙本閱讀與線上閱讀略有不同</a:t>
            </a:r>
            <a:r>
              <a:rPr lang="zh-TW" altLang="en-US" sz="26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600" dirty="0">
              <a:latin typeface="微軟正黑體" panose="020B0604030504040204" pitchFamily="34" charset="-120"/>
              <a:ea typeface="微軟正黑體" panose="020B0604030504040204" pitchFamily="34" charset="-120"/>
              <a:cs typeface="Times New Roman" panose="02020603050405020304" pitchFamily="18" charset="0"/>
            </a:endParaRPr>
          </a:p>
          <a:p>
            <a:pPr marL="401241" indent="-200025">
              <a:lnSpc>
                <a:spcPct val="140000"/>
              </a:lnSpc>
              <a:buFont typeface="+mj-lt"/>
              <a:buAutoNum type="arabicPeriod"/>
            </a:pPr>
            <a:r>
              <a:rPr lang="zh-TW" altLang="en-US" sz="2200" dirty="0">
                <a:solidFill>
                  <a:prstClr val="black"/>
                </a:solidFill>
                <a:latin typeface="微軟正黑體" panose="020B0604030504040204" pitchFamily="34" charset="-120"/>
                <a:ea typeface="微軟正黑體" panose="020B0604030504040204" pitchFamily="34" charset="-120"/>
              </a:rPr>
              <a:t>直接理解歷程：</a:t>
            </a:r>
            <a:r>
              <a:rPr lang="zh-TW" altLang="zh-TW" sz="2200" dirty="0"/>
              <a:t>涉及跨網頁或跨網站可做超連結進行超文本的閱讀，沒有固定的閱讀架構</a:t>
            </a:r>
            <a:r>
              <a:rPr lang="zh-TW" altLang="en-US" sz="2200" dirty="0">
                <a:solidFill>
                  <a:prstClr val="black"/>
                </a:solidFill>
                <a:latin typeface="微軟正黑體" panose="020B0604030504040204" pitchFamily="34" charset="-120"/>
                <a:ea typeface="微軟正黑體" panose="020B0604030504040204" pitchFamily="34" charset="-120"/>
              </a:rPr>
              <a:t>。</a:t>
            </a:r>
            <a:endParaRPr lang="en-US" altLang="zh-TW" sz="2200" dirty="0">
              <a:solidFill>
                <a:prstClr val="black"/>
              </a:solidFill>
              <a:latin typeface="微軟正黑體" panose="020B0604030504040204" pitchFamily="34" charset="-120"/>
              <a:ea typeface="微軟正黑體" panose="020B0604030504040204" pitchFamily="34" charset="-120"/>
            </a:endParaRPr>
          </a:p>
          <a:p>
            <a:pPr marL="401241" indent="-200025">
              <a:lnSpc>
                <a:spcPct val="140000"/>
              </a:lnSpc>
              <a:buFont typeface="+mj-lt"/>
              <a:buAutoNum type="arabicPeriod"/>
            </a:pPr>
            <a:r>
              <a:rPr lang="zh-TW" altLang="en-US" sz="2200" dirty="0">
                <a:solidFill>
                  <a:prstClr val="black"/>
                </a:solidFill>
                <a:latin typeface="微軟正黑體" panose="020B0604030504040204" pitchFamily="34" charset="-120"/>
                <a:ea typeface="微軟正黑體" panose="020B0604030504040204" pitchFamily="34" charset="-120"/>
              </a:rPr>
              <a:t>詮釋理解歷程：</a:t>
            </a:r>
            <a:r>
              <a:rPr lang="zh-TW" altLang="zh-TW" sz="2200" dirty="0"/>
              <a:t>需利用滑鼠、按鍵、超連結、搜尋等方式進行閱讀目錄、索引、註解等動態歷程以利資訊的搜尋，瀏覽跨網站或跨網頁的資訊後須從中統整資訊進行推論</a:t>
            </a:r>
            <a:r>
              <a:rPr lang="zh-TW" altLang="en-US" sz="2200" dirty="0">
                <a:solidFill>
                  <a:prstClr val="black"/>
                </a:solidFill>
                <a:latin typeface="微軟正黑體" panose="020B0604030504040204" pitchFamily="34" charset="-120"/>
                <a:ea typeface="微軟正黑體" panose="020B0604030504040204" pitchFamily="34" charset="-120"/>
              </a:rPr>
              <a:t>。</a:t>
            </a:r>
            <a:endParaRPr lang="en-US" altLang="zh-TW" sz="2200" dirty="0">
              <a:solidFill>
                <a:prstClr val="black"/>
              </a:solidFill>
              <a:latin typeface="微軟正黑體" panose="020B0604030504040204" pitchFamily="34" charset="-120"/>
              <a:ea typeface="微軟正黑體" panose="020B0604030504040204" pitchFamily="34" charset="-120"/>
            </a:endParaRPr>
          </a:p>
          <a:p>
            <a:pPr marL="0" indent="0">
              <a:lnSpc>
                <a:spcPct val="130000"/>
              </a:lnSpc>
              <a:buNone/>
            </a:pPr>
            <a:endParaRPr lang="zh-TW" altLang="en-US" dirty="0">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031114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951" y="4086888"/>
            <a:ext cx="1431036" cy="342900"/>
          </a:xfrm>
          <a:prstGeom prst="rect">
            <a:avLst/>
          </a:prstGeom>
        </p:spPr>
      </p:pic>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951" y="1634970"/>
            <a:ext cx="1431036" cy="342900"/>
          </a:xfrm>
          <a:prstGeom prst="rect">
            <a:avLst/>
          </a:prstGeom>
        </p:spPr>
      </p:pic>
      <p:sp>
        <p:nvSpPr>
          <p:cNvPr id="13" name="標題 12"/>
          <p:cNvSpPr>
            <a:spLocks noGrp="1"/>
          </p:cNvSpPr>
          <p:nvPr>
            <p:ph type="title"/>
          </p:nvPr>
        </p:nvSpPr>
        <p:spPr>
          <a:xfrm>
            <a:off x="628650" y="365126"/>
            <a:ext cx="7886700" cy="1264571"/>
          </a:xfrm>
          <a:effectLst>
            <a:outerShdw blurRad="50800" dist="25400" dir="2700000" algn="tl" rotWithShape="0">
              <a:prstClr val="black">
                <a:alpha val="40000"/>
              </a:prstClr>
            </a:outerShdw>
          </a:effectLst>
        </p:spPr>
        <p:txBody>
          <a:bodyPr rtlCol="0">
            <a:normAutofit/>
          </a:bodyPr>
          <a:lstStyle/>
          <a:p>
            <a:r>
              <a:rPr lang="en-US" altLang="zh-TW" sz="4000" b="1" dirty="0">
                <a:latin typeface="+mn-ea"/>
                <a:ea typeface="+mn-ea"/>
              </a:rPr>
              <a:t>12</a:t>
            </a:r>
            <a:r>
              <a:rPr lang="zh-TW" altLang="en-US" sz="4000" b="1" dirty="0">
                <a:latin typeface="+mn-ea"/>
                <a:ea typeface="+mn-ea"/>
              </a:rPr>
              <a:t>年</a:t>
            </a:r>
            <a:r>
              <a:rPr lang="zh-TW" altLang="en-US" sz="4000" b="1" dirty="0"/>
              <a:t>國教課綱的願景</a:t>
            </a:r>
          </a:p>
        </p:txBody>
      </p:sp>
      <p:sp>
        <p:nvSpPr>
          <p:cNvPr id="14" name="內容預留位置 13"/>
          <p:cNvSpPr>
            <a:spLocks noGrp="1"/>
          </p:cNvSpPr>
          <p:nvPr>
            <p:ph idx="1"/>
          </p:nvPr>
        </p:nvSpPr>
        <p:spPr>
          <a:xfrm>
            <a:off x="1007268" y="1629697"/>
            <a:ext cx="7508082" cy="4208969"/>
          </a:xfrm>
          <a:effectLst>
            <a:outerShdw blurRad="50800" dist="12700" dir="2700000" algn="tl" rotWithShape="0">
              <a:prstClr val="black">
                <a:alpha val="40000"/>
              </a:prstClr>
            </a:outerShdw>
          </a:effectLst>
        </p:spPr>
        <p:txBody>
          <a:bodyPr rtlCol="0">
            <a:noAutofit/>
          </a:bodyPr>
          <a:lstStyle/>
          <a:p>
            <a:pPr marL="0" indent="0">
              <a:spcAft>
                <a:spcPts val="900"/>
              </a:spcAft>
              <a:buNone/>
            </a:pPr>
            <a:r>
              <a:rPr lang="zh-TW" altLang="en-US" sz="2400" dirty="0">
                <a:latin typeface="+mn-ea"/>
              </a:rPr>
              <a:t>根據國際學生能力評量計畫（</a:t>
            </a:r>
            <a:r>
              <a:rPr lang="en-US" altLang="zh-TW" sz="2400" dirty="0">
                <a:latin typeface="+mn-ea"/>
              </a:rPr>
              <a:t>PISA</a:t>
            </a:r>
            <a:r>
              <a:rPr lang="zh-TW" altLang="en-US" sz="2400" dirty="0">
                <a:latin typeface="+mn-ea"/>
              </a:rPr>
              <a:t>）針對全球</a:t>
            </a:r>
            <a:r>
              <a:rPr lang="en-US" altLang="zh-TW" sz="2400" dirty="0">
                <a:latin typeface="+mn-ea"/>
              </a:rPr>
              <a:t>15</a:t>
            </a:r>
            <a:r>
              <a:rPr lang="zh-TW" altLang="en-US" sz="2400" dirty="0">
                <a:latin typeface="+mn-ea"/>
              </a:rPr>
              <a:t>歲學生學習的評比與調查，臺灣學生具有下列特徵：</a:t>
            </a:r>
            <a:endParaRPr lang="en-US" altLang="zh-TW" sz="2400" dirty="0">
              <a:latin typeface="+mn-ea"/>
            </a:endParaRPr>
          </a:p>
          <a:p>
            <a:pPr>
              <a:spcBef>
                <a:spcPts val="450"/>
              </a:spcBef>
              <a:spcAft>
                <a:spcPts val="450"/>
              </a:spcAft>
              <a:buFont typeface="Wingdings" panose="05000000000000000000" pitchFamily="2" charset="2"/>
              <a:buChar char="ü"/>
            </a:pPr>
            <a:r>
              <a:rPr lang="zh-TW" altLang="en-US" sz="2000" dirty="0">
                <a:solidFill>
                  <a:srgbClr val="0070C0"/>
                </a:solidFill>
                <a:latin typeface="+mn-ea"/>
              </a:rPr>
              <a:t>學習成就表現名列世界前茅。</a:t>
            </a:r>
            <a:endParaRPr lang="en-US" altLang="zh-TW" sz="2000" dirty="0">
              <a:solidFill>
                <a:srgbClr val="0070C0"/>
              </a:solidFill>
              <a:latin typeface="+mn-ea"/>
            </a:endParaRPr>
          </a:p>
          <a:p>
            <a:pPr>
              <a:spcBef>
                <a:spcPts val="450"/>
              </a:spcBef>
              <a:spcAft>
                <a:spcPts val="450"/>
              </a:spcAft>
              <a:buFont typeface="Wingdings" panose="05000000000000000000" pitchFamily="2" charset="2"/>
              <a:buChar char="ü"/>
            </a:pPr>
            <a:r>
              <a:rPr lang="zh-TW" altLang="en-US" sz="2000" dirty="0">
                <a:solidFill>
                  <a:srgbClr val="0070C0"/>
                </a:solidFill>
                <a:latin typeface="+mn-ea"/>
              </a:rPr>
              <a:t>不知道所學的概念或能力對自己未來的學業或職業有什麼幫助。</a:t>
            </a:r>
            <a:endParaRPr lang="en-US" altLang="zh-TW" sz="2000" dirty="0">
              <a:solidFill>
                <a:srgbClr val="0070C0"/>
              </a:solidFill>
              <a:latin typeface="+mn-ea"/>
            </a:endParaRPr>
          </a:p>
          <a:p>
            <a:pPr>
              <a:spcBef>
                <a:spcPts val="450"/>
              </a:spcBef>
              <a:spcAft>
                <a:spcPts val="450"/>
              </a:spcAft>
              <a:buFont typeface="Wingdings" panose="05000000000000000000" pitchFamily="2" charset="2"/>
              <a:buChar char="ü"/>
            </a:pPr>
            <a:r>
              <a:rPr lang="zh-TW" altLang="en-US" sz="2000" dirty="0">
                <a:solidFill>
                  <a:srgbClr val="0070C0"/>
                </a:solidFill>
                <a:latin typeface="+mn-ea"/>
              </a:rPr>
              <a:t>無法從學習中獲得相對應的快樂。</a:t>
            </a:r>
            <a:endParaRPr lang="en-US" altLang="zh-TW" sz="2000" dirty="0">
              <a:solidFill>
                <a:srgbClr val="0070C0"/>
              </a:solidFill>
              <a:latin typeface="+mn-ea"/>
            </a:endParaRPr>
          </a:p>
          <a:p>
            <a:pPr marL="0" indent="0">
              <a:spcBef>
                <a:spcPts val="450"/>
              </a:spcBef>
              <a:spcAft>
                <a:spcPts val="450"/>
              </a:spcAft>
              <a:buNone/>
            </a:pPr>
            <a:endParaRPr lang="en-US" altLang="zh-TW" sz="1800" dirty="0">
              <a:solidFill>
                <a:srgbClr val="0070C0"/>
              </a:solidFill>
              <a:latin typeface="+mn-ea"/>
            </a:endParaRPr>
          </a:p>
          <a:p>
            <a:pPr marL="0" indent="0">
              <a:spcBef>
                <a:spcPts val="450"/>
              </a:spcBef>
              <a:spcAft>
                <a:spcPts val="450"/>
              </a:spcAft>
              <a:buNone/>
            </a:pPr>
            <a:r>
              <a:rPr lang="en-US" altLang="zh-TW" sz="2400" dirty="0">
                <a:latin typeface="+mn-ea"/>
              </a:rPr>
              <a:t>12</a:t>
            </a:r>
            <a:r>
              <a:rPr lang="zh-TW" altLang="en-US" sz="2400" dirty="0">
                <a:latin typeface="+mn-ea"/>
              </a:rPr>
              <a:t>年國教課綱的「核心素養」：</a:t>
            </a:r>
            <a:endParaRPr lang="en-US" altLang="zh-TW" sz="2400" dirty="0">
              <a:latin typeface="+mn-ea"/>
            </a:endParaRPr>
          </a:p>
          <a:p>
            <a:pPr>
              <a:spcBef>
                <a:spcPts val="450"/>
              </a:spcBef>
              <a:spcAft>
                <a:spcPts val="450"/>
              </a:spcAft>
              <a:buFont typeface="Wingdings" panose="05000000000000000000" pitchFamily="2" charset="2"/>
              <a:buChar char="ü"/>
            </a:pPr>
            <a:r>
              <a:rPr lang="zh-TW" altLang="en-US" sz="2000" dirty="0">
                <a:solidFill>
                  <a:srgbClr val="0070C0"/>
                </a:solidFill>
                <a:latin typeface="+mn-ea"/>
              </a:rPr>
              <a:t>一個人為適應現在生活及面對未來挑戰，所應具備的知識、能力與</a:t>
            </a:r>
            <a:r>
              <a:rPr lang="zh-TW" altLang="en-US" sz="2000" b="1" dirty="0">
                <a:solidFill>
                  <a:srgbClr val="A50021"/>
                </a:solidFill>
                <a:latin typeface="+mn-ea"/>
              </a:rPr>
              <a:t>態度</a:t>
            </a:r>
            <a:r>
              <a:rPr lang="zh-TW" altLang="en-US" sz="2000" dirty="0">
                <a:solidFill>
                  <a:srgbClr val="0070C0"/>
                </a:solidFill>
                <a:latin typeface="+mn-ea"/>
              </a:rPr>
              <a:t>。</a:t>
            </a:r>
            <a:endParaRPr lang="en-US" altLang="zh-TW" sz="2000" dirty="0">
              <a:solidFill>
                <a:srgbClr val="0070C0"/>
              </a:solidFill>
              <a:latin typeface="+mn-ea"/>
            </a:endParaRPr>
          </a:p>
          <a:p>
            <a:pPr>
              <a:spcBef>
                <a:spcPts val="450"/>
              </a:spcBef>
              <a:buFont typeface="Wingdings" panose="05000000000000000000" pitchFamily="2" charset="2"/>
              <a:buChar char="ü"/>
            </a:pPr>
            <a:r>
              <a:rPr lang="zh-TW" altLang="en-US" sz="2000" dirty="0">
                <a:solidFill>
                  <a:srgbClr val="0070C0"/>
                </a:solidFill>
                <a:latin typeface="+mn-ea"/>
              </a:rPr>
              <a:t>強調學習不宜以學科知識及技能為限，而應關注學習與生活的結合，即</a:t>
            </a:r>
            <a:r>
              <a:rPr lang="zh-TW" altLang="en-US" sz="2000" b="1" dirty="0">
                <a:solidFill>
                  <a:srgbClr val="A50021"/>
                </a:solidFill>
                <a:latin typeface="+mn-ea"/>
              </a:rPr>
              <a:t>實踐力行</a:t>
            </a:r>
            <a:r>
              <a:rPr lang="zh-TW" altLang="en-US" sz="2000" dirty="0">
                <a:solidFill>
                  <a:srgbClr val="0070C0"/>
                </a:solidFill>
                <a:latin typeface="+mn-ea"/>
              </a:rPr>
              <a:t>。</a:t>
            </a:r>
          </a:p>
        </p:txBody>
      </p:sp>
      <p:sp>
        <p:nvSpPr>
          <p:cNvPr id="6" name="投影片編號版面配置區 2">
            <a:extLst>
              <a:ext uri="{FF2B5EF4-FFF2-40B4-BE49-F238E27FC236}">
                <a16:creationId xmlns:a16="http://schemas.microsoft.com/office/drawing/2014/main" id="{3644533A-A493-418E-9F16-FBCB0A11CBA9}"/>
              </a:ext>
            </a:extLst>
          </p:cNvPr>
          <p:cNvSpPr>
            <a:spLocks noGrp="1"/>
          </p:cNvSpPr>
          <p:nvPr>
            <p:ph type="sldNum" sz="quarter" idx="12"/>
          </p:nvPr>
        </p:nvSpPr>
        <p:spPr>
          <a:xfrm>
            <a:off x="7086600" y="6492875"/>
            <a:ext cx="2057400" cy="365125"/>
          </a:xfrm>
        </p:spPr>
        <p:txBody>
          <a:bodyPr/>
          <a:lstStyle/>
          <a:p>
            <a:fld id="{5E023F15-DF02-435D-8E21-663868E08D20}" type="slidenum">
              <a:rPr lang="zh-TW" altLang="en-US" smtClean="0"/>
              <a:t>2</a:t>
            </a:fld>
            <a:endParaRPr lang="zh-TW" altLang="en-US" dirty="0"/>
          </a:p>
        </p:txBody>
      </p:sp>
    </p:spTree>
    <p:extLst>
      <p:ext uri="{BB962C8B-B14F-4D97-AF65-F5344CB8AC3E}">
        <p14:creationId xmlns:p14="http://schemas.microsoft.com/office/powerpoint/2010/main" val="39495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1902851-D710-4103-A1C6-D8F152A195F6}"/>
              </a:ext>
            </a:extLst>
          </p:cNvPr>
          <p:cNvPicPr>
            <a:picLocks noChangeAspect="1"/>
          </p:cNvPicPr>
          <p:nvPr/>
        </p:nvPicPr>
        <p:blipFill rotWithShape="1">
          <a:blip r:embed="rId2"/>
          <a:srcRect r="8442"/>
          <a:stretch/>
        </p:blipFill>
        <p:spPr>
          <a:xfrm>
            <a:off x="97036" y="1278730"/>
            <a:ext cx="3040544" cy="4102894"/>
          </a:xfrm>
          <a:prstGeom prst="rect">
            <a:avLst/>
          </a:prstGeom>
        </p:spPr>
      </p:pic>
      <p:pic>
        <p:nvPicPr>
          <p:cNvPr id="5" name="圖片 4">
            <a:extLst>
              <a:ext uri="{FF2B5EF4-FFF2-40B4-BE49-F238E27FC236}">
                <a16:creationId xmlns:a16="http://schemas.microsoft.com/office/drawing/2014/main" id="{B68F7EDD-5CC7-4DA5-9546-57561521DD46}"/>
              </a:ext>
            </a:extLst>
          </p:cNvPr>
          <p:cNvPicPr>
            <a:picLocks noChangeAspect="1"/>
          </p:cNvPicPr>
          <p:nvPr/>
        </p:nvPicPr>
        <p:blipFill>
          <a:blip r:embed="rId3"/>
          <a:stretch>
            <a:fillRect/>
          </a:stretch>
        </p:blipFill>
        <p:spPr>
          <a:xfrm>
            <a:off x="3346120" y="1278730"/>
            <a:ext cx="2773185" cy="4251675"/>
          </a:xfrm>
          <a:prstGeom prst="rect">
            <a:avLst/>
          </a:prstGeom>
        </p:spPr>
      </p:pic>
      <p:pic>
        <p:nvPicPr>
          <p:cNvPr id="6" name="圖片 5">
            <a:extLst>
              <a:ext uri="{FF2B5EF4-FFF2-40B4-BE49-F238E27FC236}">
                <a16:creationId xmlns:a16="http://schemas.microsoft.com/office/drawing/2014/main" id="{32D7B282-9497-424B-906E-117377A47B9D}"/>
              </a:ext>
            </a:extLst>
          </p:cNvPr>
          <p:cNvPicPr>
            <a:picLocks noChangeAspect="1"/>
          </p:cNvPicPr>
          <p:nvPr/>
        </p:nvPicPr>
        <p:blipFill>
          <a:blip r:embed="rId4"/>
          <a:stretch>
            <a:fillRect/>
          </a:stretch>
        </p:blipFill>
        <p:spPr>
          <a:xfrm>
            <a:off x="6327846" y="1278731"/>
            <a:ext cx="2636044" cy="4300538"/>
          </a:xfrm>
          <a:prstGeom prst="rect">
            <a:avLst/>
          </a:prstGeom>
        </p:spPr>
      </p:pic>
      <p:sp>
        <p:nvSpPr>
          <p:cNvPr id="7" name="標題 1">
            <a:extLst>
              <a:ext uri="{FF2B5EF4-FFF2-40B4-BE49-F238E27FC236}">
                <a16:creationId xmlns:a16="http://schemas.microsoft.com/office/drawing/2014/main" id="{055AA03C-8B38-49CA-80AD-39058835B0C9}"/>
              </a:ext>
            </a:extLst>
          </p:cNvPr>
          <p:cNvSpPr txBox="1">
            <a:spLocks/>
          </p:cNvSpPr>
          <p:nvPr/>
        </p:nvSpPr>
        <p:spPr>
          <a:xfrm>
            <a:off x="628650" y="365126"/>
            <a:ext cx="7886700" cy="79034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b="1" dirty="0">
                <a:latin typeface="微軟正黑體" panose="020B0604030504040204" pitchFamily="34" charset="-120"/>
                <a:cs typeface="Times New Roman" panose="02020603050405020304" pitchFamily="18" charset="0"/>
              </a:rPr>
              <a:t>PIRLS</a:t>
            </a:r>
            <a:r>
              <a:rPr lang="zh-TW" altLang="en-US" b="1" dirty="0">
                <a:latin typeface="微軟正黑體" panose="020B0604030504040204" pitchFamily="34" charset="-120"/>
                <a:cs typeface="Times New Roman" panose="02020603050405020304" pitchFamily="18" charset="0"/>
              </a:rPr>
              <a:t>範例試題</a:t>
            </a:r>
          </a:p>
        </p:txBody>
      </p:sp>
      <p:sp>
        <p:nvSpPr>
          <p:cNvPr id="8" name="矩形 7">
            <a:extLst>
              <a:ext uri="{FF2B5EF4-FFF2-40B4-BE49-F238E27FC236}">
                <a16:creationId xmlns:a16="http://schemas.microsoft.com/office/drawing/2014/main" id="{2FED54DA-287F-4FF3-857D-1E9DE2EC3ACD}"/>
              </a:ext>
            </a:extLst>
          </p:cNvPr>
          <p:cNvSpPr/>
          <p:nvPr/>
        </p:nvSpPr>
        <p:spPr>
          <a:xfrm>
            <a:off x="97036" y="5883657"/>
            <a:ext cx="6483947" cy="261610"/>
          </a:xfrm>
          <a:prstGeom prst="rect">
            <a:avLst/>
          </a:prstGeom>
        </p:spPr>
        <p:txBody>
          <a:bodyPr wrap="square">
            <a:spAutoFit/>
          </a:bodyPr>
          <a:lstStyle/>
          <a:p>
            <a:pPr lvl="0"/>
            <a:r>
              <a:rPr kumimoji="0" lang="zh-TW" altLang="en-US" sz="1100" b="0" i="0" u="none" strike="noStrike" kern="1200" cap="none" spc="0" normalizeH="0" baseline="0" noProof="0" dirty="0">
                <a:ln>
                  <a:noFill/>
                </a:ln>
                <a:solidFill>
                  <a:prstClr val="black"/>
                </a:solidFill>
                <a:effectLst/>
                <a:uLnTx/>
                <a:uFillTx/>
                <a:latin typeface="微軟正黑體"/>
                <a:ea typeface="微軟正黑體"/>
                <a:cs typeface="+mn-cs"/>
              </a:rPr>
              <a:t>註：取自</a:t>
            </a:r>
            <a:r>
              <a:rPr lang="en-US" altLang="zh-TW" sz="1100" dirty="0">
                <a:latin typeface="微軟正黑體" panose="020B0604030504040204" pitchFamily="34" charset="-120"/>
                <a:hlinkClick r:id="rId5"/>
              </a:rPr>
              <a:t>http://www.dorise.info/DER/02_PIRLS-2006_html/pirls_04_download.html</a:t>
            </a:r>
            <a:r>
              <a:rPr kumimoji="0" lang="zh-TW" altLang="en-US" sz="1100" b="0" i="0" u="none" strike="noStrike" kern="1200" cap="none" spc="0" normalizeH="0" baseline="0" noProof="0" dirty="0">
                <a:ln>
                  <a:noFill/>
                </a:ln>
                <a:solidFill>
                  <a:prstClr val="black"/>
                </a:solidFill>
                <a:effectLst/>
                <a:uLnTx/>
                <a:uFillTx/>
                <a:latin typeface="微軟正黑體"/>
                <a:ea typeface="微軟正黑體"/>
                <a:cs typeface="+mn-cs"/>
              </a:rPr>
              <a:t>。</a:t>
            </a:r>
            <a:endParaRPr kumimoji="0" lang="en-US" altLang="zh-TW" sz="1100" b="0" i="0" u="none" strike="noStrike" kern="1200" cap="none" spc="0" normalizeH="0" baseline="0" noProof="0" dirty="0">
              <a:ln>
                <a:noFill/>
              </a:ln>
              <a:solidFill>
                <a:prstClr val="black"/>
              </a:solidFill>
              <a:effectLst/>
              <a:uLnTx/>
              <a:uFillTx/>
              <a:latin typeface="微軟正黑體"/>
              <a:ea typeface="微軟正黑體"/>
              <a:cs typeface="+mn-cs"/>
            </a:endParaRPr>
          </a:p>
        </p:txBody>
      </p:sp>
    </p:spTree>
    <p:extLst>
      <p:ext uri="{BB962C8B-B14F-4D97-AF65-F5344CB8AC3E}">
        <p14:creationId xmlns:p14="http://schemas.microsoft.com/office/powerpoint/2010/main" val="1565026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0CC0426-F674-4DF0-8FEF-C635E9436ABC}"/>
              </a:ext>
            </a:extLst>
          </p:cNvPr>
          <p:cNvPicPr>
            <a:picLocks noChangeAspect="1"/>
          </p:cNvPicPr>
          <p:nvPr/>
        </p:nvPicPr>
        <p:blipFill>
          <a:blip r:embed="rId2"/>
          <a:stretch>
            <a:fillRect/>
          </a:stretch>
        </p:blipFill>
        <p:spPr>
          <a:xfrm>
            <a:off x="84849" y="1323651"/>
            <a:ext cx="4328956" cy="4169569"/>
          </a:xfrm>
          <a:prstGeom prst="rect">
            <a:avLst/>
          </a:prstGeom>
        </p:spPr>
      </p:pic>
      <p:pic>
        <p:nvPicPr>
          <p:cNvPr id="5" name="圖片 4">
            <a:extLst>
              <a:ext uri="{FF2B5EF4-FFF2-40B4-BE49-F238E27FC236}">
                <a16:creationId xmlns:a16="http://schemas.microsoft.com/office/drawing/2014/main" id="{569FA4A5-31AA-4ACE-A230-CF4C3F20DB70}"/>
              </a:ext>
            </a:extLst>
          </p:cNvPr>
          <p:cNvPicPr>
            <a:picLocks noChangeAspect="1"/>
          </p:cNvPicPr>
          <p:nvPr/>
        </p:nvPicPr>
        <p:blipFill rotWithShape="1">
          <a:blip r:embed="rId3"/>
          <a:srcRect r="6744"/>
          <a:stretch/>
        </p:blipFill>
        <p:spPr>
          <a:xfrm>
            <a:off x="4315151" y="1323651"/>
            <a:ext cx="4663353" cy="4093369"/>
          </a:xfrm>
          <a:prstGeom prst="rect">
            <a:avLst/>
          </a:prstGeom>
        </p:spPr>
      </p:pic>
      <p:sp>
        <p:nvSpPr>
          <p:cNvPr id="6" name="標題 1">
            <a:extLst>
              <a:ext uri="{FF2B5EF4-FFF2-40B4-BE49-F238E27FC236}">
                <a16:creationId xmlns:a16="http://schemas.microsoft.com/office/drawing/2014/main" id="{EE562C4B-7BB9-4386-AC9B-3224972CFDA5}"/>
              </a:ext>
            </a:extLst>
          </p:cNvPr>
          <p:cNvSpPr>
            <a:spLocks noGrp="1"/>
          </p:cNvSpPr>
          <p:nvPr>
            <p:ph type="title"/>
          </p:nvPr>
        </p:nvSpPr>
        <p:spPr>
          <a:xfrm>
            <a:off x="2908588" y="305394"/>
            <a:ext cx="3326823" cy="644237"/>
          </a:xfrm>
        </p:spPr>
        <p:txBody>
          <a:bodyPr/>
          <a:lstStyle/>
          <a:p>
            <a:r>
              <a:rPr lang="en-US" altLang="zh-TW" b="1" dirty="0">
                <a:latin typeface="微軟正黑體" panose="020B0604030504040204" pitchFamily="34" charset="-120"/>
                <a:cs typeface="Times New Roman" panose="02020603050405020304" pitchFamily="18" charset="0"/>
              </a:rPr>
              <a:t>PIRLS</a:t>
            </a:r>
            <a:r>
              <a:rPr lang="zh-TW" altLang="en-US" b="1" dirty="0">
                <a:latin typeface="微軟正黑體" panose="020B0604030504040204" pitchFamily="34" charset="-120"/>
                <a:cs typeface="Times New Roman" panose="02020603050405020304" pitchFamily="18" charset="0"/>
              </a:rPr>
              <a:t>範例試題</a:t>
            </a:r>
          </a:p>
        </p:txBody>
      </p:sp>
      <p:sp>
        <p:nvSpPr>
          <p:cNvPr id="7" name="矩形 6">
            <a:extLst>
              <a:ext uri="{FF2B5EF4-FFF2-40B4-BE49-F238E27FC236}">
                <a16:creationId xmlns:a16="http://schemas.microsoft.com/office/drawing/2014/main" id="{B53D91E1-976F-4593-8029-F3B86404D32E}"/>
              </a:ext>
            </a:extLst>
          </p:cNvPr>
          <p:cNvSpPr/>
          <p:nvPr/>
        </p:nvSpPr>
        <p:spPr>
          <a:xfrm>
            <a:off x="84849" y="5867240"/>
            <a:ext cx="6483947" cy="261610"/>
          </a:xfrm>
          <a:prstGeom prst="rect">
            <a:avLst/>
          </a:prstGeom>
        </p:spPr>
        <p:txBody>
          <a:bodyPr wrap="square">
            <a:spAutoFit/>
          </a:bodyPr>
          <a:lstStyle/>
          <a:p>
            <a:pPr lvl="0"/>
            <a:r>
              <a:rPr kumimoji="0" lang="zh-TW" altLang="en-US" sz="1100" b="0" i="0" u="none" strike="noStrike" kern="1200" cap="none" spc="0" normalizeH="0" baseline="0" noProof="0" dirty="0">
                <a:ln>
                  <a:noFill/>
                </a:ln>
                <a:solidFill>
                  <a:prstClr val="black"/>
                </a:solidFill>
                <a:effectLst/>
                <a:uLnTx/>
                <a:uFillTx/>
                <a:latin typeface="微軟正黑體"/>
                <a:ea typeface="微軟正黑體"/>
                <a:cs typeface="+mn-cs"/>
              </a:rPr>
              <a:t>註：取自</a:t>
            </a:r>
            <a:r>
              <a:rPr lang="en-US" altLang="zh-TW" sz="1100" dirty="0">
                <a:latin typeface="微軟正黑體" panose="020B0604030504040204" pitchFamily="34" charset="-120"/>
                <a:hlinkClick r:id="rId4"/>
              </a:rPr>
              <a:t>http://www.dorise.info/DER/02_PIRLS-2006_html/pirls_04_download.html</a:t>
            </a:r>
            <a:r>
              <a:rPr kumimoji="0" lang="zh-TW" altLang="en-US" sz="1100" b="0" i="0" u="none" strike="noStrike" kern="1200" cap="none" spc="0" normalizeH="0" baseline="0" noProof="0" dirty="0">
                <a:ln>
                  <a:noFill/>
                </a:ln>
                <a:solidFill>
                  <a:prstClr val="black"/>
                </a:solidFill>
                <a:effectLst/>
                <a:uLnTx/>
                <a:uFillTx/>
                <a:latin typeface="微軟正黑體"/>
                <a:ea typeface="微軟正黑體"/>
                <a:cs typeface="+mn-cs"/>
              </a:rPr>
              <a:t>。</a:t>
            </a:r>
            <a:endParaRPr kumimoji="0" lang="en-US" altLang="zh-TW" sz="1100" b="0" i="0" u="none" strike="noStrike" kern="1200" cap="none" spc="0" normalizeH="0" baseline="0" noProof="0" dirty="0">
              <a:ln>
                <a:noFill/>
              </a:ln>
              <a:solidFill>
                <a:prstClr val="black"/>
              </a:solidFill>
              <a:effectLst/>
              <a:uLnTx/>
              <a:uFillTx/>
              <a:latin typeface="微軟正黑體"/>
              <a:ea typeface="微軟正黑體"/>
              <a:cs typeface="+mn-cs"/>
            </a:endParaRPr>
          </a:p>
        </p:txBody>
      </p:sp>
    </p:spTree>
    <p:extLst>
      <p:ext uri="{BB962C8B-B14F-4D97-AF65-F5344CB8AC3E}">
        <p14:creationId xmlns:p14="http://schemas.microsoft.com/office/powerpoint/2010/main" val="20643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D1A4C6F-7D12-4E10-8A5F-29E13A23BA0E}"/>
              </a:ext>
            </a:extLst>
          </p:cNvPr>
          <p:cNvPicPr>
            <a:picLocks noChangeAspect="1"/>
          </p:cNvPicPr>
          <p:nvPr/>
        </p:nvPicPr>
        <p:blipFill>
          <a:blip r:embed="rId2"/>
          <a:stretch>
            <a:fillRect/>
          </a:stretch>
        </p:blipFill>
        <p:spPr>
          <a:xfrm>
            <a:off x="77716" y="1390649"/>
            <a:ext cx="4774082" cy="4186238"/>
          </a:xfrm>
          <a:prstGeom prst="rect">
            <a:avLst/>
          </a:prstGeom>
        </p:spPr>
      </p:pic>
      <p:pic>
        <p:nvPicPr>
          <p:cNvPr id="5" name="圖片 4">
            <a:extLst>
              <a:ext uri="{FF2B5EF4-FFF2-40B4-BE49-F238E27FC236}">
                <a16:creationId xmlns:a16="http://schemas.microsoft.com/office/drawing/2014/main" id="{54820509-A08E-4C0C-B029-5B83F5E2C079}"/>
              </a:ext>
            </a:extLst>
          </p:cNvPr>
          <p:cNvPicPr>
            <a:picLocks noChangeAspect="1"/>
          </p:cNvPicPr>
          <p:nvPr/>
        </p:nvPicPr>
        <p:blipFill>
          <a:blip r:embed="rId3"/>
          <a:stretch>
            <a:fillRect/>
          </a:stretch>
        </p:blipFill>
        <p:spPr>
          <a:xfrm>
            <a:off x="4851798" y="1443090"/>
            <a:ext cx="4064794" cy="3686175"/>
          </a:xfrm>
          <a:prstGeom prst="rect">
            <a:avLst/>
          </a:prstGeom>
        </p:spPr>
      </p:pic>
      <p:sp>
        <p:nvSpPr>
          <p:cNvPr id="7" name="標題 1">
            <a:extLst>
              <a:ext uri="{FF2B5EF4-FFF2-40B4-BE49-F238E27FC236}">
                <a16:creationId xmlns:a16="http://schemas.microsoft.com/office/drawing/2014/main" id="{48E49D2D-D437-42A1-9912-1768D326A863}"/>
              </a:ext>
            </a:extLst>
          </p:cNvPr>
          <p:cNvSpPr txBox="1">
            <a:spLocks/>
          </p:cNvSpPr>
          <p:nvPr/>
        </p:nvSpPr>
        <p:spPr>
          <a:xfrm>
            <a:off x="2908588" y="299766"/>
            <a:ext cx="3326823" cy="64423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b="1" dirty="0">
                <a:latin typeface="微軟正黑體" panose="020B0604030504040204" pitchFamily="34" charset="-120"/>
                <a:cs typeface="Times New Roman" panose="02020603050405020304" pitchFamily="18" charset="0"/>
              </a:rPr>
              <a:t>PIRLS</a:t>
            </a:r>
            <a:r>
              <a:rPr lang="zh-TW" altLang="en-US" b="1" dirty="0">
                <a:latin typeface="微軟正黑體" panose="020B0604030504040204" pitchFamily="34" charset="-120"/>
                <a:cs typeface="Times New Roman" panose="02020603050405020304" pitchFamily="18" charset="0"/>
              </a:rPr>
              <a:t>範例試題</a:t>
            </a:r>
          </a:p>
        </p:txBody>
      </p:sp>
      <p:sp>
        <p:nvSpPr>
          <p:cNvPr id="8" name="矩形 7">
            <a:extLst>
              <a:ext uri="{FF2B5EF4-FFF2-40B4-BE49-F238E27FC236}">
                <a16:creationId xmlns:a16="http://schemas.microsoft.com/office/drawing/2014/main" id="{E8E2A0C6-8261-4481-B9C8-7B2952EDD3F6}"/>
              </a:ext>
            </a:extLst>
          </p:cNvPr>
          <p:cNvSpPr/>
          <p:nvPr/>
        </p:nvSpPr>
        <p:spPr>
          <a:xfrm>
            <a:off x="77716" y="6075974"/>
            <a:ext cx="6483947" cy="261610"/>
          </a:xfrm>
          <a:prstGeom prst="rect">
            <a:avLst/>
          </a:prstGeom>
        </p:spPr>
        <p:txBody>
          <a:bodyPr wrap="square">
            <a:spAutoFit/>
          </a:bodyPr>
          <a:lstStyle/>
          <a:p>
            <a:pPr lvl="0"/>
            <a:r>
              <a:rPr kumimoji="0" lang="zh-TW" altLang="en-US" sz="1100" b="0" i="0" u="none" strike="noStrike" kern="1200" cap="none" spc="0" normalizeH="0" baseline="0" noProof="0" dirty="0">
                <a:ln>
                  <a:noFill/>
                </a:ln>
                <a:solidFill>
                  <a:prstClr val="black"/>
                </a:solidFill>
                <a:effectLst/>
                <a:uLnTx/>
                <a:uFillTx/>
                <a:latin typeface="微軟正黑體"/>
                <a:ea typeface="微軟正黑體"/>
                <a:cs typeface="+mn-cs"/>
              </a:rPr>
              <a:t>註：取自</a:t>
            </a:r>
            <a:r>
              <a:rPr lang="en-US" altLang="zh-TW" sz="1100" dirty="0">
                <a:latin typeface="微軟正黑體" panose="020B0604030504040204" pitchFamily="34" charset="-120"/>
                <a:hlinkClick r:id="rId4"/>
              </a:rPr>
              <a:t>http://www.dorise.info/DER/02_PIRLS-2006_html/pirls_04_download.html</a:t>
            </a:r>
            <a:r>
              <a:rPr kumimoji="0" lang="zh-TW" altLang="en-US" sz="1100" b="0" i="0" u="none" strike="noStrike" kern="1200" cap="none" spc="0" normalizeH="0" baseline="0" noProof="0" dirty="0">
                <a:ln>
                  <a:noFill/>
                </a:ln>
                <a:solidFill>
                  <a:prstClr val="black"/>
                </a:solidFill>
                <a:effectLst/>
                <a:uLnTx/>
                <a:uFillTx/>
                <a:latin typeface="微軟正黑體"/>
                <a:ea typeface="微軟正黑體"/>
                <a:cs typeface="+mn-cs"/>
              </a:rPr>
              <a:t>。</a:t>
            </a:r>
            <a:endParaRPr kumimoji="0" lang="en-US" altLang="zh-TW" sz="1100" b="0" i="0" u="none" strike="noStrike" kern="1200" cap="none" spc="0" normalizeH="0" baseline="0" noProof="0" dirty="0">
              <a:ln>
                <a:noFill/>
              </a:ln>
              <a:solidFill>
                <a:prstClr val="black"/>
              </a:solidFill>
              <a:effectLst/>
              <a:uLnTx/>
              <a:uFillTx/>
              <a:latin typeface="微軟正黑體"/>
              <a:ea typeface="微軟正黑體"/>
              <a:cs typeface="+mn-cs"/>
            </a:endParaRPr>
          </a:p>
        </p:txBody>
      </p:sp>
    </p:spTree>
    <p:extLst>
      <p:ext uri="{BB962C8B-B14F-4D97-AF65-F5344CB8AC3E}">
        <p14:creationId xmlns:p14="http://schemas.microsoft.com/office/powerpoint/2010/main" val="873166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70641" y="301504"/>
            <a:ext cx="8402715" cy="994172"/>
          </a:xfrm>
        </p:spPr>
        <p:txBody>
          <a:bodyPr>
            <a:normAutofit/>
          </a:bodyPr>
          <a:lstStyle/>
          <a:p>
            <a:r>
              <a:rPr lang="zh-TW" altLang="en-US" b="1" dirty="0">
                <a:solidFill>
                  <a:prstClr val="black"/>
                </a:solidFill>
                <a:latin typeface="微軟正黑體" panose="020B0604030504040204" pitchFamily="34" charset="-120"/>
                <a:ea typeface="微軟正黑體" panose="020B0604030504040204" pitchFamily="34" charset="-120"/>
              </a:rPr>
              <a:t>國際學生能力評量計畫</a:t>
            </a:r>
            <a:r>
              <a:rPr lang="zh-TW" altLang="en-US" dirty="0"/>
              <a:t>（</a:t>
            </a:r>
            <a:r>
              <a:rPr lang="en-US" altLang="zh-TW" b="1" dirty="0">
                <a:cs typeface="Times New Roman" panose="02020603050405020304" pitchFamily="18" charset="0"/>
              </a:rPr>
              <a:t>PISA</a:t>
            </a:r>
            <a:r>
              <a:rPr lang="zh-TW" altLang="en-US" dirty="0"/>
              <a:t>）</a:t>
            </a:r>
            <a:endParaRPr lang="zh-TW" altLang="en-US" sz="3600" b="1" dirty="0">
              <a:latin typeface="微軟正黑體" panose="020B0604030504040204" pitchFamily="34" charset="-120"/>
              <a:cs typeface="Times New Roman" panose="02020603050405020304" pitchFamily="18" charset="0"/>
            </a:endParaRPr>
          </a:p>
        </p:txBody>
      </p:sp>
      <p:sp>
        <p:nvSpPr>
          <p:cNvPr id="3" name="內容版面配置區 2">
            <a:extLst>
              <a:ext uri="{FF2B5EF4-FFF2-40B4-BE49-F238E27FC236}">
                <a16:creationId xmlns:a16="http://schemas.microsoft.com/office/drawing/2014/main" id="{023FA819-37D9-4893-8342-5F4E8D500804}"/>
              </a:ext>
            </a:extLst>
          </p:cNvPr>
          <p:cNvSpPr>
            <a:spLocks noGrp="1"/>
          </p:cNvSpPr>
          <p:nvPr>
            <p:ph idx="1"/>
          </p:nvPr>
        </p:nvSpPr>
        <p:spPr>
          <a:xfrm>
            <a:off x="370641" y="1487978"/>
            <a:ext cx="8402715" cy="4289043"/>
          </a:xfrm>
        </p:spPr>
        <p:txBody>
          <a:bodyPr>
            <a:normAutofit fontScale="92500" lnSpcReduction="20000"/>
          </a:bodyPr>
          <a:lstStyle/>
          <a:p>
            <a:pPr lvl="0">
              <a:lnSpc>
                <a:spcPct val="150000"/>
              </a:lnSpc>
            </a:pPr>
            <a:r>
              <a:rPr lang="zh-TW" altLang="en-US" sz="2400" b="1" dirty="0">
                <a:solidFill>
                  <a:prstClr val="black"/>
                </a:solidFill>
                <a:latin typeface="+mn-ea"/>
              </a:rPr>
              <a:t>「國際學生能力評量計畫」 </a:t>
            </a:r>
            <a:r>
              <a:rPr lang="zh-TW" altLang="en-US" sz="2400" dirty="0">
                <a:latin typeface="+mn-ea"/>
              </a:rPr>
              <a:t>（</a:t>
            </a:r>
            <a:r>
              <a:rPr lang="en-US" altLang="zh-TW" sz="2400" dirty="0" err="1">
                <a:solidFill>
                  <a:prstClr val="black"/>
                </a:solidFill>
                <a:latin typeface="+mn-ea"/>
              </a:rPr>
              <a:t>Programme</a:t>
            </a:r>
            <a:r>
              <a:rPr lang="en-US" altLang="zh-TW" sz="2400" dirty="0">
                <a:solidFill>
                  <a:prstClr val="black"/>
                </a:solidFill>
                <a:latin typeface="+mn-ea"/>
              </a:rPr>
              <a:t> for International Student Assessment</a:t>
            </a:r>
            <a:r>
              <a:rPr lang="zh-TW" altLang="en-US" sz="2400" dirty="0">
                <a:solidFill>
                  <a:prstClr val="black"/>
                </a:solidFill>
                <a:latin typeface="+mn-ea"/>
              </a:rPr>
              <a:t>，簡稱</a:t>
            </a:r>
            <a:r>
              <a:rPr lang="en-US" altLang="zh-TW" sz="2400" dirty="0">
                <a:latin typeface="+mn-ea"/>
              </a:rPr>
              <a:t>PISA</a:t>
            </a:r>
            <a:r>
              <a:rPr lang="zh-TW" altLang="en-US" sz="2400" dirty="0">
                <a:latin typeface="+mn-ea"/>
              </a:rPr>
              <a:t>）是由經濟合作暨發展組織（</a:t>
            </a:r>
            <a:r>
              <a:rPr lang="en-US" altLang="zh-TW" sz="2400" dirty="0">
                <a:latin typeface="+mn-ea"/>
              </a:rPr>
              <a:t>OECD</a:t>
            </a:r>
            <a:r>
              <a:rPr lang="zh-TW" altLang="en-US" sz="2400" dirty="0">
                <a:latin typeface="+mn-ea"/>
              </a:rPr>
              <a:t>）所主辦的</a:t>
            </a:r>
            <a:r>
              <a:rPr lang="zh-TW" altLang="en-US" sz="2400" dirty="0">
                <a:solidFill>
                  <a:prstClr val="black"/>
                </a:solidFill>
                <a:latin typeface="+mn-ea"/>
              </a:rPr>
              <a:t>國際性教育調查研究</a:t>
            </a:r>
            <a:r>
              <a:rPr lang="zh-TW" altLang="en-US" sz="2400" dirty="0">
                <a:latin typeface="+mn-ea"/>
              </a:rPr>
              <a:t>，</a:t>
            </a:r>
            <a:r>
              <a:rPr lang="zh-TW" altLang="en-US" sz="2400" dirty="0">
                <a:solidFill>
                  <a:prstClr val="black"/>
                </a:solidFill>
                <a:latin typeface="+mn-ea"/>
              </a:rPr>
              <a:t>重視學生是否習得生活所需的知識和技能，藉由貼近真實生活的測驗情境，評量學生應用習得知能的能力，為全球知名的素養評量。</a:t>
            </a:r>
            <a:endParaRPr lang="zh-TW" altLang="en-US" sz="2400" dirty="0">
              <a:latin typeface="+mn-ea"/>
            </a:endParaRPr>
          </a:p>
          <a:p>
            <a:pPr>
              <a:lnSpc>
                <a:spcPct val="150000"/>
              </a:lnSpc>
            </a:pPr>
            <a:r>
              <a:rPr lang="zh-TW" altLang="en-US" sz="2400" b="1" dirty="0"/>
              <a:t>對象：</a:t>
            </a:r>
            <a:r>
              <a:rPr lang="en-US" altLang="zh-TW" sz="2400" dirty="0"/>
              <a:t>15</a:t>
            </a:r>
            <a:r>
              <a:rPr lang="zh-TW" altLang="en-US" sz="2400" dirty="0"/>
              <a:t>歲學生</a:t>
            </a:r>
            <a:endParaRPr lang="en-US" altLang="zh-TW" sz="2400" dirty="0"/>
          </a:p>
          <a:p>
            <a:pPr>
              <a:lnSpc>
                <a:spcPct val="150000"/>
              </a:lnSpc>
            </a:pPr>
            <a:r>
              <a:rPr lang="zh-TW" altLang="en-US" sz="2400" b="1" dirty="0"/>
              <a:t>目的：</a:t>
            </a:r>
            <a:r>
              <a:rPr lang="zh-TW" altLang="en-US" sz="2400" dirty="0"/>
              <a:t>協助參與國在各自社會脈絡中改善教育系統</a:t>
            </a:r>
            <a:endParaRPr lang="en-US" altLang="zh-TW" sz="2400" dirty="0"/>
          </a:p>
          <a:p>
            <a:pPr lvl="1">
              <a:lnSpc>
                <a:spcPct val="150000"/>
              </a:lnSpc>
              <a:buFont typeface="Times New Roman" panose="02020603050405020304" pitchFamily="18" charset="0"/>
              <a:buChar char="‣"/>
            </a:pPr>
            <a:r>
              <a:rPr lang="zh-TW" altLang="en-US" sz="2200" dirty="0"/>
              <a:t>重視學生面對快速變動社會的能力，即所謂真實生活的素養</a:t>
            </a:r>
            <a:endParaRPr lang="en-US" altLang="zh-TW" sz="2200" dirty="0"/>
          </a:p>
          <a:p>
            <a:pPr lvl="1">
              <a:lnSpc>
                <a:spcPct val="150000"/>
              </a:lnSpc>
              <a:buFont typeface="Times New Roman" panose="02020603050405020304" pitchFamily="18" charset="0"/>
              <a:buChar char="‣"/>
            </a:pPr>
            <a:r>
              <a:rPr lang="zh-TW" altLang="en-US" sz="2200" dirty="0"/>
              <a:t>關注處於社經地位弱勢學生的受教情形</a:t>
            </a:r>
          </a:p>
        </p:txBody>
      </p:sp>
      <p:sp>
        <p:nvSpPr>
          <p:cNvPr id="4" name="投影片編號版面配置區 3">
            <a:extLst>
              <a:ext uri="{FF2B5EF4-FFF2-40B4-BE49-F238E27FC236}">
                <a16:creationId xmlns:a16="http://schemas.microsoft.com/office/drawing/2014/main" id="{F6951D9E-36D1-4A37-AC6D-95FF0936BF3F}"/>
              </a:ext>
            </a:extLst>
          </p:cNvPr>
          <p:cNvSpPr>
            <a:spLocks noGrp="1"/>
          </p:cNvSpPr>
          <p:nvPr>
            <p:ph type="sldNum" sz="quarter" idx="12"/>
          </p:nvPr>
        </p:nvSpPr>
        <p:spPr/>
        <p:txBody>
          <a:bodyPr/>
          <a:lstStyle/>
          <a:p>
            <a:fld id="{5E023F15-DF02-435D-8E21-663868E08D20}" type="slidenum">
              <a:rPr lang="zh-TW" altLang="en-US" smtClean="0"/>
              <a:t>23</a:t>
            </a:fld>
            <a:endParaRPr lang="zh-TW" altLang="en-US"/>
          </a:p>
        </p:txBody>
      </p:sp>
    </p:spTree>
    <p:extLst>
      <p:ext uri="{BB962C8B-B14F-4D97-AF65-F5344CB8AC3E}">
        <p14:creationId xmlns:p14="http://schemas.microsoft.com/office/powerpoint/2010/main" val="3536410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854A5EE-6249-465F-AFD2-C66865D6F1AA}"/>
              </a:ext>
            </a:extLst>
          </p:cNvPr>
          <p:cNvSpPr>
            <a:spLocks noGrp="1"/>
          </p:cNvSpPr>
          <p:nvPr>
            <p:ph type="title"/>
          </p:nvPr>
        </p:nvSpPr>
        <p:spPr/>
        <p:txBody>
          <a:bodyPr/>
          <a:lstStyle/>
          <a:p>
            <a:r>
              <a:rPr lang="zh-TW" altLang="en-US" b="1" dirty="0"/>
              <a:t>電腦化測驗為趨勢</a:t>
            </a:r>
          </a:p>
        </p:txBody>
      </p:sp>
      <p:sp>
        <p:nvSpPr>
          <p:cNvPr id="3" name="內容版面配置區 2">
            <a:extLst>
              <a:ext uri="{FF2B5EF4-FFF2-40B4-BE49-F238E27FC236}">
                <a16:creationId xmlns:a16="http://schemas.microsoft.com/office/drawing/2014/main" id="{B3091AAC-1E0C-409C-A094-94C52BAFF003}"/>
              </a:ext>
            </a:extLst>
          </p:cNvPr>
          <p:cNvSpPr>
            <a:spLocks noGrp="1"/>
          </p:cNvSpPr>
          <p:nvPr>
            <p:ph idx="1"/>
          </p:nvPr>
        </p:nvSpPr>
        <p:spPr>
          <a:xfrm>
            <a:off x="378941" y="1449859"/>
            <a:ext cx="8250709" cy="4727104"/>
          </a:xfrm>
        </p:spPr>
        <p:txBody>
          <a:bodyPr>
            <a:normAutofit/>
          </a:bodyPr>
          <a:lstStyle/>
          <a:p>
            <a:pPr marL="0" indent="0">
              <a:lnSpc>
                <a:spcPct val="120000"/>
              </a:lnSpc>
              <a:buNone/>
            </a:pPr>
            <a:r>
              <a:rPr lang="en-US" altLang="zh-TW" sz="2400" dirty="0"/>
              <a:t>PISA</a:t>
            </a:r>
            <a:r>
              <a:rPr lang="zh-TW" altLang="en-US" sz="2400" dirty="0"/>
              <a:t>自</a:t>
            </a:r>
            <a:r>
              <a:rPr lang="en-US" altLang="zh-TW" sz="2400" dirty="0"/>
              <a:t>2015</a:t>
            </a:r>
            <a:r>
              <a:rPr lang="zh-TW" altLang="en-US" sz="2400" dirty="0"/>
              <a:t>年起，大多數參與調查的國家或地區採用線上／電腦化測驗（</a:t>
            </a:r>
            <a:r>
              <a:rPr lang="en-US" altLang="zh-TW" sz="2400" dirty="0"/>
              <a:t>computer-based assessment , CBA</a:t>
            </a:r>
            <a:r>
              <a:rPr lang="zh-TW" altLang="en-US" sz="2400" dirty="0"/>
              <a:t>）。</a:t>
            </a:r>
            <a:endParaRPr lang="en-US" altLang="zh-TW" sz="2400" dirty="0"/>
          </a:p>
          <a:p>
            <a:pPr lvl="1">
              <a:lnSpc>
                <a:spcPct val="120000"/>
              </a:lnSpc>
            </a:pPr>
            <a:r>
              <a:rPr lang="zh-TW" altLang="en-US" dirty="0"/>
              <a:t>提升整體測驗的信、效度。</a:t>
            </a:r>
            <a:endParaRPr lang="en-US" altLang="zh-TW" dirty="0"/>
          </a:p>
          <a:p>
            <a:pPr lvl="1">
              <a:lnSpc>
                <a:spcPct val="120000"/>
              </a:lnSpc>
            </a:pPr>
            <a:r>
              <a:rPr lang="zh-TW" altLang="en-US" dirty="0"/>
              <a:t>評量工具本身更加貼近目前數位化的社會。</a:t>
            </a:r>
            <a:endParaRPr lang="en-US" altLang="zh-TW" dirty="0"/>
          </a:p>
          <a:p>
            <a:pPr lvl="1">
              <a:lnSpc>
                <a:spcPct val="120000"/>
              </a:lnSpc>
            </a:pPr>
            <a:r>
              <a:rPr lang="zh-TW" altLang="en-US" dirty="0"/>
              <a:t>可以採用新的試題形式、向學生展示真實世界的數據、創造數學模型或模擬。</a:t>
            </a:r>
            <a:endParaRPr lang="en-US" altLang="zh-TW" dirty="0"/>
          </a:p>
          <a:p>
            <a:pPr lvl="1">
              <a:lnSpc>
                <a:spcPct val="120000"/>
              </a:lnSpc>
            </a:pPr>
            <a:r>
              <a:rPr lang="zh-TW" altLang="en-US" dirty="0"/>
              <a:t>可進行適性化的評量。</a:t>
            </a:r>
          </a:p>
        </p:txBody>
      </p:sp>
      <p:sp>
        <p:nvSpPr>
          <p:cNvPr id="4" name="投影片編號版面配置區 3">
            <a:extLst>
              <a:ext uri="{FF2B5EF4-FFF2-40B4-BE49-F238E27FC236}">
                <a16:creationId xmlns:a16="http://schemas.microsoft.com/office/drawing/2014/main" id="{11D9C960-51D7-48B9-8AE9-8307D8D90A33}"/>
              </a:ext>
            </a:extLst>
          </p:cNvPr>
          <p:cNvSpPr>
            <a:spLocks noGrp="1"/>
          </p:cNvSpPr>
          <p:nvPr>
            <p:ph type="sldNum" sz="quarter" idx="12"/>
          </p:nvPr>
        </p:nvSpPr>
        <p:spPr/>
        <p:txBody>
          <a:bodyPr/>
          <a:lstStyle/>
          <a:p>
            <a:fld id="{5E023F15-DF02-435D-8E21-663868E08D20}" type="slidenum">
              <a:rPr lang="zh-TW" altLang="en-US" smtClean="0"/>
              <a:t>24</a:t>
            </a:fld>
            <a:endParaRPr lang="zh-TW" altLang="en-US"/>
          </a:p>
        </p:txBody>
      </p:sp>
    </p:spTree>
    <p:extLst>
      <p:ext uri="{BB962C8B-B14F-4D97-AF65-F5344CB8AC3E}">
        <p14:creationId xmlns:p14="http://schemas.microsoft.com/office/powerpoint/2010/main" val="644984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70642" y="264525"/>
            <a:ext cx="8402715" cy="994172"/>
          </a:xfrm>
        </p:spPr>
        <p:txBody>
          <a:bodyPr>
            <a:normAutofit/>
          </a:bodyPr>
          <a:lstStyle/>
          <a:p>
            <a:pPr algn="ctr"/>
            <a:r>
              <a:rPr lang="en-US" altLang="zh-TW" sz="3600" b="1" dirty="0">
                <a:latin typeface="微軟正黑體" panose="020B0604030504040204" pitchFamily="34" charset="-120"/>
                <a:cs typeface="Times New Roman" panose="02020603050405020304" pitchFamily="18" charset="0"/>
              </a:rPr>
              <a:t>PISA</a:t>
            </a:r>
            <a:r>
              <a:rPr lang="zh-TW" altLang="en-US" sz="3600" b="1" dirty="0">
                <a:latin typeface="微軟正黑體" panose="020B0604030504040204" pitchFamily="34" charset="-120"/>
                <a:cs typeface="Times New Roman" panose="02020603050405020304" pitchFamily="18" charset="0"/>
              </a:rPr>
              <a:t>主測驗領域</a:t>
            </a:r>
          </a:p>
        </p:txBody>
      </p:sp>
      <p:sp>
        <p:nvSpPr>
          <p:cNvPr id="3" name="內容版面配置區 2">
            <a:extLst>
              <a:ext uri="{FF2B5EF4-FFF2-40B4-BE49-F238E27FC236}">
                <a16:creationId xmlns:a16="http://schemas.microsoft.com/office/drawing/2014/main" id="{023FA819-37D9-4893-8342-5F4E8D500804}"/>
              </a:ext>
            </a:extLst>
          </p:cNvPr>
          <p:cNvSpPr>
            <a:spLocks noGrp="1"/>
          </p:cNvSpPr>
          <p:nvPr>
            <p:ph idx="1"/>
          </p:nvPr>
        </p:nvSpPr>
        <p:spPr>
          <a:xfrm>
            <a:off x="328860" y="1679714"/>
            <a:ext cx="8486280" cy="3919589"/>
          </a:xfrm>
        </p:spPr>
        <p:txBody>
          <a:bodyPr>
            <a:normAutofit/>
          </a:bodyPr>
          <a:lstStyle/>
          <a:p>
            <a:pPr>
              <a:lnSpc>
                <a:spcPct val="150000"/>
              </a:lnSpc>
              <a:spcBef>
                <a:spcPts val="0"/>
              </a:spcBef>
              <a:buClr>
                <a:schemeClr val="dk1"/>
              </a:buClr>
              <a:buSzPts val="3600"/>
            </a:pPr>
            <a:r>
              <a:rPr lang="zh-TW" altLang="en-US" sz="2400" b="1" dirty="0">
                <a:ea typeface="微軟正黑體" panose="020B0604030504040204" pitchFamily="34" charset="-120"/>
                <a:cs typeface="Microsoft JhengHei"/>
                <a:sym typeface="Microsoft JhengHei"/>
              </a:rPr>
              <a:t>閱讀：</a:t>
            </a:r>
            <a:r>
              <a:rPr lang="zh-TW" altLang="en-US" sz="2400" dirty="0">
                <a:ea typeface="微軟正黑體" panose="020B0604030504040204" pitchFamily="34" charset="-120"/>
                <a:cs typeface="Microsoft JhengHei"/>
                <a:sym typeface="Microsoft JhengHei"/>
              </a:rPr>
              <a:t>文本訊息的擷取、發展解釋、省思與評鑑文本內容、　</a:t>
            </a:r>
            <a:br>
              <a:rPr lang="en-US" altLang="zh-TW" sz="2400" dirty="0">
                <a:ea typeface="微軟正黑體" panose="020B0604030504040204" pitchFamily="34" charset="-120"/>
                <a:cs typeface="Microsoft JhengHei"/>
                <a:sym typeface="Microsoft JhengHei"/>
              </a:rPr>
            </a:br>
            <a:r>
              <a:rPr lang="zh-TW" altLang="en-US" sz="2400" dirty="0">
                <a:ea typeface="微軟正黑體" panose="020B0604030504040204" pitchFamily="34" charset="-120"/>
                <a:cs typeface="Microsoft JhengHei"/>
                <a:sym typeface="Microsoft JhengHei"/>
              </a:rPr>
              <a:t>　　　形式與特色。</a:t>
            </a:r>
          </a:p>
          <a:p>
            <a:pPr>
              <a:lnSpc>
                <a:spcPct val="150000"/>
              </a:lnSpc>
              <a:buClr>
                <a:schemeClr val="dk1"/>
              </a:buClr>
              <a:buSzPts val="3600"/>
            </a:pPr>
            <a:r>
              <a:rPr lang="zh-TW" altLang="en-US" sz="2400" b="1" dirty="0">
                <a:ea typeface="微軟正黑體" panose="020B0604030504040204" pitchFamily="34" charset="-120"/>
                <a:cs typeface="Microsoft JhengHei"/>
                <a:sym typeface="Microsoft JhengHei"/>
              </a:rPr>
              <a:t>數學：</a:t>
            </a:r>
            <a:r>
              <a:rPr lang="zh-TW" altLang="en-US" sz="2400" dirty="0">
                <a:ea typeface="微軟正黑體" panose="020B0604030504040204" pitchFamily="34" charset="-120"/>
                <a:cs typeface="Microsoft JhengHei"/>
                <a:sym typeface="Microsoft JhengHei"/>
              </a:rPr>
              <a:t>數量、不確定性與資料、變化與關係、空間與形狀。</a:t>
            </a:r>
          </a:p>
          <a:p>
            <a:pPr>
              <a:lnSpc>
                <a:spcPct val="150000"/>
              </a:lnSpc>
              <a:buClr>
                <a:schemeClr val="dk1"/>
              </a:buClr>
              <a:buSzPts val="3600"/>
            </a:pPr>
            <a:r>
              <a:rPr lang="zh-TW" altLang="en-US" sz="2400" b="1" dirty="0">
                <a:ea typeface="微軟正黑體" panose="020B0604030504040204" pitchFamily="34" charset="-120"/>
                <a:cs typeface="Microsoft JhengHei"/>
                <a:sym typeface="Microsoft JhengHei"/>
              </a:rPr>
              <a:t>科學：</a:t>
            </a:r>
            <a:r>
              <a:rPr lang="zh-TW" altLang="en-US" sz="2400" dirty="0">
                <a:ea typeface="微軟正黑體" panose="020B0604030504040204" pitchFamily="34" charset="-120"/>
                <a:cs typeface="Microsoft JhengHei"/>
                <a:sym typeface="Microsoft JhengHei"/>
              </a:rPr>
              <a:t>解讀科學數據及舉證科學證據、評量及設計科學探究、</a:t>
            </a:r>
            <a:br>
              <a:rPr lang="en-US" altLang="zh-TW" sz="2400" dirty="0">
                <a:ea typeface="微軟正黑體" panose="020B0604030504040204" pitchFamily="34" charset="-120"/>
                <a:cs typeface="Microsoft JhengHei"/>
                <a:sym typeface="Microsoft JhengHei"/>
              </a:rPr>
            </a:br>
            <a:r>
              <a:rPr lang="zh-TW" altLang="en-US" sz="2400" dirty="0">
                <a:ea typeface="微軟正黑體" panose="020B0604030504040204" pitchFamily="34" charset="-120"/>
                <a:cs typeface="Microsoft JhengHei"/>
                <a:sym typeface="Microsoft JhengHei"/>
              </a:rPr>
              <a:t>　　　解釋科學現象。</a:t>
            </a:r>
            <a:endParaRPr lang="en-US" altLang="zh-TW" sz="2400" dirty="0">
              <a:ea typeface="微軟正黑體" panose="020B0604030504040204" pitchFamily="34" charset="-120"/>
              <a:cs typeface="Microsoft JhengHei"/>
              <a:sym typeface="Microsoft JhengHei"/>
            </a:endParaRPr>
          </a:p>
          <a:p>
            <a:pPr>
              <a:lnSpc>
                <a:spcPct val="150000"/>
              </a:lnSpc>
              <a:buClr>
                <a:schemeClr val="dk1"/>
              </a:buClr>
              <a:buSzPts val="3600"/>
            </a:pPr>
            <a:r>
              <a:rPr lang="zh-TW" altLang="en-US" sz="2400" dirty="0">
                <a:ea typeface="微軟正黑體" panose="020B0604030504040204" pitchFamily="34" charset="-120"/>
                <a:cs typeface="Microsoft JhengHei"/>
                <a:sym typeface="Microsoft JhengHei"/>
              </a:rPr>
              <a:t>每次調查會以其中一項素養為主，另兩項素養為輔。</a:t>
            </a:r>
          </a:p>
        </p:txBody>
      </p:sp>
      <p:sp>
        <p:nvSpPr>
          <p:cNvPr id="4" name="投影片編號版面配置區 3">
            <a:extLst>
              <a:ext uri="{FF2B5EF4-FFF2-40B4-BE49-F238E27FC236}">
                <a16:creationId xmlns:a16="http://schemas.microsoft.com/office/drawing/2014/main" id="{068FFA06-82E0-46C2-BF0A-909336204D0C}"/>
              </a:ext>
            </a:extLst>
          </p:cNvPr>
          <p:cNvSpPr>
            <a:spLocks noGrp="1"/>
          </p:cNvSpPr>
          <p:nvPr>
            <p:ph type="sldNum" sz="quarter" idx="12"/>
          </p:nvPr>
        </p:nvSpPr>
        <p:spPr/>
        <p:txBody>
          <a:bodyPr/>
          <a:lstStyle/>
          <a:p>
            <a:fld id="{5E023F15-DF02-435D-8E21-663868E08D20}" type="slidenum">
              <a:rPr lang="zh-TW" altLang="en-US" smtClean="0"/>
              <a:t>25</a:t>
            </a:fld>
            <a:endParaRPr lang="zh-TW" altLang="en-US"/>
          </a:p>
        </p:txBody>
      </p:sp>
    </p:spTree>
    <p:extLst>
      <p:ext uri="{BB962C8B-B14F-4D97-AF65-F5344CB8AC3E}">
        <p14:creationId xmlns:p14="http://schemas.microsoft.com/office/powerpoint/2010/main" val="909730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8936" y="281289"/>
            <a:ext cx="8402715" cy="994172"/>
          </a:xfrm>
        </p:spPr>
        <p:txBody>
          <a:bodyPr>
            <a:normAutofit/>
          </a:bodyPr>
          <a:lstStyle/>
          <a:p>
            <a:pPr algn="ctr"/>
            <a:r>
              <a:rPr lang="zh-TW" altLang="en-US" sz="3600" b="1" dirty="0">
                <a:latin typeface="微軟正黑體" panose="020B0604030504040204" pitchFamily="34" charset="-120"/>
                <a:cs typeface="Times New Roman" panose="02020603050405020304" pitchFamily="18" charset="0"/>
              </a:rPr>
              <a:t>歷次測驗</a:t>
            </a:r>
          </a:p>
        </p:txBody>
      </p:sp>
      <p:graphicFrame>
        <p:nvGraphicFramePr>
          <p:cNvPr id="15" name="Google Shape;153;p10">
            <a:extLst>
              <a:ext uri="{FF2B5EF4-FFF2-40B4-BE49-F238E27FC236}">
                <a16:creationId xmlns:a16="http://schemas.microsoft.com/office/drawing/2014/main" id="{8955228E-2147-4A82-9820-E60119FEFAD2}"/>
              </a:ext>
            </a:extLst>
          </p:cNvPr>
          <p:cNvGraphicFramePr/>
          <p:nvPr>
            <p:extLst>
              <p:ext uri="{D42A27DB-BD31-4B8C-83A1-F6EECF244321}">
                <p14:modId xmlns:p14="http://schemas.microsoft.com/office/powerpoint/2010/main" val="3581060280"/>
              </p:ext>
            </p:extLst>
          </p:nvPr>
        </p:nvGraphicFramePr>
        <p:xfrm>
          <a:off x="456818" y="2257132"/>
          <a:ext cx="8280000" cy="3459552"/>
        </p:xfrm>
        <a:graphic>
          <a:graphicData uri="http://schemas.openxmlformats.org/drawingml/2006/table">
            <a:tbl>
              <a:tblPr firstRow="1" bandRow="1">
                <a:tableStyleId>{69012ECD-51FC-41F1-AA8D-1B2483CD663E}</a:tableStyleId>
              </a:tblPr>
              <a:tblGrid>
                <a:gridCol w="1186042">
                  <a:extLst>
                    <a:ext uri="{9D8B030D-6E8A-4147-A177-3AD203B41FA5}">
                      <a16:colId xmlns:a16="http://schemas.microsoft.com/office/drawing/2014/main" val="20000"/>
                    </a:ext>
                  </a:extLst>
                </a:gridCol>
                <a:gridCol w="1076979">
                  <a:extLst>
                    <a:ext uri="{9D8B030D-6E8A-4147-A177-3AD203B41FA5}">
                      <a16:colId xmlns:a16="http://schemas.microsoft.com/office/drawing/2014/main" val="20001"/>
                    </a:ext>
                  </a:extLst>
                </a:gridCol>
                <a:gridCol w="1131511">
                  <a:extLst>
                    <a:ext uri="{9D8B030D-6E8A-4147-A177-3AD203B41FA5}">
                      <a16:colId xmlns:a16="http://schemas.microsoft.com/office/drawing/2014/main" val="20002"/>
                    </a:ext>
                  </a:extLst>
                </a:gridCol>
                <a:gridCol w="1090613">
                  <a:extLst>
                    <a:ext uri="{9D8B030D-6E8A-4147-A177-3AD203B41FA5}">
                      <a16:colId xmlns:a16="http://schemas.microsoft.com/office/drawing/2014/main" val="20003"/>
                    </a:ext>
                  </a:extLst>
                </a:gridCol>
                <a:gridCol w="1969444">
                  <a:extLst>
                    <a:ext uri="{9D8B030D-6E8A-4147-A177-3AD203B41FA5}">
                      <a16:colId xmlns:a16="http://schemas.microsoft.com/office/drawing/2014/main" val="20004"/>
                    </a:ext>
                  </a:extLst>
                </a:gridCol>
                <a:gridCol w="1825411">
                  <a:extLst>
                    <a:ext uri="{9D8B030D-6E8A-4147-A177-3AD203B41FA5}">
                      <a16:colId xmlns:a16="http://schemas.microsoft.com/office/drawing/2014/main" val="3019918291"/>
                    </a:ext>
                  </a:extLst>
                </a:gridCol>
              </a:tblGrid>
              <a:tr h="342908">
                <a:tc>
                  <a:txBody>
                    <a:bodyPr/>
                    <a:lstStyle/>
                    <a:p>
                      <a:pPr marL="0" marR="0" lvl="0" indent="0" algn="ctr" rtl="0">
                        <a:spcBef>
                          <a:spcPts val="0"/>
                        </a:spcBef>
                        <a:spcAft>
                          <a:spcPts val="0"/>
                        </a:spcAft>
                        <a:buNone/>
                      </a:pPr>
                      <a:r>
                        <a:rPr lang="zh-TW" altLang="en-US" sz="1600" u="none" strike="noStrike" cap="none" dirty="0">
                          <a:latin typeface="微軟正黑體" panose="020B0604030504040204" pitchFamily="34" charset="-120"/>
                          <a:ea typeface="微軟正黑體" panose="020B0604030504040204" pitchFamily="34" charset="-120"/>
                          <a:cs typeface="Microsoft JhengHei"/>
                          <a:sym typeface="Microsoft JhengHei"/>
                        </a:rPr>
                        <a:t>年度</a:t>
                      </a:r>
                      <a:endParaRPr sz="1600"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zh-TW" sz="1600" u="none" strike="noStrike" cap="none" dirty="0">
                          <a:latin typeface="微軟正黑體" panose="020B0604030504040204" pitchFamily="34" charset="-120"/>
                          <a:ea typeface="微軟正黑體" panose="020B0604030504040204" pitchFamily="34" charset="-120"/>
                          <a:sym typeface="Microsoft JhengHei"/>
                        </a:rPr>
                        <a:t>閱讀</a:t>
                      </a:r>
                      <a:endParaRPr sz="1600"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zh-TW" sz="1600" u="none" strike="noStrike" cap="none" dirty="0">
                          <a:latin typeface="微軟正黑體" panose="020B0604030504040204" pitchFamily="34" charset="-120"/>
                          <a:ea typeface="微軟正黑體" panose="020B0604030504040204" pitchFamily="34" charset="-120"/>
                          <a:sym typeface="Microsoft JhengHei"/>
                        </a:rPr>
                        <a:t>數學</a:t>
                      </a:r>
                      <a:endParaRPr sz="1600"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zh-TW" sz="1600" u="none" strike="noStrike" cap="none" dirty="0">
                          <a:latin typeface="微軟正黑體" panose="020B0604030504040204" pitchFamily="34" charset="-120"/>
                          <a:ea typeface="微軟正黑體" panose="020B0604030504040204" pitchFamily="34" charset="-120"/>
                          <a:sym typeface="Microsoft JhengHei"/>
                        </a:rPr>
                        <a:t>科學</a:t>
                      </a:r>
                      <a:endParaRPr sz="1600"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zh-TW" sz="1600" u="none" strike="noStrike" cap="none" dirty="0">
                          <a:latin typeface="微軟正黑體" panose="020B0604030504040204" pitchFamily="34" charset="-120"/>
                          <a:ea typeface="微軟正黑體" panose="020B0604030504040204" pitchFamily="34" charset="-120"/>
                          <a:sym typeface="Microsoft JhengHei"/>
                        </a:rPr>
                        <a:t>附加領域</a:t>
                      </a:r>
                      <a:endParaRPr sz="1600"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zh-TW" altLang="en-US" sz="1600" u="none" strike="noStrike" cap="none" dirty="0">
                          <a:latin typeface="微軟正黑體" panose="020B0604030504040204" pitchFamily="34" charset="-120"/>
                          <a:ea typeface="微軟正黑體" panose="020B0604030504040204" pitchFamily="34" charset="-120"/>
                          <a:cs typeface="Microsoft JhengHei"/>
                          <a:sym typeface="Microsoft JhengHei"/>
                        </a:rPr>
                        <a:t>備註</a:t>
                      </a:r>
                      <a:endParaRPr sz="1600"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65768">
                <a:tc>
                  <a:txBody>
                    <a:bodyPr/>
                    <a:lstStyle/>
                    <a:p>
                      <a:pPr marL="0" marR="0" lvl="0" indent="0" algn="ctr" rtl="0">
                        <a:spcBef>
                          <a:spcPts val="0"/>
                        </a:spcBef>
                        <a:spcAft>
                          <a:spcPts val="0"/>
                        </a:spcAft>
                        <a:buNone/>
                      </a:pPr>
                      <a:r>
                        <a:rPr lang="zh-TW" sz="1600" u="none" strike="noStrike" cap="none" dirty="0">
                          <a:latin typeface="微軟正黑體" panose="020B0604030504040204" pitchFamily="34" charset="-120"/>
                          <a:ea typeface="微軟正黑體" panose="020B0604030504040204" pitchFamily="34" charset="-120"/>
                          <a:sym typeface="Microsoft JhengHei"/>
                        </a:rPr>
                        <a:t>2000</a:t>
                      </a:r>
                      <a:endParaRPr sz="1600" b="1"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2400"/>
                        <a:buFont typeface="Microsoft JhengHei"/>
                        <a:buNone/>
                      </a:pPr>
                      <a:r>
                        <a:rPr lang="zh-TW" sz="1800" u="none" strike="noStrike" cap="none" dirty="0">
                          <a:latin typeface="微軟正黑體" panose="020B0604030504040204" pitchFamily="34" charset="-120"/>
                          <a:ea typeface="微軟正黑體" panose="020B0604030504040204" pitchFamily="34" charset="-120"/>
                          <a:sym typeface="Microsoft JhengHei"/>
                        </a:rPr>
                        <a:t>◎</a:t>
                      </a:r>
                      <a:endParaRPr sz="1800" dirty="0">
                        <a:latin typeface="微軟正黑體" panose="020B0604030504040204" pitchFamily="34" charset="-120"/>
                        <a:ea typeface="微軟正黑體" panose="020B0604030504040204" pitchFamily="34" charset="-120"/>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2400"/>
                        <a:buFont typeface="Calibri"/>
                        <a:buNone/>
                      </a:pPr>
                      <a:endParaRPr sz="1600" b="1"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2400"/>
                        <a:buFont typeface="Calibri"/>
                        <a:buNone/>
                      </a:pPr>
                      <a:endParaRPr sz="1600" b="1"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endParaRPr sz="1600"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endParaRPr sz="1600"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65768">
                <a:tc>
                  <a:txBody>
                    <a:bodyPr/>
                    <a:lstStyle/>
                    <a:p>
                      <a:pPr marL="0" marR="0" lvl="0" indent="0" algn="ctr" rtl="0">
                        <a:spcBef>
                          <a:spcPts val="0"/>
                        </a:spcBef>
                        <a:spcAft>
                          <a:spcPts val="0"/>
                        </a:spcAft>
                        <a:buNone/>
                      </a:pPr>
                      <a:r>
                        <a:rPr lang="zh-TW" sz="1600" u="none" strike="noStrike" cap="none" dirty="0">
                          <a:latin typeface="微軟正黑體" panose="020B0604030504040204" pitchFamily="34" charset="-120"/>
                          <a:ea typeface="微軟正黑體" panose="020B0604030504040204" pitchFamily="34" charset="-120"/>
                          <a:sym typeface="Microsoft JhengHei"/>
                        </a:rPr>
                        <a:t>2003</a:t>
                      </a:r>
                      <a:endParaRPr sz="1600" b="1"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endParaRPr sz="1600" b="1"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2400"/>
                        <a:buFont typeface="Microsoft JhengHei"/>
                        <a:buNone/>
                      </a:pPr>
                      <a:r>
                        <a:rPr lang="zh-TW" altLang="en-US" sz="1800" u="none" strike="noStrike" cap="none" dirty="0">
                          <a:latin typeface="微軟正黑體" panose="020B0604030504040204" pitchFamily="34" charset="-120"/>
                          <a:ea typeface="微軟正黑體" panose="020B0604030504040204" pitchFamily="34" charset="-120"/>
                          <a:sym typeface="Microsoft JhengHei"/>
                        </a:rPr>
                        <a:t>◎</a:t>
                      </a:r>
                      <a:endParaRPr lang="zh-TW" altLang="en-US" sz="1800" dirty="0">
                        <a:latin typeface="微軟正黑體" panose="020B0604030504040204" pitchFamily="34" charset="-120"/>
                        <a:ea typeface="微軟正黑體" panose="020B0604030504040204" pitchFamily="34" charset="-120"/>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2400"/>
                        <a:buFont typeface="Calibri"/>
                        <a:buNone/>
                      </a:pPr>
                      <a:endParaRPr sz="1600" b="1"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endParaRPr sz="1600"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endParaRPr sz="1600"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65768">
                <a:tc>
                  <a:txBody>
                    <a:bodyPr/>
                    <a:lstStyle/>
                    <a:p>
                      <a:pPr marL="0" marR="0" lvl="0" indent="0" algn="ctr" rtl="0">
                        <a:spcBef>
                          <a:spcPts val="0"/>
                        </a:spcBef>
                        <a:spcAft>
                          <a:spcPts val="0"/>
                        </a:spcAft>
                        <a:buNone/>
                      </a:pPr>
                      <a:r>
                        <a:rPr lang="zh-TW" sz="1600" u="none" strike="noStrike" cap="none" dirty="0">
                          <a:latin typeface="微軟正黑體" panose="020B0604030504040204" pitchFamily="34" charset="-120"/>
                          <a:ea typeface="微軟正黑體" panose="020B0604030504040204" pitchFamily="34" charset="-120"/>
                          <a:sym typeface="Microsoft JhengHei"/>
                        </a:rPr>
                        <a:t>2006</a:t>
                      </a:r>
                      <a:endParaRPr sz="1600" b="1"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endParaRPr sz="1600" b="1"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2400"/>
                        <a:buFont typeface="Calibri"/>
                        <a:buNone/>
                      </a:pPr>
                      <a:endParaRPr sz="1600" b="1"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2400"/>
                        <a:buFont typeface="Microsoft JhengHei"/>
                        <a:buNone/>
                      </a:pPr>
                      <a:r>
                        <a:rPr lang="zh-TW" sz="1800" u="none" strike="noStrike" cap="none" dirty="0">
                          <a:latin typeface="微軟正黑體" panose="020B0604030504040204" pitchFamily="34" charset="-120"/>
                          <a:ea typeface="微軟正黑體" panose="020B0604030504040204" pitchFamily="34" charset="-120"/>
                          <a:sym typeface="Microsoft JhengHei"/>
                        </a:rPr>
                        <a:t>◎</a:t>
                      </a:r>
                      <a:endParaRPr sz="1800" dirty="0">
                        <a:latin typeface="微軟正黑體" panose="020B0604030504040204" pitchFamily="34" charset="-120"/>
                        <a:ea typeface="微軟正黑體" panose="020B0604030504040204" pitchFamily="34" charset="-120"/>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endParaRPr sz="1600"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endParaRPr sz="1600"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65768">
                <a:tc>
                  <a:txBody>
                    <a:bodyPr/>
                    <a:lstStyle/>
                    <a:p>
                      <a:pPr marL="0" marR="0" lvl="0" indent="0" algn="ctr" rtl="0">
                        <a:spcBef>
                          <a:spcPts val="0"/>
                        </a:spcBef>
                        <a:spcAft>
                          <a:spcPts val="0"/>
                        </a:spcAft>
                        <a:buNone/>
                      </a:pPr>
                      <a:r>
                        <a:rPr lang="zh-TW" sz="1600" u="none" strike="noStrike" cap="none" dirty="0">
                          <a:latin typeface="微軟正黑體" panose="020B0604030504040204" pitchFamily="34" charset="-120"/>
                          <a:ea typeface="微軟正黑體" panose="020B0604030504040204" pitchFamily="34" charset="-120"/>
                          <a:sym typeface="Microsoft JhengHei"/>
                        </a:rPr>
                        <a:t>2009</a:t>
                      </a:r>
                      <a:endParaRPr sz="1600" b="1"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2400"/>
                        <a:buFont typeface="Microsoft JhengHei"/>
                        <a:buNone/>
                      </a:pPr>
                      <a:r>
                        <a:rPr lang="zh-TW" sz="1800" u="none" strike="noStrike" cap="none" dirty="0">
                          <a:latin typeface="微軟正黑體" panose="020B0604030504040204" pitchFamily="34" charset="-120"/>
                          <a:ea typeface="微軟正黑體" panose="020B0604030504040204" pitchFamily="34" charset="-120"/>
                          <a:sym typeface="Microsoft JhengHei"/>
                        </a:rPr>
                        <a:t>◎</a:t>
                      </a:r>
                      <a:endParaRPr sz="1800" dirty="0">
                        <a:latin typeface="微軟正黑體" panose="020B0604030504040204" pitchFamily="34" charset="-120"/>
                        <a:ea typeface="微軟正黑體" panose="020B0604030504040204" pitchFamily="34" charset="-120"/>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endParaRPr sz="1600" b="1"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endParaRPr sz="1600" b="1"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endParaRPr sz="1600"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endParaRPr sz="1600"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25788">
                <a:tc>
                  <a:txBody>
                    <a:bodyPr/>
                    <a:lstStyle/>
                    <a:p>
                      <a:pPr marL="0" marR="0" lvl="0" indent="0" algn="ctr" rtl="0">
                        <a:spcBef>
                          <a:spcPts val="0"/>
                        </a:spcBef>
                        <a:spcAft>
                          <a:spcPts val="0"/>
                        </a:spcAft>
                        <a:buNone/>
                      </a:pPr>
                      <a:r>
                        <a:rPr lang="zh-TW" sz="1600" u="none" strike="noStrike" cap="none" dirty="0">
                          <a:latin typeface="微軟正黑體" panose="020B0604030504040204" pitchFamily="34" charset="-120"/>
                          <a:ea typeface="微軟正黑體" panose="020B0604030504040204" pitchFamily="34" charset="-120"/>
                          <a:sym typeface="Microsoft JhengHei"/>
                        </a:rPr>
                        <a:t>2012</a:t>
                      </a:r>
                      <a:endParaRPr sz="1600" b="1"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endParaRPr sz="1600" b="1"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2400"/>
                        <a:buFont typeface="Microsoft JhengHei"/>
                        <a:buNone/>
                      </a:pPr>
                      <a:r>
                        <a:rPr lang="zh-TW" sz="1800" u="none" strike="noStrike" cap="none" dirty="0">
                          <a:latin typeface="微軟正黑體" panose="020B0604030504040204" pitchFamily="34" charset="-120"/>
                          <a:ea typeface="微軟正黑體" panose="020B0604030504040204" pitchFamily="34" charset="-120"/>
                          <a:sym typeface="Microsoft JhengHei"/>
                        </a:rPr>
                        <a:t>◎</a:t>
                      </a:r>
                      <a:endParaRPr sz="1800" dirty="0">
                        <a:latin typeface="微軟正黑體" panose="020B0604030504040204" pitchFamily="34" charset="-120"/>
                        <a:ea typeface="微軟正黑體" panose="020B0604030504040204" pitchFamily="34" charset="-120"/>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endParaRPr sz="1600" b="1"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endParaRPr sz="1600"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zh-TW" altLang="en-US" sz="1600" dirty="0">
                          <a:latin typeface="微軟正黑體" panose="020B0604030504040204" pitchFamily="34" charset="-120"/>
                        </a:rPr>
                        <a:t>數位的閱讀、數學</a:t>
                      </a:r>
                      <a:br>
                        <a:rPr lang="en-US" altLang="zh-TW" sz="1600" dirty="0">
                          <a:latin typeface="微軟正黑體" panose="020B0604030504040204" pitchFamily="34" charset="-120"/>
                        </a:rPr>
                      </a:br>
                      <a:r>
                        <a:rPr lang="zh-TW" altLang="en-US" sz="1600" dirty="0">
                          <a:latin typeface="微軟正黑體" panose="020B0604030504040204" pitchFamily="34" charset="-120"/>
                        </a:rPr>
                        <a:t>、問題解決</a:t>
                      </a:r>
                      <a:endParaRPr sz="1600"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65768">
                <a:tc>
                  <a:txBody>
                    <a:bodyPr/>
                    <a:lstStyle/>
                    <a:p>
                      <a:pPr marL="0" marR="0" lvl="0" indent="0" algn="ctr" rtl="0">
                        <a:spcBef>
                          <a:spcPts val="0"/>
                        </a:spcBef>
                        <a:spcAft>
                          <a:spcPts val="0"/>
                        </a:spcAft>
                        <a:buNone/>
                      </a:pPr>
                      <a:r>
                        <a:rPr lang="zh-TW" sz="1600" u="none" strike="noStrike" cap="none" dirty="0">
                          <a:latin typeface="微軟正黑體" panose="020B0604030504040204" pitchFamily="34" charset="-120"/>
                          <a:ea typeface="微軟正黑體" panose="020B0604030504040204" pitchFamily="34" charset="-120"/>
                          <a:sym typeface="Microsoft JhengHei"/>
                        </a:rPr>
                        <a:t>2015</a:t>
                      </a:r>
                      <a:endParaRPr sz="1600" b="1"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endParaRPr sz="1600" b="1"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endParaRPr sz="1600" b="1"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2400"/>
                        <a:buFont typeface="Microsoft JhengHei"/>
                        <a:buNone/>
                      </a:pPr>
                      <a:r>
                        <a:rPr lang="zh-TW" sz="1800" u="none" strike="noStrike" cap="none" dirty="0">
                          <a:latin typeface="微軟正黑體" panose="020B0604030504040204" pitchFamily="34" charset="-120"/>
                          <a:ea typeface="微軟正黑體" panose="020B0604030504040204" pitchFamily="34" charset="-120"/>
                          <a:sym typeface="Microsoft JhengHei"/>
                        </a:rPr>
                        <a:t>◎</a:t>
                      </a:r>
                      <a:endParaRPr sz="1800" dirty="0">
                        <a:latin typeface="微軟正黑體" panose="020B0604030504040204" pitchFamily="34" charset="-120"/>
                        <a:ea typeface="微軟正黑體" panose="020B0604030504040204" pitchFamily="34" charset="-120"/>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zh-TW" sz="1600" u="none" strike="noStrike" cap="none" dirty="0">
                          <a:latin typeface="微軟正黑體" panose="020B0604030504040204" pitchFamily="34" charset="-120"/>
                          <a:ea typeface="微軟正黑體" panose="020B0604030504040204" pitchFamily="34" charset="-120"/>
                          <a:sym typeface="Microsoft JhengHei"/>
                        </a:rPr>
                        <a:t>合作解決問題能力</a:t>
                      </a:r>
                      <a:endParaRPr sz="1600"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zh-TW" altLang="en-US" sz="1600" u="none" strike="noStrike" cap="none" dirty="0">
                          <a:latin typeface="微軟正黑體" panose="020B0604030504040204" pitchFamily="34" charset="-120"/>
                          <a:ea typeface="微軟正黑體" panose="020B0604030504040204" pitchFamily="34" charset="-120"/>
                          <a:cs typeface="Microsoft JhengHei"/>
                          <a:sym typeface="Microsoft JhengHei"/>
                        </a:rPr>
                        <a:t>全面數位化</a:t>
                      </a:r>
                      <a:endParaRPr sz="1600"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65768">
                <a:tc>
                  <a:txBody>
                    <a:bodyPr/>
                    <a:lstStyle/>
                    <a:p>
                      <a:pPr marL="0" marR="0" lvl="0" indent="0" algn="ctr" rtl="0">
                        <a:spcBef>
                          <a:spcPts val="0"/>
                        </a:spcBef>
                        <a:spcAft>
                          <a:spcPts val="0"/>
                        </a:spcAft>
                        <a:buNone/>
                      </a:pPr>
                      <a:r>
                        <a:rPr lang="zh-TW" sz="1600" u="none" strike="noStrike" cap="none" dirty="0">
                          <a:latin typeface="微軟正黑體" panose="020B0604030504040204" pitchFamily="34" charset="-120"/>
                          <a:ea typeface="微軟正黑體" panose="020B0604030504040204" pitchFamily="34" charset="-120"/>
                          <a:sym typeface="Microsoft JhengHei"/>
                        </a:rPr>
                        <a:t>2018</a:t>
                      </a:r>
                      <a:endParaRPr sz="1600" b="1"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2400"/>
                        <a:buFont typeface="Microsoft JhengHei"/>
                        <a:buNone/>
                      </a:pPr>
                      <a:r>
                        <a:rPr lang="zh-TW" sz="1800" u="none" strike="noStrike" cap="none" dirty="0">
                          <a:latin typeface="微軟正黑體" panose="020B0604030504040204" pitchFamily="34" charset="-120"/>
                          <a:ea typeface="微軟正黑體" panose="020B0604030504040204" pitchFamily="34" charset="-120"/>
                          <a:sym typeface="Microsoft JhengHei"/>
                        </a:rPr>
                        <a:t>◎</a:t>
                      </a:r>
                      <a:endParaRPr sz="1800" dirty="0">
                        <a:latin typeface="微軟正黑體" panose="020B0604030504040204" pitchFamily="34" charset="-120"/>
                        <a:ea typeface="微軟正黑體" panose="020B0604030504040204" pitchFamily="34" charset="-120"/>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endParaRPr sz="1600" b="1"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endParaRPr sz="1600" b="1"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zh-TW" sz="1600" u="none" strike="noStrike" cap="none" dirty="0">
                          <a:latin typeface="微軟正黑體" panose="020B0604030504040204" pitchFamily="34" charset="-120"/>
                          <a:ea typeface="微軟正黑體" panose="020B0604030504040204" pitchFamily="34" charset="-120"/>
                          <a:sym typeface="Microsoft JhengHei"/>
                        </a:rPr>
                        <a:t>全球素養</a:t>
                      </a:r>
                      <a:endParaRPr sz="1600"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endParaRPr sz="1600"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65768">
                <a:tc>
                  <a:txBody>
                    <a:bodyPr/>
                    <a:lstStyle/>
                    <a:p>
                      <a:pPr marL="0" marR="0" lvl="0" indent="0" algn="ctr" rtl="0">
                        <a:spcBef>
                          <a:spcPts val="0"/>
                        </a:spcBef>
                        <a:spcAft>
                          <a:spcPts val="0"/>
                        </a:spcAft>
                        <a:buNone/>
                      </a:pPr>
                      <a:r>
                        <a:rPr lang="zh-TW" sz="1600" u="none" strike="noStrike" cap="none" dirty="0">
                          <a:latin typeface="微軟正黑體" panose="020B0604030504040204" pitchFamily="34" charset="-120"/>
                          <a:ea typeface="微軟正黑體" panose="020B0604030504040204" pitchFamily="34" charset="-120"/>
                          <a:sym typeface="Microsoft JhengHei"/>
                        </a:rPr>
                        <a:t>202</a:t>
                      </a:r>
                      <a:r>
                        <a:rPr lang="en-US" altLang="zh-TW" sz="1600" u="none" strike="noStrike" cap="none" dirty="0">
                          <a:latin typeface="微軟正黑體" panose="020B0604030504040204" pitchFamily="34" charset="-120"/>
                          <a:ea typeface="微軟正黑體" panose="020B0604030504040204" pitchFamily="34" charset="-120"/>
                          <a:sym typeface="Microsoft JhengHei"/>
                        </a:rPr>
                        <a:t>2</a:t>
                      </a:r>
                      <a:endParaRPr sz="1600" b="1"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rtl="0">
                        <a:spcBef>
                          <a:spcPts val="0"/>
                        </a:spcBef>
                        <a:spcAft>
                          <a:spcPts val="0"/>
                        </a:spcAft>
                        <a:buNone/>
                      </a:pPr>
                      <a:endParaRPr sz="1600" b="1"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rtl="0">
                        <a:lnSpc>
                          <a:spcPct val="100000"/>
                        </a:lnSpc>
                        <a:spcBef>
                          <a:spcPts val="0"/>
                        </a:spcBef>
                        <a:spcAft>
                          <a:spcPts val="0"/>
                        </a:spcAft>
                        <a:buClr>
                          <a:schemeClr val="dk1"/>
                        </a:buClr>
                        <a:buSzPts val="2400"/>
                        <a:buFont typeface="Microsoft JhengHei"/>
                        <a:buNone/>
                      </a:pPr>
                      <a:r>
                        <a:rPr lang="zh-TW" sz="1800" u="none" strike="noStrike" cap="none" dirty="0">
                          <a:latin typeface="微軟正黑體" panose="020B0604030504040204" pitchFamily="34" charset="-120"/>
                          <a:ea typeface="微軟正黑體" panose="020B0604030504040204" pitchFamily="34" charset="-120"/>
                          <a:sym typeface="Microsoft JhengHei"/>
                        </a:rPr>
                        <a:t>◎</a:t>
                      </a:r>
                      <a:endParaRPr sz="1800" dirty="0">
                        <a:latin typeface="微軟正黑體" panose="020B0604030504040204" pitchFamily="34" charset="-120"/>
                        <a:ea typeface="微軟正黑體" panose="020B0604030504040204" pitchFamily="34" charset="-120"/>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rtl="0">
                        <a:spcBef>
                          <a:spcPts val="0"/>
                        </a:spcBef>
                        <a:spcAft>
                          <a:spcPts val="0"/>
                        </a:spcAft>
                        <a:buNone/>
                      </a:pPr>
                      <a:endParaRPr sz="1600" b="1"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rtl="0">
                        <a:spcBef>
                          <a:spcPts val="0"/>
                        </a:spcBef>
                        <a:spcAft>
                          <a:spcPts val="0"/>
                        </a:spcAft>
                        <a:buNone/>
                      </a:pPr>
                      <a:r>
                        <a:rPr lang="zh-TW" sz="1600" u="none" strike="noStrike" cap="none" dirty="0">
                          <a:latin typeface="微軟正黑體" panose="020B0604030504040204" pitchFamily="34" charset="-120"/>
                          <a:ea typeface="微軟正黑體" panose="020B0604030504040204" pitchFamily="34" charset="-120"/>
                          <a:sym typeface="Microsoft JhengHei"/>
                        </a:rPr>
                        <a:t>創意思考</a:t>
                      </a:r>
                      <a:endParaRPr sz="1600" b="1"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ctr" rtl="0">
                        <a:spcBef>
                          <a:spcPts val="0"/>
                        </a:spcBef>
                        <a:spcAft>
                          <a:spcPts val="0"/>
                        </a:spcAft>
                        <a:buNone/>
                      </a:pPr>
                      <a:endParaRPr sz="1600" b="1" u="none" strike="noStrike" cap="none" dirty="0">
                        <a:latin typeface="微軟正黑體" panose="020B0604030504040204" pitchFamily="34" charset="-120"/>
                        <a:ea typeface="微軟正黑體" panose="020B0604030504040204" pitchFamily="34" charset="-120"/>
                        <a:cs typeface="Microsoft JhengHei"/>
                        <a:sym typeface="Microsoft JhengHei"/>
                      </a:endParaRPr>
                    </a:p>
                  </a:txBody>
                  <a:tcPr marL="68588" marR="68588"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8"/>
                  </a:ext>
                </a:extLst>
              </a:tr>
            </a:tbl>
          </a:graphicData>
        </a:graphic>
      </p:graphicFrame>
      <p:sp>
        <p:nvSpPr>
          <p:cNvPr id="16" name="Google Shape;154;p10">
            <a:extLst>
              <a:ext uri="{FF2B5EF4-FFF2-40B4-BE49-F238E27FC236}">
                <a16:creationId xmlns:a16="http://schemas.microsoft.com/office/drawing/2014/main" id="{F6320ABE-E4F8-4A02-ADC5-CB47D8E16345}"/>
              </a:ext>
            </a:extLst>
          </p:cNvPr>
          <p:cNvSpPr txBox="1"/>
          <p:nvPr/>
        </p:nvSpPr>
        <p:spPr>
          <a:xfrm>
            <a:off x="421985" y="5852031"/>
            <a:ext cx="2038825" cy="346218"/>
          </a:xfrm>
          <a:prstGeom prst="rect">
            <a:avLst/>
          </a:prstGeom>
          <a:solidFill>
            <a:schemeClr val="lt1"/>
          </a:solidFill>
          <a:ln>
            <a:noFill/>
          </a:ln>
        </p:spPr>
        <p:txBody>
          <a:bodyPr spcFirstLastPara="1" wrap="square" lIns="68569" tIns="34275" rIns="68569" bIns="34275" anchor="t" anchorCtr="0">
            <a:spAutoFit/>
          </a:bodyPr>
          <a:lstStyle/>
          <a:p>
            <a:r>
              <a:rPr lang="zh-TW" altLang="en-US" sz="1400" dirty="0">
                <a:solidFill>
                  <a:schemeClr val="dk1"/>
                </a:solidFill>
                <a:latin typeface="微軟正黑體" panose="020B0604030504040204" pitchFamily="34" charset="-120"/>
                <a:ea typeface="微軟正黑體" panose="020B0604030504040204" pitchFamily="34" charset="-120"/>
                <a:cs typeface="Microsoft JhengHei"/>
                <a:sym typeface="Microsoft JhengHei"/>
              </a:rPr>
              <a:t>註：</a:t>
            </a:r>
            <a:r>
              <a:rPr lang="zh-TW" altLang="en-US" b="1" dirty="0">
                <a:solidFill>
                  <a:schemeClr val="dk1"/>
                </a:solidFill>
                <a:latin typeface="微軟正黑體" panose="020B0604030504040204" pitchFamily="34" charset="-120"/>
                <a:ea typeface="微軟正黑體" panose="020B0604030504040204" pitchFamily="34" charset="-120"/>
                <a:cs typeface="Microsoft JhengHei"/>
                <a:sym typeface="Microsoft JhengHei"/>
              </a:rPr>
              <a:t>◎</a:t>
            </a:r>
            <a:r>
              <a:rPr lang="zh-TW" altLang="en-US" sz="1400" dirty="0">
                <a:solidFill>
                  <a:schemeClr val="dk1"/>
                </a:solidFill>
                <a:latin typeface="微軟正黑體" panose="020B0604030504040204" pitchFamily="34" charset="-120"/>
                <a:ea typeface="微軟正黑體" panose="020B0604030504040204" pitchFamily="34" charset="-120"/>
                <a:cs typeface="Microsoft JhengHei"/>
                <a:sym typeface="Microsoft JhengHei"/>
              </a:rPr>
              <a:t>為該次主測領域</a:t>
            </a:r>
            <a:endParaRPr sz="1400" dirty="0">
              <a:solidFill>
                <a:schemeClr val="dk1"/>
              </a:solidFill>
              <a:latin typeface="微軟正黑體" panose="020B0604030504040204" pitchFamily="34" charset="-120"/>
              <a:ea typeface="微軟正黑體" panose="020B0604030504040204" pitchFamily="34" charset="-120"/>
              <a:cs typeface="Microsoft JhengHei"/>
              <a:sym typeface="Microsoft JhengHei"/>
            </a:endParaRPr>
          </a:p>
        </p:txBody>
      </p:sp>
      <p:sp>
        <p:nvSpPr>
          <p:cNvPr id="18" name="矩形 17">
            <a:extLst>
              <a:ext uri="{FF2B5EF4-FFF2-40B4-BE49-F238E27FC236}">
                <a16:creationId xmlns:a16="http://schemas.microsoft.com/office/drawing/2014/main" id="{18D72ABF-793D-4482-9B3D-B8B6F86DF277}"/>
              </a:ext>
            </a:extLst>
          </p:cNvPr>
          <p:cNvSpPr/>
          <p:nvPr/>
        </p:nvSpPr>
        <p:spPr>
          <a:xfrm>
            <a:off x="421985" y="1349177"/>
            <a:ext cx="8349666" cy="769441"/>
          </a:xfrm>
          <a:prstGeom prst="rect">
            <a:avLst/>
          </a:prstGeom>
        </p:spPr>
        <p:txBody>
          <a:bodyPr wrap="square">
            <a:spAutoFit/>
          </a:bodyPr>
          <a:lstStyle/>
          <a:p>
            <a:r>
              <a:rPr lang="en-US" altLang="zh-TW" sz="2200" dirty="0">
                <a:latin typeface="+mn-ea"/>
              </a:rPr>
              <a:t>PISA</a:t>
            </a:r>
            <a:r>
              <a:rPr lang="zh-TW" altLang="en-US" sz="2200" dirty="0">
                <a:latin typeface="+mn-ea"/>
              </a:rPr>
              <a:t> 評量自</a:t>
            </a:r>
            <a:r>
              <a:rPr lang="en-US" altLang="zh-TW" sz="2200" dirty="0">
                <a:latin typeface="+mn-ea"/>
              </a:rPr>
              <a:t>2000</a:t>
            </a:r>
            <a:r>
              <a:rPr lang="zh-TW" altLang="en-US" sz="2200" dirty="0">
                <a:latin typeface="+mn-ea"/>
              </a:rPr>
              <a:t>年起，每三年舉辦一次</a:t>
            </a:r>
            <a:r>
              <a:rPr lang="zh-TW" altLang="en-US" sz="2200" dirty="0">
                <a:latin typeface="微軟正黑體" panose="020B0604030504040204" pitchFamily="34" charset="-120"/>
              </a:rPr>
              <a:t>，受嚴重特殊傳染性肺炎疫情影響，原訂</a:t>
            </a:r>
            <a:r>
              <a:rPr lang="en-US" altLang="zh-TW" sz="2200" dirty="0">
                <a:latin typeface="微軟正黑體" panose="020B0604030504040204" pitchFamily="34" charset="-120"/>
              </a:rPr>
              <a:t>2021</a:t>
            </a:r>
            <a:r>
              <a:rPr lang="zh-TW" altLang="en-US" sz="2200" dirty="0">
                <a:latin typeface="微軟正黑體" panose="020B0604030504040204" pitchFamily="34" charset="-120"/>
              </a:rPr>
              <a:t>進行的評量延後一年至</a:t>
            </a:r>
            <a:r>
              <a:rPr lang="en-US" altLang="zh-TW" sz="2200" dirty="0">
                <a:latin typeface="微軟正黑體" panose="020B0604030504040204" pitchFamily="34" charset="-120"/>
              </a:rPr>
              <a:t>2022</a:t>
            </a:r>
            <a:r>
              <a:rPr lang="zh-TW" altLang="en-US" sz="2200" dirty="0">
                <a:latin typeface="微軟正黑體" panose="020B0604030504040204" pitchFamily="34" charset="-120"/>
              </a:rPr>
              <a:t>舉行。</a:t>
            </a:r>
            <a:endParaRPr lang="en-US" altLang="zh-TW" sz="2200" dirty="0">
              <a:latin typeface="微軟正黑體" panose="020B0604030504040204" pitchFamily="34" charset="-120"/>
            </a:endParaRPr>
          </a:p>
        </p:txBody>
      </p:sp>
      <p:sp>
        <p:nvSpPr>
          <p:cNvPr id="3" name="投影片編號版面配置區 2">
            <a:extLst>
              <a:ext uri="{FF2B5EF4-FFF2-40B4-BE49-F238E27FC236}">
                <a16:creationId xmlns:a16="http://schemas.microsoft.com/office/drawing/2014/main" id="{C729BF50-05AD-4E5A-954E-A03EAF1BE48A}"/>
              </a:ext>
            </a:extLst>
          </p:cNvPr>
          <p:cNvSpPr>
            <a:spLocks noGrp="1"/>
          </p:cNvSpPr>
          <p:nvPr>
            <p:ph type="sldNum" sz="quarter" idx="12"/>
          </p:nvPr>
        </p:nvSpPr>
        <p:spPr/>
        <p:txBody>
          <a:bodyPr/>
          <a:lstStyle/>
          <a:p>
            <a:fld id="{5E023F15-DF02-435D-8E21-663868E08D20}" type="slidenum">
              <a:rPr lang="zh-TW" altLang="en-US" smtClean="0"/>
              <a:t>26</a:t>
            </a:fld>
            <a:endParaRPr lang="zh-TW" altLang="en-US"/>
          </a:p>
        </p:txBody>
      </p:sp>
    </p:spTree>
    <p:extLst>
      <p:ext uri="{BB962C8B-B14F-4D97-AF65-F5344CB8AC3E}">
        <p14:creationId xmlns:p14="http://schemas.microsoft.com/office/powerpoint/2010/main" val="2636184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70640" y="296616"/>
            <a:ext cx="8402715" cy="994172"/>
          </a:xfrm>
        </p:spPr>
        <p:txBody>
          <a:bodyPr>
            <a:normAutofit/>
          </a:bodyPr>
          <a:lstStyle/>
          <a:p>
            <a:pPr algn="ctr"/>
            <a:r>
              <a:rPr lang="en-US" altLang="zh-TW" sz="3600" b="1" dirty="0">
                <a:latin typeface="微軟正黑體" panose="020B0604030504040204" pitchFamily="34" charset="-120"/>
                <a:cs typeface="Times New Roman" panose="02020603050405020304" pitchFamily="18" charset="0"/>
              </a:rPr>
              <a:t>PISA</a:t>
            </a:r>
            <a:r>
              <a:rPr lang="zh-TW" altLang="en-US" sz="3600" b="1" dirty="0">
                <a:latin typeface="微軟正黑體" panose="020B0604030504040204" pitchFamily="34" charset="-120"/>
                <a:cs typeface="Times New Roman" panose="02020603050405020304" pitchFamily="18" charset="0"/>
              </a:rPr>
              <a:t> 評量規模</a:t>
            </a:r>
          </a:p>
        </p:txBody>
      </p:sp>
      <p:sp>
        <p:nvSpPr>
          <p:cNvPr id="3" name="內容版面配置區 2">
            <a:extLst>
              <a:ext uri="{FF2B5EF4-FFF2-40B4-BE49-F238E27FC236}">
                <a16:creationId xmlns:a16="http://schemas.microsoft.com/office/drawing/2014/main" id="{023FA819-37D9-4893-8342-5F4E8D500804}"/>
              </a:ext>
            </a:extLst>
          </p:cNvPr>
          <p:cNvSpPr>
            <a:spLocks noGrp="1"/>
          </p:cNvSpPr>
          <p:nvPr>
            <p:ph idx="1"/>
          </p:nvPr>
        </p:nvSpPr>
        <p:spPr>
          <a:xfrm>
            <a:off x="817445" y="5502186"/>
            <a:ext cx="7509103" cy="562112"/>
          </a:xfrm>
        </p:spPr>
        <p:txBody>
          <a:bodyPr>
            <a:normAutofit/>
          </a:bodyPr>
          <a:lstStyle/>
          <a:p>
            <a:pPr marL="0" indent="0" algn="ctr">
              <a:lnSpc>
                <a:spcPct val="100000"/>
              </a:lnSpc>
              <a:buNone/>
            </a:pPr>
            <a:r>
              <a:rPr lang="zh-TW" altLang="en-US" sz="2400" b="1" dirty="0"/>
              <a:t>每個國家正式施測的學生人數約在 </a:t>
            </a:r>
            <a:r>
              <a:rPr lang="en-US" altLang="zh-TW" sz="2400" b="1" dirty="0"/>
              <a:t>4,500-10,000 </a:t>
            </a:r>
            <a:r>
              <a:rPr lang="zh-TW" altLang="en-US" sz="2400" b="1" dirty="0"/>
              <a:t>之間</a:t>
            </a:r>
          </a:p>
        </p:txBody>
      </p:sp>
      <p:graphicFrame>
        <p:nvGraphicFramePr>
          <p:cNvPr id="16" name="圖表 15">
            <a:extLst>
              <a:ext uri="{FF2B5EF4-FFF2-40B4-BE49-F238E27FC236}">
                <a16:creationId xmlns:a16="http://schemas.microsoft.com/office/drawing/2014/main" id="{6B5F2B9B-441C-4E93-BBE9-3EE35DB6F9C0}"/>
              </a:ext>
            </a:extLst>
          </p:cNvPr>
          <p:cNvGraphicFramePr/>
          <p:nvPr>
            <p:extLst>
              <p:ext uri="{D42A27DB-BD31-4B8C-83A1-F6EECF244321}">
                <p14:modId xmlns:p14="http://schemas.microsoft.com/office/powerpoint/2010/main" val="3134022970"/>
              </p:ext>
            </p:extLst>
          </p:nvPr>
        </p:nvGraphicFramePr>
        <p:xfrm>
          <a:off x="1253158" y="1202635"/>
          <a:ext cx="6637683" cy="4452730"/>
        </p:xfrm>
        <a:graphic>
          <a:graphicData uri="http://schemas.openxmlformats.org/drawingml/2006/chart">
            <c:chart xmlns:c="http://schemas.openxmlformats.org/drawingml/2006/chart" xmlns:r="http://schemas.openxmlformats.org/officeDocument/2006/relationships" r:id="rId2"/>
          </a:graphicData>
        </a:graphic>
      </p:graphicFrame>
      <p:sp>
        <p:nvSpPr>
          <p:cNvPr id="4" name="投影片編號版面配置區 3">
            <a:extLst>
              <a:ext uri="{FF2B5EF4-FFF2-40B4-BE49-F238E27FC236}">
                <a16:creationId xmlns:a16="http://schemas.microsoft.com/office/drawing/2014/main" id="{DA36262E-296D-416A-8157-95F133B19532}"/>
              </a:ext>
            </a:extLst>
          </p:cNvPr>
          <p:cNvSpPr>
            <a:spLocks noGrp="1"/>
          </p:cNvSpPr>
          <p:nvPr>
            <p:ph type="sldNum" sz="quarter" idx="12"/>
          </p:nvPr>
        </p:nvSpPr>
        <p:spPr/>
        <p:txBody>
          <a:bodyPr/>
          <a:lstStyle/>
          <a:p>
            <a:fld id="{5E023F15-DF02-435D-8E21-663868E08D20}" type="slidenum">
              <a:rPr lang="zh-TW" altLang="en-US" smtClean="0"/>
              <a:t>27</a:t>
            </a:fld>
            <a:endParaRPr lang="zh-TW" altLang="en-US"/>
          </a:p>
        </p:txBody>
      </p:sp>
    </p:spTree>
    <p:extLst>
      <p:ext uri="{BB962C8B-B14F-4D97-AF65-F5344CB8AC3E}">
        <p14:creationId xmlns:p14="http://schemas.microsoft.com/office/powerpoint/2010/main" val="3791661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9399" y="238917"/>
            <a:ext cx="8402715" cy="994172"/>
          </a:xfrm>
        </p:spPr>
        <p:txBody>
          <a:bodyPr>
            <a:normAutofit/>
          </a:bodyPr>
          <a:lstStyle/>
          <a:p>
            <a:pPr algn="ctr"/>
            <a:r>
              <a:rPr lang="zh-TW" altLang="en-US" b="1" dirty="0">
                <a:latin typeface="微軟正黑體" panose="020B0604030504040204" pitchFamily="34" charset="-120"/>
                <a:cs typeface="Times New Roman" panose="02020603050405020304" pitchFamily="18" charset="0"/>
              </a:rPr>
              <a:t>臺灣歷次</a:t>
            </a:r>
            <a:r>
              <a:rPr lang="en-US" altLang="zh-TW" b="1" dirty="0">
                <a:latin typeface="微軟正黑體" panose="020B0604030504040204" pitchFamily="34" charset="-120"/>
                <a:cs typeface="Times New Roman" panose="02020603050405020304" pitchFamily="18" charset="0"/>
              </a:rPr>
              <a:t>PISA</a:t>
            </a:r>
            <a:r>
              <a:rPr lang="zh-TW" altLang="en-US" b="1" dirty="0">
                <a:latin typeface="微軟正黑體" panose="020B0604030504040204" pitchFamily="34" charset="-120"/>
                <a:cs typeface="Times New Roman" panose="02020603050405020304" pitchFamily="18" charset="0"/>
              </a:rPr>
              <a:t>表現趨勢</a:t>
            </a:r>
          </a:p>
        </p:txBody>
      </p:sp>
      <p:pic>
        <p:nvPicPr>
          <p:cNvPr id="14" name="Google Shape;262;p28">
            <a:extLst>
              <a:ext uri="{FF2B5EF4-FFF2-40B4-BE49-F238E27FC236}">
                <a16:creationId xmlns:a16="http://schemas.microsoft.com/office/drawing/2014/main" id="{4DD0A7AF-0419-4EED-8F0E-3B36A538FC61}"/>
              </a:ext>
            </a:extLst>
          </p:cNvPr>
          <p:cNvPicPr preferRelativeResize="0">
            <a:picLocks noChangeAspect="1"/>
          </p:cNvPicPr>
          <p:nvPr/>
        </p:nvPicPr>
        <p:blipFill rotWithShape="1">
          <a:blip r:embed="rId2">
            <a:alphaModFix/>
          </a:blip>
          <a:srcRect/>
          <a:stretch/>
        </p:blipFill>
        <p:spPr>
          <a:xfrm>
            <a:off x="121796" y="1233089"/>
            <a:ext cx="8897919" cy="4495629"/>
          </a:xfrm>
          <a:prstGeom prst="rect">
            <a:avLst/>
          </a:prstGeom>
          <a:noFill/>
          <a:ln>
            <a:noFill/>
          </a:ln>
        </p:spPr>
      </p:pic>
      <p:sp>
        <p:nvSpPr>
          <p:cNvPr id="3" name="投影片編號版面配置區 2">
            <a:extLst>
              <a:ext uri="{FF2B5EF4-FFF2-40B4-BE49-F238E27FC236}">
                <a16:creationId xmlns:a16="http://schemas.microsoft.com/office/drawing/2014/main" id="{FE570364-6E07-4144-9A73-130ABDF954EF}"/>
              </a:ext>
            </a:extLst>
          </p:cNvPr>
          <p:cNvSpPr>
            <a:spLocks noGrp="1"/>
          </p:cNvSpPr>
          <p:nvPr>
            <p:ph type="sldNum" sz="quarter" idx="12"/>
          </p:nvPr>
        </p:nvSpPr>
        <p:spPr/>
        <p:txBody>
          <a:bodyPr/>
          <a:lstStyle/>
          <a:p>
            <a:fld id="{5E023F15-DF02-435D-8E21-663868E08D20}" type="slidenum">
              <a:rPr lang="zh-TW" altLang="en-US" smtClean="0"/>
              <a:t>28</a:t>
            </a:fld>
            <a:endParaRPr lang="zh-TW" altLang="en-US"/>
          </a:p>
        </p:txBody>
      </p:sp>
      <p:sp>
        <p:nvSpPr>
          <p:cNvPr id="5" name="矩形 4">
            <a:extLst>
              <a:ext uri="{FF2B5EF4-FFF2-40B4-BE49-F238E27FC236}">
                <a16:creationId xmlns:a16="http://schemas.microsoft.com/office/drawing/2014/main" id="{A8C0FB5A-F64D-41AF-A01A-00549A7F4A79}"/>
              </a:ext>
            </a:extLst>
          </p:cNvPr>
          <p:cNvSpPr/>
          <p:nvPr/>
        </p:nvSpPr>
        <p:spPr>
          <a:xfrm>
            <a:off x="121796" y="5843746"/>
            <a:ext cx="5747240" cy="261610"/>
          </a:xfrm>
          <a:prstGeom prst="rect">
            <a:avLst/>
          </a:prstGeom>
        </p:spPr>
        <p:txBody>
          <a:bodyPr wrap="square">
            <a:spAutoFit/>
          </a:bodyPr>
          <a:lstStyle/>
          <a:p>
            <a:r>
              <a:rPr lang="zh-TW" altLang="en-US" sz="1100" dirty="0">
                <a:latin typeface="+mn-ea"/>
              </a:rPr>
              <a:t>註：取自 </a:t>
            </a:r>
            <a:r>
              <a:rPr lang="en-US" altLang="zh-TW" sz="1100" dirty="0">
                <a:latin typeface="+mn-ea"/>
                <a:hlinkClick r:id="rId3"/>
              </a:rPr>
              <a:t>http://www.oecd.org/pisa/publications/PISA2018_CN_TAP.pdf</a:t>
            </a:r>
            <a:r>
              <a:rPr lang="zh-TW" altLang="en-US" sz="1100" dirty="0">
                <a:latin typeface="+mn-ea"/>
              </a:rPr>
              <a:t>。</a:t>
            </a:r>
            <a:endParaRPr lang="en-US" altLang="zh-TW" sz="1100" dirty="0">
              <a:latin typeface="+mn-ea"/>
            </a:endParaRPr>
          </a:p>
        </p:txBody>
      </p:sp>
    </p:spTree>
    <p:extLst>
      <p:ext uri="{BB962C8B-B14F-4D97-AF65-F5344CB8AC3E}">
        <p14:creationId xmlns:p14="http://schemas.microsoft.com/office/powerpoint/2010/main" val="26832944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59546" y="296960"/>
            <a:ext cx="8402715" cy="994172"/>
          </a:xfrm>
        </p:spPr>
        <p:txBody>
          <a:bodyPr>
            <a:normAutofit/>
          </a:bodyPr>
          <a:lstStyle/>
          <a:p>
            <a:pPr algn="ctr"/>
            <a:r>
              <a:rPr lang="zh-TW" altLang="en-US" sz="3600" b="1" dirty="0">
                <a:latin typeface="微軟正黑體" panose="020B0604030504040204" pitchFamily="34" charset="-120"/>
                <a:cs typeface="Times New Roman" panose="02020603050405020304" pitchFamily="18" charset="0"/>
              </a:rPr>
              <a:t>試題類型</a:t>
            </a:r>
          </a:p>
        </p:txBody>
      </p:sp>
      <p:sp>
        <p:nvSpPr>
          <p:cNvPr id="3" name="內容版面配置區 2">
            <a:extLst>
              <a:ext uri="{FF2B5EF4-FFF2-40B4-BE49-F238E27FC236}">
                <a16:creationId xmlns:a16="http://schemas.microsoft.com/office/drawing/2014/main" id="{023FA819-37D9-4893-8342-5F4E8D500804}"/>
              </a:ext>
            </a:extLst>
          </p:cNvPr>
          <p:cNvSpPr>
            <a:spLocks noGrp="1"/>
          </p:cNvSpPr>
          <p:nvPr>
            <p:ph idx="1"/>
          </p:nvPr>
        </p:nvSpPr>
        <p:spPr>
          <a:xfrm>
            <a:off x="359546" y="1291132"/>
            <a:ext cx="8402715" cy="5023041"/>
          </a:xfrm>
        </p:spPr>
        <p:txBody>
          <a:bodyPr>
            <a:noAutofit/>
          </a:bodyPr>
          <a:lstStyle/>
          <a:p>
            <a:pPr marL="0" indent="0">
              <a:lnSpc>
                <a:spcPct val="170000"/>
              </a:lnSpc>
              <a:spcBef>
                <a:spcPts val="0"/>
              </a:spcBef>
              <a:buClr>
                <a:schemeClr val="dk1"/>
              </a:buClr>
              <a:buSzPts val="3200"/>
              <a:buNone/>
            </a:pPr>
            <a:r>
              <a:rPr lang="zh-TW" altLang="en-US" sz="2400" b="1" dirty="0">
                <a:ea typeface="微軟正黑體" panose="020B0604030504040204" pitchFamily="34" charset="-120"/>
                <a:cs typeface="Microsoft JhengHei"/>
                <a:sym typeface="Microsoft JhengHei"/>
              </a:rPr>
              <a:t>選擇題</a:t>
            </a:r>
            <a:r>
              <a:rPr lang="en-US" altLang="zh-TW" sz="2400" b="1" dirty="0">
                <a:ea typeface="微軟正黑體" panose="020B0604030504040204" pitchFamily="34" charset="-120"/>
                <a:cs typeface="Microsoft JhengHei"/>
                <a:sym typeface="Microsoft JhengHei"/>
              </a:rPr>
              <a:t>(selected-response items)</a:t>
            </a:r>
            <a:r>
              <a:rPr lang="zh-TW" altLang="en-US" sz="2400" b="1" dirty="0">
                <a:ea typeface="微軟正黑體" panose="020B0604030504040204" pitchFamily="34" charset="-120"/>
                <a:cs typeface="Microsoft JhengHei"/>
                <a:sym typeface="Microsoft JhengHei"/>
              </a:rPr>
              <a:t>：</a:t>
            </a:r>
            <a:endParaRPr lang="en-US" altLang="zh-TW" sz="2400" b="1" dirty="0">
              <a:ea typeface="微軟正黑體" panose="020B0604030504040204" pitchFamily="34" charset="-120"/>
              <a:cs typeface="Microsoft JhengHei"/>
              <a:sym typeface="Microsoft JhengHei"/>
            </a:endParaRPr>
          </a:p>
          <a:p>
            <a:pPr marL="1028700" lvl="1" indent="-342900">
              <a:lnSpc>
                <a:spcPct val="170000"/>
              </a:lnSpc>
              <a:spcBef>
                <a:spcPts val="0"/>
              </a:spcBef>
              <a:buSzPct val="100000"/>
              <a:buFont typeface="Times New Roman" panose="02020603050405020304" pitchFamily="18" charset="0"/>
              <a:buChar char="‣"/>
            </a:pPr>
            <a:r>
              <a:rPr lang="zh-TW" altLang="en-US" sz="2200" dirty="0">
                <a:ea typeface="微軟正黑體" panose="020B0604030504040204" pitchFamily="34" charset="-120"/>
                <a:cs typeface="Microsoft JhengHei"/>
                <a:sym typeface="Microsoft JhengHei"/>
              </a:rPr>
              <a:t>單選題、複選題、多重是非題、配合題等</a:t>
            </a:r>
            <a:endParaRPr lang="zh-TW" altLang="en-US" sz="2200" dirty="0"/>
          </a:p>
          <a:p>
            <a:pPr marL="0" indent="0">
              <a:lnSpc>
                <a:spcPct val="170000"/>
              </a:lnSpc>
              <a:spcBef>
                <a:spcPts val="450"/>
              </a:spcBef>
              <a:buClr>
                <a:schemeClr val="dk1"/>
              </a:buClr>
              <a:buSzPts val="3200"/>
              <a:buNone/>
            </a:pPr>
            <a:r>
              <a:rPr lang="zh-TW" altLang="en-US" sz="2400" b="1" dirty="0">
                <a:ea typeface="微軟正黑體" panose="020B0604030504040204" pitchFamily="34" charset="-120"/>
                <a:cs typeface="Microsoft JhengHei"/>
                <a:sym typeface="Microsoft JhengHei"/>
              </a:rPr>
              <a:t>簡答題</a:t>
            </a:r>
            <a:r>
              <a:rPr lang="en-US" altLang="zh-TW" sz="2400" b="1" dirty="0">
                <a:ea typeface="微軟正黑體" panose="020B0604030504040204" pitchFamily="34" charset="-120"/>
                <a:cs typeface="Microsoft JhengHei"/>
                <a:sym typeface="Microsoft JhengHei"/>
              </a:rPr>
              <a:t>(closed constructed-response items)</a:t>
            </a:r>
            <a:r>
              <a:rPr lang="zh-TW" altLang="en-US" sz="2400" b="1" dirty="0">
                <a:ea typeface="微軟正黑體" panose="020B0604030504040204" pitchFamily="34" charset="-120"/>
                <a:cs typeface="Microsoft JhengHei"/>
                <a:sym typeface="Microsoft JhengHei"/>
              </a:rPr>
              <a:t>：</a:t>
            </a:r>
            <a:endParaRPr lang="en-US" altLang="zh-TW" sz="2400" b="1" dirty="0">
              <a:ea typeface="微軟正黑體" panose="020B0604030504040204" pitchFamily="34" charset="-120"/>
              <a:cs typeface="Microsoft JhengHei"/>
              <a:sym typeface="Microsoft JhengHei"/>
            </a:endParaRPr>
          </a:p>
          <a:p>
            <a:pPr marL="1028700" lvl="1" indent="-342900">
              <a:lnSpc>
                <a:spcPct val="170000"/>
              </a:lnSpc>
              <a:spcBef>
                <a:spcPts val="450"/>
              </a:spcBef>
              <a:buClr>
                <a:schemeClr val="dk1"/>
              </a:buClr>
              <a:buSzPct val="100000"/>
              <a:buFont typeface="Times New Roman" panose="02020603050405020304" pitchFamily="18" charset="0"/>
              <a:buChar char="‣"/>
            </a:pPr>
            <a:r>
              <a:rPr lang="zh-TW" altLang="en-US" sz="2200" dirty="0">
                <a:ea typeface="微軟正黑體" panose="020B0604030504040204" pitchFamily="34" charset="-120"/>
                <a:cs typeface="Microsoft JhengHei"/>
                <a:sym typeface="Microsoft JhengHei"/>
              </a:rPr>
              <a:t>只有一個標準的答案。但是和選擇題不一樣的是，學生無法猜測。</a:t>
            </a:r>
          </a:p>
          <a:p>
            <a:pPr marL="0" indent="0">
              <a:lnSpc>
                <a:spcPct val="170000"/>
              </a:lnSpc>
              <a:spcBef>
                <a:spcPts val="450"/>
              </a:spcBef>
              <a:buClr>
                <a:schemeClr val="dk1"/>
              </a:buClr>
              <a:buSzPts val="3200"/>
              <a:buNone/>
            </a:pPr>
            <a:r>
              <a:rPr lang="zh-TW" altLang="en-US" sz="2400" b="1" dirty="0">
                <a:ea typeface="微軟正黑體" panose="020B0604030504040204" pitchFamily="34" charset="-120"/>
                <a:cs typeface="Microsoft JhengHei"/>
                <a:sym typeface="Microsoft JhengHei"/>
              </a:rPr>
              <a:t>問答題</a:t>
            </a:r>
            <a:r>
              <a:rPr lang="en-US" altLang="zh-TW" sz="2400" b="1" dirty="0">
                <a:ea typeface="微軟正黑體" panose="020B0604030504040204" pitchFamily="34" charset="-120"/>
                <a:cs typeface="Microsoft JhengHei"/>
                <a:sym typeface="Microsoft JhengHei"/>
              </a:rPr>
              <a:t>(open constructed-response items)</a:t>
            </a:r>
            <a:r>
              <a:rPr lang="zh-TW" altLang="en-US" sz="2400" b="1" dirty="0">
                <a:ea typeface="微軟正黑體" panose="020B0604030504040204" pitchFamily="34" charset="-120"/>
                <a:cs typeface="Microsoft JhengHei"/>
                <a:sym typeface="Microsoft JhengHei"/>
              </a:rPr>
              <a:t>：</a:t>
            </a:r>
            <a:endParaRPr lang="en-US" altLang="zh-TW" sz="2400" b="1" dirty="0">
              <a:ea typeface="微軟正黑體" panose="020B0604030504040204" pitchFamily="34" charset="-120"/>
              <a:cs typeface="Microsoft JhengHei"/>
              <a:sym typeface="Microsoft JhengHei"/>
            </a:endParaRPr>
          </a:p>
          <a:p>
            <a:pPr marL="1028700" lvl="1" indent="-342900">
              <a:lnSpc>
                <a:spcPct val="170000"/>
              </a:lnSpc>
              <a:spcBef>
                <a:spcPts val="450"/>
              </a:spcBef>
              <a:buClr>
                <a:schemeClr val="dk1"/>
              </a:buClr>
              <a:buSzPct val="100000"/>
              <a:buFont typeface="Times New Roman" panose="02020603050405020304" pitchFamily="18" charset="0"/>
              <a:buChar char="‣"/>
            </a:pPr>
            <a:r>
              <a:rPr lang="zh-TW" altLang="en-US" sz="2200" dirty="0">
                <a:ea typeface="微軟正黑體" panose="020B0604030504040204" pitchFamily="34" charset="-120"/>
                <a:cs typeface="Microsoft JhengHei"/>
                <a:sym typeface="Microsoft JhengHei"/>
              </a:rPr>
              <a:t>不只要學生提出答案，還需要學生說明思考的邏輯，解釋答案的意義。</a:t>
            </a:r>
          </a:p>
        </p:txBody>
      </p:sp>
      <p:sp>
        <p:nvSpPr>
          <p:cNvPr id="4" name="投影片編號版面配置區 3">
            <a:extLst>
              <a:ext uri="{FF2B5EF4-FFF2-40B4-BE49-F238E27FC236}">
                <a16:creationId xmlns:a16="http://schemas.microsoft.com/office/drawing/2014/main" id="{0A9CAEAA-8F33-4431-BC67-39449A44A07D}"/>
              </a:ext>
            </a:extLst>
          </p:cNvPr>
          <p:cNvSpPr>
            <a:spLocks noGrp="1"/>
          </p:cNvSpPr>
          <p:nvPr>
            <p:ph type="sldNum" sz="quarter" idx="12"/>
          </p:nvPr>
        </p:nvSpPr>
        <p:spPr/>
        <p:txBody>
          <a:bodyPr/>
          <a:lstStyle/>
          <a:p>
            <a:fld id="{5E023F15-DF02-435D-8E21-663868E08D20}" type="slidenum">
              <a:rPr lang="zh-TW" altLang="en-US" smtClean="0"/>
              <a:t>29</a:t>
            </a:fld>
            <a:endParaRPr lang="zh-TW" altLang="en-US"/>
          </a:p>
        </p:txBody>
      </p:sp>
    </p:spTree>
    <p:extLst>
      <p:ext uri="{BB962C8B-B14F-4D97-AF65-F5344CB8AC3E}">
        <p14:creationId xmlns:p14="http://schemas.microsoft.com/office/powerpoint/2010/main" val="2831527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184008"/>
            <a:ext cx="7886700" cy="790343"/>
          </a:xfrm>
        </p:spPr>
        <p:txBody>
          <a:bodyPr/>
          <a:lstStyle/>
          <a:p>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12</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年國教課綱：核心素養三面九項</a:t>
            </a:r>
            <a:endParaRPr lang="zh-TW" altLang="en-US" b="1" dirty="0"/>
          </a:p>
        </p:txBody>
      </p:sp>
      <p:sp>
        <p:nvSpPr>
          <p:cNvPr id="4" name="投影片編號版面配置區 3"/>
          <p:cNvSpPr>
            <a:spLocks noGrp="1"/>
          </p:cNvSpPr>
          <p:nvPr>
            <p:ph type="sldNum" sz="quarter" idx="12"/>
          </p:nvPr>
        </p:nvSpPr>
        <p:spPr/>
        <p:txBody>
          <a:bodyPr/>
          <a:lstStyle/>
          <a:p>
            <a:fld id="{5E023F15-DF02-435D-8E21-663868E08D20}" type="slidenum">
              <a:rPr lang="zh-TW" altLang="en-US" smtClean="0"/>
              <a:pPr/>
              <a:t>3</a:t>
            </a:fld>
            <a:endParaRPr lang="zh-TW" altLang="en-US" dirty="0"/>
          </a:p>
        </p:txBody>
      </p:sp>
      <p:grpSp>
        <p:nvGrpSpPr>
          <p:cNvPr id="5" name="群組 4"/>
          <p:cNvGrpSpPr/>
          <p:nvPr/>
        </p:nvGrpSpPr>
        <p:grpSpPr>
          <a:xfrm>
            <a:off x="1691680" y="1125841"/>
            <a:ext cx="5524904" cy="5275398"/>
            <a:chOff x="1979712" y="1124744"/>
            <a:chExt cx="5524904" cy="5275398"/>
          </a:xfrm>
        </p:grpSpPr>
        <p:grpSp>
          <p:nvGrpSpPr>
            <p:cNvPr id="6" name="群組 5"/>
            <p:cNvGrpSpPr/>
            <p:nvPr/>
          </p:nvGrpSpPr>
          <p:grpSpPr>
            <a:xfrm>
              <a:off x="1979712" y="1124744"/>
              <a:ext cx="5276760" cy="5208722"/>
              <a:chOff x="1043608" y="1412776"/>
              <a:chExt cx="5276760" cy="5208722"/>
            </a:xfrm>
          </p:grpSpPr>
          <p:pic>
            <p:nvPicPr>
              <p:cNvPr id="37" name="圖片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1412776"/>
                <a:ext cx="5276760" cy="5208722"/>
              </a:xfrm>
              <a:prstGeom prst="rect">
                <a:avLst/>
              </a:prstGeom>
            </p:spPr>
          </p:pic>
          <p:sp>
            <p:nvSpPr>
              <p:cNvPr id="38" name="橢圓 37"/>
              <p:cNvSpPr/>
              <p:nvPr/>
            </p:nvSpPr>
            <p:spPr>
              <a:xfrm>
                <a:off x="1233716" y="1568865"/>
                <a:ext cx="4896544" cy="4896544"/>
              </a:xfrm>
              <a:prstGeom prst="ellipse">
                <a:avLst/>
              </a:prstGeom>
              <a:solidFill>
                <a:schemeClr val="bg1"/>
              </a:solidFill>
              <a:ln w="38100" cap="rnd">
                <a:solidFill>
                  <a:schemeClr val="bg1"/>
                </a:solidFill>
              </a:ln>
            </p:spPr>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grpSp>
        <p:sp>
          <p:nvSpPr>
            <p:cNvPr id="7" name="矩形 6"/>
            <p:cNvSpPr/>
            <p:nvPr/>
          </p:nvSpPr>
          <p:spPr>
            <a:xfrm rot="19643571">
              <a:off x="2530421" y="1437670"/>
              <a:ext cx="1395339" cy="483936"/>
            </a:xfrm>
            <a:prstGeom prst="rect">
              <a:avLst/>
            </a:prstGeom>
            <a:noFill/>
          </p:spPr>
          <p:txBody>
            <a:bodyPr wrap="none" lIns="91440" tIns="45720" rIns="91440" bIns="45720">
              <a:prstTxWarp prst="textArchUp">
                <a:avLst>
                  <a:gd name="adj" fmla="val 10689631"/>
                </a:avLst>
              </a:prstTxWarp>
              <a:spAutoFit/>
            </a:bodyPr>
            <a:lstStyle/>
            <a:p>
              <a:pPr algn="ctr" eaLnBrk="1" fontAlgn="auto" hangingPunct="1">
                <a:spcBef>
                  <a:spcPts val="0"/>
                </a:spcBef>
                <a:spcAft>
                  <a:spcPts val="0"/>
                </a:spcAft>
              </a:pPr>
              <a:r>
                <a:rPr kumimoji="0" lang="zh-TW" altLang="en-US" sz="2000" b="1" dirty="0">
                  <a:solidFill>
                    <a:srgbClr val="1E88E5"/>
                  </a:solidFill>
                  <a:latin typeface="微軟正黑體" panose="020B0604030504040204" pitchFamily="34" charset="-120"/>
                  <a:ea typeface="微軟正黑體" panose="020B0604030504040204" pitchFamily="34" charset="-120"/>
                  <a:cs typeface="Microsoft JhengHei" charset="-120"/>
                </a:rPr>
                <a:t>生活情境</a:t>
              </a:r>
            </a:p>
          </p:txBody>
        </p:sp>
        <p:sp>
          <p:nvSpPr>
            <p:cNvPr id="8" name="矩形 7"/>
            <p:cNvSpPr/>
            <p:nvPr/>
          </p:nvSpPr>
          <p:spPr>
            <a:xfrm rot="13918675">
              <a:off x="2037295" y="5135016"/>
              <a:ext cx="1395339" cy="483936"/>
            </a:xfrm>
            <a:prstGeom prst="rect">
              <a:avLst/>
            </a:prstGeom>
            <a:noFill/>
          </p:spPr>
          <p:txBody>
            <a:bodyPr wrap="none" lIns="91440" tIns="45720" rIns="91440" bIns="45720">
              <a:prstTxWarp prst="textArchUp">
                <a:avLst>
                  <a:gd name="adj" fmla="val 10689631"/>
                </a:avLst>
              </a:prstTxWarp>
              <a:spAutoFit/>
            </a:bodyPr>
            <a:lstStyle/>
            <a:p>
              <a:pPr algn="ctr" eaLnBrk="1" fontAlgn="auto" hangingPunct="1">
                <a:spcBef>
                  <a:spcPts val="0"/>
                </a:spcBef>
                <a:spcAft>
                  <a:spcPts val="0"/>
                </a:spcAft>
              </a:pPr>
              <a:r>
                <a:rPr kumimoji="0" lang="zh-TW" altLang="en-US" sz="2000" b="1" dirty="0">
                  <a:solidFill>
                    <a:srgbClr val="D81B60"/>
                  </a:solidFill>
                  <a:latin typeface="微軟正黑體" panose="020B0604030504040204" pitchFamily="34" charset="-120"/>
                  <a:ea typeface="微軟正黑體" panose="020B0604030504040204" pitchFamily="34" charset="-120"/>
                  <a:cs typeface="Microsoft JhengHei" charset="-120"/>
                </a:rPr>
                <a:t>生活情境</a:t>
              </a:r>
            </a:p>
          </p:txBody>
        </p:sp>
        <p:sp>
          <p:nvSpPr>
            <p:cNvPr id="9" name="矩形 8"/>
            <p:cNvSpPr/>
            <p:nvPr/>
          </p:nvSpPr>
          <p:spPr>
            <a:xfrm rot="6163049">
              <a:off x="6476099" y="3977890"/>
              <a:ext cx="1395339" cy="483936"/>
            </a:xfrm>
            <a:prstGeom prst="rect">
              <a:avLst/>
            </a:prstGeom>
            <a:noFill/>
          </p:spPr>
          <p:txBody>
            <a:bodyPr wrap="none" lIns="91440" tIns="45720" rIns="91440" bIns="45720">
              <a:prstTxWarp prst="textArchUp">
                <a:avLst>
                  <a:gd name="adj" fmla="val 10689631"/>
                </a:avLst>
              </a:prstTxWarp>
              <a:spAutoFit/>
            </a:bodyPr>
            <a:lstStyle/>
            <a:p>
              <a:pPr algn="ctr" eaLnBrk="1" fontAlgn="auto" hangingPunct="1">
                <a:spcBef>
                  <a:spcPts val="0"/>
                </a:spcBef>
                <a:spcAft>
                  <a:spcPts val="0"/>
                </a:spcAft>
              </a:pPr>
              <a:r>
                <a:rPr kumimoji="0" lang="zh-TW" altLang="en-US" sz="2000" b="1" dirty="0">
                  <a:solidFill>
                    <a:srgbClr val="F57C00"/>
                  </a:solidFill>
                  <a:latin typeface="微軟正黑體" panose="020B0604030504040204" pitchFamily="34" charset="-120"/>
                  <a:ea typeface="微軟正黑體" panose="020B0604030504040204" pitchFamily="34" charset="-120"/>
                  <a:cs typeface="Microsoft JhengHei" charset="-120"/>
                </a:rPr>
                <a:t>生活情境</a:t>
              </a:r>
            </a:p>
          </p:txBody>
        </p:sp>
        <p:pic>
          <p:nvPicPr>
            <p:cNvPr id="10" name="圖片 9"/>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backgroundMark x1="20594" y1="10545" x2="17056" y2="13702"/>
                          <a14:backgroundMark x1="22010" y1="13271" x2="22010" y2="13271"/>
                        </a14:backgroundRemoval>
                      </a14:imgEffect>
                    </a14:imgLayer>
                  </a14:imgProps>
                </a:ext>
                <a:ext uri="{28A0092B-C50C-407E-A947-70E740481C1C}">
                  <a14:useLocalDpi xmlns:a14="http://schemas.microsoft.com/office/drawing/2010/main" val="0"/>
                </a:ext>
              </a:extLst>
            </a:blip>
            <a:stretch>
              <a:fillRect/>
            </a:stretch>
          </p:blipFill>
          <p:spPr>
            <a:xfrm>
              <a:off x="2001488" y="1167645"/>
              <a:ext cx="5276760" cy="5208722"/>
            </a:xfrm>
            <a:prstGeom prst="rect">
              <a:avLst/>
            </a:prstGeom>
          </p:spPr>
        </p:pic>
        <p:sp>
          <p:nvSpPr>
            <p:cNvPr id="11" name="投影片編號版面配置區 7"/>
            <p:cNvSpPr txBox="1">
              <a:spLocks/>
            </p:cNvSpPr>
            <p:nvPr/>
          </p:nvSpPr>
          <p:spPr bwMode="auto">
            <a:xfrm>
              <a:off x="5371016" y="6035017"/>
              <a:ext cx="2133600" cy="365125"/>
            </a:xfrm>
            <a:prstGeom prst="rect">
              <a:avLst/>
            </a:prstGeom>
            <a:noFill/>
            <a:ln w="9525">
              <a:noFill/>
              <a:miter lim="800000"/>
              <a:headEnd/>
              <a:tailEnd/>
            </a:ln>
          </p:spPr>
          <p:txBody>
            <a:bodyPr anchor="ctr"/>
            <a:lstStyle/>
            <a:p>
              <a:endParaRPr kumimoji="0" lang="en-US" altLang="zh-TW" sz="1100">
                <a:latin typeface="微軟正黑體" panose="020B0604030504040204" pitchFamily="34" charset="-120"/>
                <a:ea typeface="微軟正黑體" panose="020B0604030504040204" pitchFamily="34" charset="-120"/>
              </a:endParaRPr>
            </a:p>
          </p:txBody>
        </p:sp>
        <p:sp>
          <p:nvSpPr>
            <p:cNvPr id="12" name="文字方塊 11"/>
            <p:cNvSpPr txBox="1"/>
            <p:nvPr/>
          </p:nvSpPr>
          <p:spPr>
            <a:xfrm>
              <a:off x="4159382" y="3376894"/>
              <a:ext cx="954108" cy="707886"/>
            </a:xfrm>
            <a:prstGeom prst="rect">
              <a:avLst/>
            </a:prstGeom>
            <a:noFill/>
          </p:spPr>
          <p:txBody>
            <a:bodyPr wrap="none" rtlCol="0">
              <a:spAutoFit/>
            </a:bodyPr>
            <a:lstStyle/>
            <a:p>
              <a:pPr algn="ctr" eaLnBrk="1" fontAlgn="auto" hangingPunct="1">
                <a:spcBef>
                  <a:spcPts val="0"/>
                </a:spcBef>
                <a:spcAft>
                  <a:spcPts val="0"/>
                </a:spcAft>
              </a:pPr>
              <a:r>
                <a:rPr lang="zh-TW" altLang="en-US" sz="2000" b="1" dirty="0">
                  <a:solidFill>
                    <a:prstClr val="black"/>
                  </a:solidFill>
                  <a:latin typeface="微軟正黑體" panose="020B0604030504040204" pitchFamily="34" charset="-120"/>
                  <a:ea typeface="微軟正黑體" panose="020B0604030504040204" pitchFamily="34" charset="-120"/>
                  <a:cs typeface="Microsoft JhengHei" charset="-120"/>
                </a:rPr>
                <a:t>終身</a:t>
              </a:r>
              <a:endParaRPr lang="en-US" altLang="zh-TW" sz="2000" b="1" dirty="0">
                <a:solidFill>
                  <a:prstClr val="black"/>
                </a:solidFill>
                <a:latin typeface="微軟正黑體" panose="020B0604030504040204" pitchFamily="34" charset="-120"/>
                <a:ea typeface="微軟正黑體" panose="020B0604030504040204" pitchFamily="34" charset="-120"/>
                <a:cs typeface="Microsoft JhengHei" charset="-120"/>
              </a:endParaRPr>
            </a:p>
            <a:p>
              <a:pPr algn="ctr" eaLnBrk="1" fontAlgn="auto" hangingPunct="1">
                <a:spcBef>
                  <a:spcPts val="0"/>
                </a:spcBef>
                <a:spcAft>
                  <a:spcPts val="0"/>
                </a:spcAft>
              </a:pPr>
              <a:r>
                <a:rPr lang="zh-TW" altLang="en-US" sz="2000" b="1" dirty="0">
                  <a:solidFill>
                    <a:prstClr val="black"/>
                  </a:solidFill>
                  <a:latin typeface="微軟正黑體" panose="020B0604030504040204" pitchFamily="34" charset="-120"/>
                  <a:ea typeface="微軟正黑體" panose="020B0604030504040204" pitchFamily="34" charset="-120"/>
                  <a:cs typeface="Microsoft JhengHei" charset="-120"/>
                </a:rPr>
                <a:t>學習者</a:t>
              </a:r>
            </a:p>
          </p:txBody>
        </p:sp>
        <p:grpSp>
          <p:nvGrpSpPr>
            <p:cNvPr id="13" name="群組 12"/>
            <p:cNvGrpSpPr/>
            <p:nvPr/>
          </p:nvGrpSpPr>
          <p:grpSpPr>
            <a:xfrm>
              <a:off x="2427732" y="1555253"/>
              <a:ext cx="3432076" cy="1677787"/>
              <a:chOff x="3609916" y="1876586"/>
              <a:chExt cx="3432076" cy="1677787"/>
            </a:xfrm>
          </p:grpSpPr>
          <p:sp>
            <p:nvSpPr>
              <p:cNvPr id="30" name="文字方塊 29"/>
              <p:cNvSpPr txBox="1"/>
              <p:nvPr/>
            </p:nvSpPr>
            <p:spPr>
              <a:xfrm rot="20372531">
                <a:off x="4969893" y="3185041"/>
                <a:ext cx="1107996" cy="369332"/>
              </a:xfrm>
              <a:prstGeom prst="rect">
                <a:avLst/>
              </a:prstGeom>
              <a:noFill/>
            </p:spPr>
            <p:txBody>
              <a:bodyPr wrap="none" rtlCol="0">
                <a:spAutoFit/>
              </a:bodyPr>
              <a:lstStyle/>
              <a:p>
                <a:pPr eaLnBrk="1" fontAlgn="auto" hangingPunct="1">
                  <a:spcBef>
                    <a:spcPts val="0"/>
                  </a:spcBef>
                  <a:spcAft>
                    <a:spcPts val="0"/>
                  </a:spcAft>
                </a:pPr>
                <a:r>
                  <a:rPr lang="zh-TW" altLang="en-US" b="1" dirty="0">
                    <a:solidFill>
                      <a:prstClr val="black"/>
                    </a:solidFill>
                    <a:latin typeface="微軟正黑體" panose="020B0604030504040204" pitchFamily="34" charset="-120"/>
                    <a:ea typeface="微軟正黑體" panose="020B0604030504040204" pitchFamily="34" charset="-120"/>
                    <a:cs typeface="Microsoft JhengHei" charset="-120"/>
                  </a:rPr>
                  <a:t>自主行動</a:t>
                </a:r>
              </a:p>
            </p:txBody>
          </p:sp>
          <p:sp>
            <p:nvSpPr>
              <p:cNvPr id="31" name="矩形 30"/>
              <p:cNvSpPr/>
              <p:nvPr/>
            </p:nvSpPr>
            <p:spPr>
              <a:xfrm>
                <a:off x="4487736" y="2200135"/>
                <a:ext cx="1322555" cy="584775"/>
              </a:xfrm>
              <a:prstGeom prst="rect">
                <a:avLst/>
              </a:prstGeom>
            </p:spPr>
            <p:txBody>
              <a:bodyPr wrap="square" anchor="ctr">
                <a:spAutoFit/>
              </a:bodyPr>
              <a:lstStyle/>
              <a:p>
                <a:pPr algn="ctr" eaLnBrk="1" fontAlgn="auto" hangingPunct="1">
                  <a:spcBef>
                    <a:spcPts val="0"/>
                  </a:spcBef>
                  <a:spcAft>
                    <a:spcPts val="0"/>
                  </a:spcAft>
                </a:pPr>
                <a:r>
                  <a:rPr kumimoji="0" lang="zh-TW" altLang="en-US" sz="1600" dirty="0">
                    <a:solidFill>
                      <a:prstClr val="black"/>
                    </a:solidFill>
                    <a:latin typeface="微軟正黑體" panose="020B0604030504040204" pitchFamily="34" charset="-120"/>
                    <a:ea typeface="微軟正黑體" panose="020B0604030504040204" pitchFamily="34" charset="-120"/>
                    <a:cs typeface="Microsoft JhengHei" charset="-120"/>
                  </a:rPr>
                  <a:t>系統思考</a:t>
                </a:r>
              </a:p>
              <a:p>
                <a:pPr algn="ctr" eaLnBrk="1" fontAlgn="auto" hangingPunct="1">
                  <a:spcBef>
                    <a:spcPts val="0"/>
                  </a:spcBef>
                  <a:spcAft>
                    <a:spcPts val="0"/>
                  </a:spcAft>
                </a:pPr>
                <a:r>
                  <a:rPr kumimoji="0" lang="zh-TW" altLang="en-US" sz="1600" dirty="0">
                    <a:solidFill>
                      <a:prstClr val="black"/>
                    </a:solidFill>
                    <a:latin typeface="微軟正黑體" panose="020B0604030504040204" pitchFamily="34" charset="-120"/>
                    <a:ea typeface="微軟正黑體" panose="020B0604030504040204" pitchFamily="34" charset="-120"/>
                    <a:cs typeface="Microsoft JhengHei" charset="-120"/>
                  </a:rPr>
                  <a:t>與解決問題</a:t>
                </a:r>
              </a:p>
            </p:txBody>
          </p:sp>
          <p:sp>
            <p:nvSpPr>
              <p:cNvPr id="32" name="矩形 31"/>
              <p:cNvSpPr/>
              <p:nvPr/>
            </p:nvSpPr>
            <p:spPr>
              <a:xfrm>
                <a:off x="3609916" y="2968884"/>
                <a:ext cx="1376521" cy="584775"/>
              </a:xfrm>
              <a:prstGeom prst="rect">
                <a:avLst/>
              </a:prstGeom>
            </p:spPr>
            <p:txBody>
              <a:bodyPr wrap="square" anchor="ctr">
                <a:spAutoFit/>
              </a:bodyPr>
              <a:lstStyle/>
              <a:p>
                <a:pPr algn="ctr" eaLnBrk="1" fontAlgn="auto" hangingPunct="1">
                  <a:spcBef>
                    <a:spcPts val="0"/>
                  </a:spcBef>
                  <a:spcAft>
                    <a:spcPts val="0"/>
                  </a:spcAft>
                </a:pPr>
                <a:r>
                  <a:rPr kumimoji="0" lang="zh-TW" altLang="en-US" sz="1600" dirty="0">
                    <a:solidFill>
                      <a:prstClr val="black"/>
                    </a:solidFill>
                    <a:latin typeface="微軟正黑體" panose="020B0604030504040204" pitchFamily="34" charset="-120"/>
                    <a:ea typeface="微軟正黑體" panose="020B0604030504040204" pitchFamily="34" charset="-120"/>
                    <a:cs typeface="Microsoft JhengHei" charset="-120"/>
                  </a:rPr>
                  <a:t>身心素質</a:t>
                </a:r>
              </a:p>
              <a:p>
                <a:pPr algn="ctr" eaLnBrk="1" fontAlgn="auto" hangingPunct="1">
                  <a:spcBef>
                    <a:spcPts val="0"/>
                  </a:spcBef>
                  <a:spcAft>
                    <a:spcPts val="0"/>
                  </a:spcAft>
                </a:pPr>
                <a:r>
                  <a:rPr kumimoji="0" lang="zh-TW" altLang="en-US" sz="1600" dirty="0">
                    <a:solidFill>
                      <a:prstClr val="black"/>
                    </a:solidFill>
                    <a:latin typeface="微軟正黑體" panose="020B0604030504040204" pitchFamily="34" charset="-120"/>
                    <a:ea typeface="微軟正黑體" panose="020B0604030504040204" pitchFamily="34" charset="-120"/>
                    <a:cs typeface="Microsoft JhengHei" charset="-120"/>
                  </a:rPr>
                  <a:t>與自我精進</a:t>
                </a:r>
              </a:p>
            </p:txBody>
          </p:sp>
          <p:sp>
            <p:nvSpPr>
              <p:cNvPr id="33" name="矩形 32"/>
              <p:cNvSpPr/>
              <p:nvPr/>
            </p:nvSpPr>
            <p:spPr>
              <a:xfrm>
                <a:off x="5714846" y="2220810"/>
                <a:ext cx="1327146" cy="584775"/>
              </a:xfrm>
              <a:prstGeom prst="rect">
                <a:avLst/>
              </a:prstGeom>
            </p:spPr>
            <p:txBody>
              <a:bodyPr wrap="square" anchor="ctr">
                <a:spAutoFit/>
              </a:bodyPr>
              <a:lstStyle/>
              <a:p>
                <a:pPr algn="ctr" eaLnBrk="1" fontAlgn="auto" hangingPunct="1">
                  <a:spcBef>
                    <a:spcPts val="0"/>
                  </a:spcBef>
                  <a:spcAft>
                    <a:spcPts val="0"/>
                  </a:spcAft>
                </a:pPr>
                <a:r>
                  <a:rPr kumimoji="0" lang="zh-TW" altLang="en-US" sz="1600" dirty="0">
                    <a:solidFill>
                      <a:prstClr val="black"/>
                    </a:solidFill>
                    <a:latin typeface="微軟正黑體" panose="020B0604030504040204" pitchFamily="34" charset="-120"/>
                    <a:ea typeface="微軟正黑體" panose="020B0604030504040204" pitchFamily="34" charset="-120"/>
                    <a:cs typeface="Microsoft JhengHei" charset="-120"/>
                  </a:rPr>
                  <a:t>規劃執行</a:t>
                </a:r>
              </a:p>
              <a:p>
                <a:pPr algn="ctr" eaLnBrk="1" fontAlgn="auto" hangingPunct="1">
                  <a:spcBef>
                    <a:spcPts val="0"/>
                  </a:spcBef>
                  <a:spcAft>
                    <a:spcPts val="0"/>
                  </a:spcAft>
                </a:pPr>
                <a:r>
                  <a:rPr kumimoji="0" lang="zh-TW" altLang="en-US" sz="1600" dirty="0">
                    <a:solidFill>
                      <a:prstClr val="black"/>
                    </a:solidFill>
                    <a:latin typeface="微軟正黑體" panose="020B0604030504040204" pitchFamily="34" charset="-120"/>
                    <a:ea typeface="微軟正黑體" panose="020B0604030504040204" pitchFamily="34" charset="-120"/>
                    <a:cs typeface="Microsoft JhengHei" charset="-120"/>
                  </a:rPr>
                  <a:t>與創新應變</a:t>
                </a:r>
              </a:p>
            </p:txBody>
          </p:sp>
          <p:sp>
            <p:nvSpPr>
              <p:cNvPr id="34" name="矩形 33"/>
              <p:cNvSpPr/>
              <p:nvPr/>
            </p:nvSpPr>
            <p:spPr>
              <a:xfrm>
                <a:off x="4089438" y="2636870"/>
                <a:ext cx="489236" cy="369332"/>
              </a:xfrm>
              <a:prstGeom prst="rect">
                <a:avLst/>
              </a:prstGeom>
            </p:spPr>
            <p:txBody>
              <a:bodyPr wrap="none" anchor="ctr">
                <a:spAutoFit/>
              </a:bodyPr>
              <a:lstStyle/>
              <a:p>
                <a:pPr algn="ctr" eaLnBrk="1" fontAlgn="auto" hangingPunct="1">
                  <a:spcBef>
                    <a:spcPts val="0"/>
                  </a:spcBef>
                  <a:spcAft>
                    <a:spcPts val="0"/>
                  </a:spcAft>
                </a:pPr>
                <a:r>
                  <a:rPr kumimoji="0" lang="zh-TW" altLang="en-US" b="1">
                    <a:solidFill>
                      <a:srgbClr val="00AFC8"/>
                    </a:solidFill>
                    <a:latin typeface="微軟正黑體" panose="020B0604030504040204" pitchFamily="34" charset="-120"/>
                    <a:ea typeface="微軟正黑體" panose="020B0604030504040204" pitchFamily="34" charset="-120"/>
                  </a:rPr>
                  <a:t>A1</a:t>
                </a:r>
              </a:p>
            </p:txBody>
          </p:sp>
          <p:sp>
            <p:nvSpPr>
              <p:cNvPr id="35" name="矩形 34"/>
              <p:cNvSpPr/>
              <p:nvPr/>
            </p:nvSpPr>
            <p:spPr>
              <a:xfrm>
                <a:off x="4978246" y="1895408"/>
                <a:ext cx="489236" cy="369332"/>
              </a:xfrm>
              <a:prstGeom prst="rect">
                <a:avLst/>
              </a:prstGeom>
            </p:spPr>
            <p:txBody>
              <a:bodyPr wrap="none" anchor="ctr">
                <a:spAutoFit/>
              </a:bodyPr>
              <a:lstStyle/>
              <a:p>
                <a:pPr algn="ctr" eaLnBrk="1" fontAlgn="auto" hangingPunct="1">
                  <a:spcBef>
                    <a:spcPts val="0"/>
                  </a:spcBef>
                  <a:spcAft>
                    <a:spcPts val="0"/>
                  </a:spcAft>
                </a:pPr>
                <a:r>
                  <a:rPr kumimoji="0" lang="zh-TW" altLang="en-US" b="1">
                    <a:solidFill>
                      <a:srgbClr val="00AFC8"/>
                    </a:solidFill>
                    <a:latin typeface="微軟正黑體" panose="020B0604030504040204" pitchFamily="34" charset="-120"/>
                    <a:ea typeface="微軟正黑體" panose="020B0604030504040204" pitchFamily="34" charset="-120"/>
                  </a:rPr>
                  <a:t>A</a:t>
                </a:r>
                <a:r>
                  <a:rPr kumimoji="0" lang="en-US" altLang="zh-TW" b="1">
                    <a:solidFill>
                      <a:srgbClr val="00AFC8"/>
                    </a:solidFill>
                    <a:latin typeface="微軟正黑體" panose="020B0604030504040204" pitchFamily="34" charset="-120"/>
                    <a:ea typeface="微軟正黑體" panose="020B0604030504040204" pitchFamily="34" charset="-120"/>
                  </a:rPr>
                  <a:t>2</a:t>
                </a:r>
                <a:endParaRPr kumimoji="0" lang="zh-TW" altLang="en-US" b="1">
                  <a:solidFill>
                    <a:srgbClr val="00AFC8"/>
                  </a:solidFill>
                  <a:latin typeface="微軟正黑體" panose="020B0604030504040204" pitchFamily="34" charset="-120"/>
                  <a:ea typeface="微軟正黑體" panose="020B0604030504040204" pitchFamily="34" charset="-120"/>
                </a:endParaRPr>
              </a:p>
            </p:txBody>
          </p:sp>
          <p:sp>
            <p:nvSpPr>
              <p:cNvPr id="36" name="矩形 35"/>
              <p:cNvSpPr/>
              <p:nvPr/>
            </p:nvSpPr>
            <p:spPr>
              <a:xfrm>
                <a:off x="6144571" y="1876586"/>
                <a:ext cx="489236" cy="369332"/>
              </a:xfrm>
              <a:prstGeom prst="rect">
                <a:avLst/>
              </a:prstGeom>
            </p:spPr>
            <p:txBody>
              <a:bodyPr wrap="none" anchor="ctr">
                <a:spAutoFit/>
              </a:bodyPr>
              <a:lstStyle/>
              <a:p>
                <a:pPr algn="ctr" eaLnBrk="1" fontAlgn="auto" hangingPunct="1">
                  <a:spcBef>
                    <a:spcPts val="0"/>
                  </a:spcBef>
                  <a:spcAft>
                    <a:spcPts val="0"/>
                  </a:spcAft>
                </a:pPr>
                <a:r>
                  <a:rPr kumimoji="0" lang="zh-TW" altLang="en-US" b="1">
                    <a:solidFill>
                      <a:srgbClr val="00AFC8"/>
                    </a:solidFill>
                    <a:latin typeface="微軟正黑體" panose="020B0604030504040204" pitchFamily="34" charset="-120"/>
                    <a:ea typeface="微軟正黑體" panose="020B0604030504040204" pitchFamily="34" charset="-120"/>
                  </a:rPr>
                  <a:t>A</a:t>
                </a:r>
                <a:r>
                  <a:rPr kumimoji="0" lang="en-US" altLang="zh-TW" b="1">
                    <a:solidFill>
                      <a:srgbClr val="00AFC8"/>
                    </a:solidFill>
                    <a:latin typeface="微軟正黑體" panose="020B0604030504040204" pitchFamily="34" charset="-120"/>
                    <a:ea typeface="微軟正黑體" panose="020B0604030504040204" pitchFamily="34" charset="-120"/>
                  </a:rPr>
                  <a:t>3</a:t>
                </a:r>
                <a:endParaRPr kumimoji="0" lang="zh-TW" altLang="en-US" b="1">
                  <a:solidFill>
                    <a:srgbClr val="00AFC8"/>
                  </a:solidFill>
                  <a:latin typeface="微軟正黑體" panose="020B0604030504040204" pitchFamily="34" charset="-120"/>
                  <a:ea typeface="微軟正黑體" panose="020B0604030504040204" pitchFamily="34" charset="-120"/>
                </a:endParaRPr>
              </a:p>
            </p:txBody>
          </p:sp>
        </p:grpSp>
        <p:grpSp>
          <p:nvGrpSpPr>
            <p:cNvPr id="14" name="群組 13"/>
            <p:cNvGrpSpPr/>
            <p:nvPr/>
          </p:nvGrpSpPr>
          <p:grpSpPr>
            <a:xfrm>
              <a:off x="5128894" y="2365975"/>
              <a:ext cx="1837555" cy="3059752"/>
              <a:chOff x="6311078" y="2687308"/>
              <a:chExt cx="1837555" cy="3059752"/>
            </a:xfrm>
          </p:grpSpPr>
          <p:sp>
            <p:nvSpPr>
              <p:cNvPr id="23" name="文字方塊 22"/>
              <p:cNvSpPr txBox="1"/>
              <p:nvPr/>
            </p:nvSpPr>
            <p:spPr>
              <a:xfrm rot="17188473">
                <a:off x="6071813" y="4082586"/>
                <a:ext cx="1107996" cy="369332"/>
              </a:xfrm>
              <a:prstGeom prst="rect">
                <a:avLst/>
              </a:prstGeom>
              <a:noFill/>
            </p:spPr>
            <p:txBody>
              <a:bodyPr wrap="none" rtlCol="0">
                <a:spAutoFit/>
              </a:bodyPr>
              <a:lstStyle/>
              <a:p>
                <a:pPr eaLnBrk="1" fontAlgn="auto" hangingPunct="1">
                  <a:spcBef>
                    <a:spcPts val="0"/>
                  </a:spcBef>
                  <a:spcAft>
                    <a:spcPts val="0"/>
                  </a:spcAft>
                </a:pPr>
                <a:r>
                  <a:rPr lang="zh-TW" altLang="en-US" b="1" dirty="0">
                    <a:solidFill>
                      <a:prstClr val="black"/>
                    </a:solidFill>
                    <a:latin typeface="微軟正黑體" panose="020B0604030504040204" pitchFamily="34" charset="-120"/>
                    <a:ea typeface="微軟正黑體" panose="020B0604030504040204" pitchFamily="34" charset="-120"/>
                    <a:cs typeface="Microsoft JhengHei" charset="-120"/>
                  </a:rPr>
                  <a:t>溝通互動</a:t>
                </a:r>
              </a:p>
            </p:txBody>
          </p:sp>
          <p:sp>
            <p:nvSpPr>
              <p:cNvPr id="24" name="矩形 23"/>
              <p:cNvSpPr/>
              <p:nvPr/>
            </p:nvSpPr>
            <p:spPr>
              <a:xfrm>
                <a:off x="6677091" y="3003343"/>
                <a:ext cx="1378519" cy="584775"/>
              </a:xfrm>
              <a:prstGeom prst="rect">
                <a:avLst/>
              </a:prstGeom>
            </p:spPr>
            <p:txBody>
              <a:bodyPr wrap="square" anchor="ctr">
                <a:spAutoFit/>
              </a:bodyPr>
              <a:lstStyle/>
              <a:p>
                <a:pPr algn="ctr" eaLnBrk="1" fontAlgn="auto" hangingPunct="1">
                  <a:spcBef>
                    <a:spcPts val="0"/>
                  </a:spcBef>
                  <a:spcAft>
                    <a:spcPts val="0"/>
                  </a:spcAft>
                </a:pPr>
                <a:r>
                  <a:rPr kumimoji="0" lang="zh-TW" altLang="en-US" sz="1600" dirty="0">
                    <a:solidFill>
                      <a:prstClr val="black"/>
                    </a:solidFill>
                    <a:latin typeface="微軟正黑體" panose="020B0604030504040204" pitchFamily="34" charset="-120"/>
                    <a:ea typeface="微軟正黑體" panose="020B0604030504040204" pitchFamily="34" charset="-120"/>
                    <a:cs typeface="Microsoft JhengHei" charset="-120"/>
                  </a:rPr>
                  <a:t>符號運用</a:t>
                </a:r>
              </a:p>
              <a:p>
                <a:pPr algn="ctr" eaLnBrk="1" fontAlgn="auto" hangingPunct="1">
                  <a:spcBef>
                    <a:spcPts val="0"/>
                  </a:spcBef>
                  <a:spcAft>
                    <a:spcPts val="0"/>
                  </a:spcAft>
                </a:pPr>
                <a:r>
                  <a:rPr kumimoji="0" lang="zh-TW" altLang="en-US" sz="1600" dirty="0">
                    <a:solidFill>
                      <a:prstClr val="black"/>
                    </a:solidFill>
                    <a:latin typeface="微軟正黑體" panose="020B0604030504040204" pitchFamily="34" charset="-120"/>
                    <a:ea typeface="微軟正黑體" panose="020B0604030504040204" pitchFamily="34" charset="-120"/>
                    <a:cs typeface="Microsoft JhengHei" charset="-120"/>
                  </a:rPr>
                  <a:t>與溝通表達</a:t>
                </a:r>
              </a:p>
            </p:txBody>
          </p:sp>
          <p:sp>
            <p:nvSpPr>
              <p:cNvPr id="25" name="矩形 24"/>
              <p:cNvSpPr/>
              <p:nvPr/>
            </p:nvSpPr>
            <p:spPr>
              <a:xfrm>
                <a:off x="6816882" y="4110784"/>
                <a:ext cx="1331751" cy="584775"/>
              </a:xfrm>
              <a:prstGeom prst="rect">
                <a:avLst/>
              </a:prstGeom>
            </p:spPr>
            <p:txBody>
              <a:bodyPr wrap="square" anchor="ctr">
                <a:spAutoFit/>
              </a:bodyPr>
              <a:lstStyle/>
              <a:p>
                <a:pPr algn="ctr" eaLnBrk="1" fontAlgn="auto" hangingPunct="1">
                  <a:spcBef>
                    <a:spcPts val="0"/>
                  </a:spcBef>
                  <a:spcAft>
                    <a:spcPts val="0"/>
                  </a:spcAft>
                </a:pPr>
                <a:r>
                  <a:rPr kumimoji="0" lang="zh-TW" altLang="en-US" sz="1600" dirty="0">
                    <a:solidFill>
                      <a:prstClr val="black"/>
                    </a:solidFill>
                    <a:latin typeface="微軟正黑體" panose="020B0604030504040204" pitchFamily="34" charset="-120"/>
                    <a:ea typeface="微軟正黑體" panose="020B0604030504040204" pitchFamily="34" charset="-120"/>
                    <a:cs typeface="Microsoft JhengHei" charset="-120"/>
                  </a:rPr>
                  <a:t>科技資訊</a:t>
                </a:r>
              </a:p>
              <a:p>
                <a:pPr algn="ctr" eaLnBrk="1" fontAlgn="auto" hangingPunct="1">
                  <a:spcBef>
                    <a:spcPts val="0"/>
                  </a:spcBef>
                  <a:spcAft>
                    <a:spcPts val="0"/>
                  </a:spcAft>
                </a:pPr>
                <a:r>
                  <a:rPr kumimoji="0" lang="zh-TW" altLang="en-US" sz="1600" dirty="0">
                    <a:solidFill>
                      <a:prstClr val="black"/>
                    </a:solidFill>
                    <a:latin typeface="微軟正黑體" panose="020B0604030504040204" pitchFamily="34" charset="-120"/>
                    <a:ea typeface="微軟正黑體" panose="020B0604030504040204" pitchFamily="34" charset="-120"/>
                    <a:cs typeface="Microsoft JhengHei" charset="-120"/>
                  </a:rPr>
                  <a:t>與媒體素養</a:t>
                </a:r>
              </a:p>
            </p:txBody>
          </p:sp>
          <p:sp>
            <p:nvSpPr>
              <p:cNvPr id="26" name="矩形 25"/>
              <p:cNvSpPr/>
              <p:nvPr/>
            </p:nvSpPr>
            <p:spPr>
              <a:xfrm>
                <a:off x="6311078" y="5162285"/>
                <a:ext cx="1341112" cy="584775"/>
              </a:xfrm>
              <a:prstGeom prst="rect">
                <a:avLst/>
              </a:prstGeom>
            </p:spPr>
            <p:txBody>
              <a:bodyPr wrap="square" anchor="ctr">
                <a:spAutoFit/>
              </a:bodyPr>
              <a:lstStyle/>
              <a:p>
                <a:pPr algn="ctr" eaLnBrk="1" fontAlgn="auto" hangingPunct="1">
                  <a:spcBef>
                    <a:spcPts val="0"/>
                  </a:spcBef>
                  <a:spcAft>
                    <a:spcPts val="0"/>
                  </a:spcAft>
                </a:pPr>
                <a:r>
                  <a:rPr kumimoji="0" lang="zh-TW" altLang="en-US" sz="1600" dirty="0">
                    <a:solidFill>
                      <a:prstClr val="black"/>
                    </a:solidFill>
                    <a:latin typeface="微軟正黑體" panose="020B0604030504040204" pitchFamily="34" charset="-120"/>
                    <a:ea typeface="微軟正黑體" panose="020B0604030504040204" pitchFamily="34" charset="-120"/>
                    <a:cs typeface="Microsoft JhengHei" charset="-120"/>
                  </a:rPr>
                  <a:t>藝術涵養</a:t>
                </a:r>
              </a:p>
              <a:p>
                <a:pPr algn="ctr" eaLnBrk="1" fontAlgn="auto" hangingPunct="1">
                  <a:spcBef>
                    <a:spcPts val="0"/>
                  </a:spcBef>
                  <a:spcAft>
                    <a:spcPts val="0"/>
                  </a:spcAft>
                </a:pPr>
                <a:r>
                  <a:rPr kumimoji="0" lang="zh-TW" altLang="en-US" sz="1600" dirty="0">
                    <a:solidFill>
                      <a:prstClr val="black"/>
                    </a:solidFill>
                    <a:latin typeface="微軟正黑體" panose="020B0604030504040204" pitchFamily="34" charset="-120"/>
                    <a:ea typeface="微軟正黑體" panose="020B0604030504040204" pitchFamily="34" charset="-120"/>
                    <a:cs typeface="Microsoft JhengHei" charset="-120"/>
                  </a:rPr>
                  <a:t>與美感素養</a:t>
                </a:r>
              </a:p>
            </p:txBody>
          </p:sp>
          <p:sp>
            <p:nvSpPr>
              <p:cNvPr id="27" name="矩形 26"/>
              <p:cNvSpPr/>
              <p:nvPr/>
            </p:nvSpPr>
            <p:spPr>
              <a:xfrm>
                <a:off x="7060631" y="2687308"/>
                <a:ext cx="471604" cy="369332"/>
              </a:xfrm>
              <a:prstGeom prst="rect">
                <a:avLst/>
              </a:prstGeom>
            </p:spPr>
            <p:txBody>
              <a:bodyPr wrap="none" anchor="ctr">
                <a:spAutoFit/>
              </a:bodyPr>
              <a:lstStyle/>
              <a:p>
                <a:pPr algn="ctr" eaLnBrk="1" fontAlgn="auto" hangingPunct="1">
                  <a:spcBef>
                    <a:spcPts val="0"/>
                  </a:spcBef>
                  <a:spcAft>
                    <a:spcPts val="0"/>
                  </a:spcAft>
                </a:pPr>
                <a:r>
                  <a:rPr kumimoji="0" lang="en-US" altLang="zh-TW" b="1">
                    <a:solidFill>
                      <a:srgbClr val="F4A527"/>
                    </a:solidFill>
                    <a:latin typeface="微軟正黑體" panose="020B0604030504040204" pitchFamily="34" charset="-120"/>
                    <a:ea typeface="微軟正黑體" panose="020B0604030504040204" pitchFamily="34" charset="-120"/>
                  </a:rPr>
                  <a:t>B1</a:t>
                </a:r>
                <a:endParaRPr kumimoji="0" lang="zh-TW" altLang="en-US" b="1">
                  <a:solidFill>
                    <a:srgbClr val="F4A527"/>
                  </a:solidFill>
                  <a:latin typeface="微軟正黑體" panose="020B0604030504040204" pitchFamily="34" charset="-120"/>
                  <a:ea typeface="微軟正黑體" panose="020B0604030504040204" pitchFamily="34" charset="-120"/>
                </a:endParaRPr>
              </a:p>
            </p:txBody>
          </p:sp>
          <p:sp>
            <p:nvSpPr>
              <p:cNvPr id="28" name="矩形 27"/>
              <p:cNvSpPr/>
              <p:nvPr/>
            </p:nvSpPr>
            <p:spPr>
              <a:xfrm>
                <a:off x="7215648" y="3807223"/>
                <a:ext cx="471604" cy="369332"/>
              </a:xfrm>
              <a:prstGeom prst="rect">
                <a:avLst/>
              </a:prstGeom>
            </p:spPr>
            <p:txBody>
              <a:bodyPr wrap="none" anchor="ctr">
                <a:spAutoFit/>
              </a:bodyPr>
              <a:lstStyle/>
              <a:p>
                <a:pPr algn="ctr" eaLnBrk="1" fontAlgn="auto" hangingPunct="1">
                  <a:spcBef>
                    <a:spcPts val="0"/>
                  </a:spcBef>
                  <a:spcAft>
                    <a:spcPts val="0"/>
                  </a:spcAft>
                </a:pPr>
                <a:r>
                  <a:rPr kumimoji="0" lang="en-US" altLang="zh-TW" b="1">
                    <a:solidFill>
                      <a:srgbClr val="F4A527"/>
                    </a:solidFill>
                    <a:latin typeface="微軟正黑體" panose="020B0604030504040204" pitchFamily="34" charset="-120"/>
                    <a:ea typeface="微軟正黑體" panose="020B0604030504040204" pitchFamily="34" charset="-120"/>
                  </a:rPr>
                  <a:t>B2</a:t>
                </a:r>
                <a:endParaRPr kumimoji="0" lang="zh-TW" altLang="en-US" b="1">
                  <a:solidFill>
                    <a:srgbClr val="F4A527"/>
                  </a:solidFill>
                  <a:latin typeface="微軟正黑體" panose="020B0604030504040204" pitchFamily="34" charset="-120"/>
                  <a:ea typeface="微軟正黑體" panose="020B0604030504040204" pitchFamily="34" charset="-120"/>
                </a:endParaRPr>
              </a:p>
            </p:txBody>
          </p:sp>
          <p:sp>
            <p:nvSpPr>
              <p:cNvPr id="29" name="矩形 28"/>
              <p:cNvSpPr/>
              <p:nvPr/>
            </p:nvSpPr>
            <p:spPr>
              <a:xfrm>
                <a:off x="6757291" y="4855532"/>
                <a:ext cx="471604" cy="369332"/>
              </a:xfrm>
              <a:prstGeom prst="rect">
                <a:avLst/>
              </a:prstGeom>
            </p:spPr>
            <p:txBody>
              <a:bodyPr wrap="none" anchor="ctr">
                <a:spAutoFit/>
              </a:bodyPr>
              <a:lstStyle/>
              <a:p>
                <a:pPr algn="ctr" eaLnBrk="1" fontAlgn="auto" hangingPunct="1">
                  <a:spcBef>
                    <a:spcPts val="0"/>
                  </a:spcBef>
                  <a:spcAft>
                    <a:spcPts val="0"/>
                  </a:spcAft>
                </a:pPr>
                <a:r>
                  <a:rPr kumimoji="0" lang="en-US" altLang="zh-TW" b="1">
                    <a:solidFill>
                      <a:srgbClr val="F4A527"/>
                    </a:solidFill>
                    <a:latin typeface="微軟正黑體" panose="020B0604030504040204" pitchFamily="34" charset="-120"/>
                    <a:ea typeface="微軟正黑體" panose="020B0604030504040204" pitchFamily="34" charset="-120"/>
                  </a:rPr>
                  <a:t>B3</a:t>
                </a:r>
                <a:endParaRPr kumimoji="0" lang="zh-TW" altLang="en-US" b="1">
                  <a:solidFill>
                    <a:srgbClr val="F4A527"/>
                  </a:solidFill>
                  <a:latin typeface="微軟正黑體" panose="020B0604030504040204" pitchFamily="34" charset="-120"/>
                  <a:ea typeface="微軟正黑體" panose="020B0604030504040204" pitchFamily="34" charset="-120"/>
                </a:endParaRPr>
              </a:p>
            </p:txBody>
          </p:sp>
        </p:grpSp>
        <p:grpSp>
          <p:nvGrpSpPr>
            <p:cNvPr id="15" name="群組 14"/>
            <p:cNvGrpSpPr/>
            <p:nvPr/>
          </p:nvGrpSpPr>
          <p:grpSpPr>
            <a:xfrm>
              <a:off x="2286544" y="3564091"/>
              <a:ext cx="3083037" cy="2356401"/>
              <a:chOff x="3468728" y="3885424"/>
              <a:chExt cx="3083037" cy="2356401"/>
            </a:xfrm>
          </p:grpSpPr>
          <p:sp>
            <p:nvSpPr>
              <p:cNvPr id="16" name="文字方塊 15"/>
              <p:cNvSpPr txBox="1"/>
              <p:nvPr/>
            </p:nvSpPr>
            <p:spPr>
              <a:xfrm rot="2198303">
                <a:off x="4774157" y="4552245"/>
                <a:ext cx="1107996" cy="369332"/>
              </a:xfrm>
              <a:prstGeom prst="rect">
                <a:avLst/>
              </a:prstGeom>
              <a:noFill/>
            </p:spPr>
            <p:txBody>
              <a:bodyPr wrap="none" rtlCol="0">
                <a:spAutoFit/>
              </a:bodyPr>
              <a:lstStyle/>
              <a:p>
                <a:pPr eaLnBrk="1" fontAlgn="auto" hangingPunct="1">
                  <a:spcBef>
                    <a:spcPts val="0"/>
                  </a:spcBef>
                  <a:spcAft>
                    <a:spcPts val="0"/>
                  </a:spcAft>
                </a:pPr>
                <a:r>
                  <a:rPr lang="zh-TW" altLang="en-US" b="1" dirty="0">
                    <a:solidFill>
                      <a:prstClr val="black"/>
                    </a:solidFill>
                    <a:latin typeface="微軟正黑體" panose="020B0604030504040204" pitchFamily="34" charset="-120"/>
                    <a:ea typeface="微軟正黑體" panose="020B0604030504040204" pitchFamily="34" charset="-120"/>
                    <a:cs typeface="Microsoft JhengHei" charset="-120"/>
                  </a:rPr>
                  <a:t>社會參與</a:t>
                </a:r>
              </a:p>
            </p:txBody>
          </p:sp>
          <p:sp>
            <p:nvSpPr>
              <p:cNvPr id="17" name="矩形 16"/>
              <p:cNvSpPr/>
              <p:nvPr/>
            </p:nvSpPr>
            <p:spPr>
              <a:xfrm>
                <a:off x="5149013" y="5657050"/>
                <a:ext cx="1402752" cy="584775"/>
              </a:xfrm>
              <a:prstGeom prst="rect">
                <a:avLst/>
              </a:prstGeom>
            </p:spPr>
            <p:txBody>
              <a:bodyPr wrap="square" anchor="ctr">
                <a:spAutoFit/>
              </a:bodyPr>
              <a:lstStyle/>
              <a:p>
                <a:pPr algn="ctr" eaLnBrk="1" fontAlgn="auto" hangingPunct="1">
                  <a:spcBef>
                    <a:spcPts val="0"/>
                  </a:spcBef>
                  <a:spcAft>
                    <a:spcPts val="0"/>
                  </a:spcAft>
                </a:pPr>
                <a:r>
                  <a:rPr kumimoji="0" lang="zh-TW" altLang="en-US" sz="1600" dirty="0">
                    <a:solidFill>
                      <a:prstClr val="black"/>
                    </a:solidFill>
                    <a:latin typeface="微軟正黑體" panose="020B0604030504040204" pitchFamily="34" charset="-120"/>
                    <a:ea typeface="微軟正黑體" panose="020B0604030504040204" pitchFamily="34" charset="-120"/>
                    <a:cs typeface="Microsoft JhengHei" charset="-120"/>
                  </a:rPr>
                  <a:t>道德實踐</a:t>
                </a:r>
              </a:p>
              <a:p>
                <a:pPr algn="ctr" eaLnBrk="1" fontAlgn="auto" hangingPunct="1">
                  <a:spcBef>
                    <a:spcPts val="0"/>
                  </a:spcBef>
                  <a:spcAft>
                    <a:spcPts val="0"/>
                  </a:spcAft>
                </a:pPr>
                <a:r>
                  <a:rPr kumimoji="0" lang="zh-TW" altLang="en-US" sz="1600" dirty="0">
                    <a:solidFill>
                      <a:prstClr val="black"/>
                    </a:solidFill>
                    <a:latin typeface="微軟正黑體" panose="020B0604030504040204" pitchFamily="34" charset="-120"/>
                    <a:ea typeface="微軟正黑體" panose="020B0604030504040204" pitchFamily="34" charset="-120"/>
                    <a:cs typeface="Microsoft JhengHei" charset="-120"/>
                  </a:rPr>
                  <a:t>與公民意識</a:t>
                </a:r>
              </a:p>
            </p:txBody>
          </p:sp>
          <p:sp>
            <p:nvSpPr>
              <p:cNvPr id="18" name="矩形 17"/>
              <p:cNvSpPr/>
              <p:nvPr/>
            </p:nvSpPr>
            <p:spPr>
              <a:xfrm>
                <a:off x="3966779" y="5174134"/>
                <a:ext cx="1401534" cy="584775"/>
              </a:xfrm>
              <a:prstGeom prst="rect">
                <a:avLst/>
              </a:prstGeom>
            </p:spPr>
            <p:txBody>
              <a:bodyPr wrap="square" anchor="ctr">
                <a:spAutoFit/>
              </a:bodyPr>
              <a:lstStyle/>
              <a:p>
                <a:pPr algn="ctr" eaLnBrk="1" fontAlgn="auto" hangingPunct="1">
                  <a:spcBef>
                    <a:spcPts val="0"/>
                  </a:spcBef>
                  <a:spcAft>
                    <a:spcPts val="0"/>
                  </a:spcAft>
                </a:pPr>
                <a:r>
                  <a:rPr kumimoji="0" lang="zh-TW" altLang="en-US" sz="1600" dirty="0">
                    <a:solidFill>
                      <a:prstClr val="black"/>
                    </a:solidFill>
                    <a:latin typeface="微軟正黑體" panose="020B0604030504040204" pitchFamily="34" charset="-120"/>
                    <a:ea typeface="微軟正黑體" panose="020B0604030504040204" pitchFamily="34" charset="-120"/>
                    <a:cs typeface="Microsoft JhengHei" charset="-120"/>
                  </a:rPr>
                  <a:t>人際關係</a:t>
                </a:r>
              </a:p>
              <a:p>
                <a:pPr algn="ctr" eaLnBrk="1" fontAlgn="auto" hangingPunct="1">
                  <a:spcBef>
                    <a:spcPts val="0"/>
                  </a:spcBef>
                  <a:spcAft>
                    <a:spcPts val="0"/>
                  </a:spcAft>
                </a:pPr>
                <a:r>
                  <a:rPr kumimoji="0" lang="zh-TW" altLang="en-US" sz="1600" dirty="0">
                    <a:solidFill>
                      <a:prstClr val="black"/>
                    </a:solidFill>
                    <a:latin typeface="微軟正黑體" panose="020B0604030504040204" pitchFamily="34" charset="-120"/>
                    <a:ea typeface="微軟正黑體" panose="020B0604030504040204" pitchFamily="34" charset="-120"/>
                    <a:cs typeface="Microsoft JhengHei" charset="-120"/>
                  </a:rPr>
                  <a:t>與團隊合作</a:t>
                </a:r>
              </a:p>
            </p:txBody>
          </p:sp>
          <p:sp>
            <p:nvSpPr>
              <p:cNvPr id="19" name="矩形 18"/>
              <p:cNvSpPr/>
              <p:nvPr/>
            </p:nvSpPr>
            <p:spPr>
              <a:xfrm>
                <a:off x="3468728" y="4186632"/>
                <a:ext cx="1327048" cy="584775"/>
              </a:xfrm>
              <a:prstGeom prst="rect">
                <a:avLst/>
              </a:prstGeom>
            </p:spPr>
            <p:txBody>
              <a:bodyPr wrap="square" anchor="ctr">
                <a:spAutoFit/>
              </a:bodyPr>
              <a:lstStyle/>
              <a:p>
                <a:pPr algn="ctr" eaLnBrk="1" fontAlgn="auto" hangingPunct="1">
                  <a:spcBef>
                    <a:spcPts val="0"/>
                  </a:spcBef>
                  <a:spcAft>
                    <a:spcPts val="0"/>
                  </a:spcAft>
                </a:pPr>
                <a:r>
                  <a:rPr kumimoji="0" lang="zh-TW" altLang="en-US" sz="1600" dirty="0">
                    <a:solidFill>
                      <a:prstClr val="black"/>
                    </a:solidFill>
                    <a:latin typeface="微軟正黑體" panose="020B0604030504040204" pitchFamily="34" charset="-120"/>
                    <a:ea typeface="微軟正黑體" panose="020B0604030504040204" pitchFamily="34" charset="-120"/>
                    <a:cs typeface="Microsoft JhengHei" charset="-120"/>
                  </a:rPr>
                  <a:t>多元文化</a:t>
                </a:r>
              </a:p>
              <a:p>
                <a:pPr algn="ctr" eaLnBrk="1" fontAlgn="auto" hangingPunct="1">
                  <a:spcBef>
                    <a:spcPts val="0"/>
                  </a:spcBef>
                  <a:spcAft>
                    <a:spcPts val="0"/>
                  </a:spcAft>
                </a:pPr>
                <a:r>
                  <a:rPr kumimoji="0" lang="zh-TW" altLang="en-US" sz="1600" dirty="0">
                    <a:solidFill>
                      <a:prstClr val="black"/>
                    </a:solidFill>
                    <a:latin typeface="微軟正黑體" panose="020B0604030504040204" pitchFamily="34" charset="-120"/>
                    <a:ea typeface="微軟正黑體" panose="020B0604030504040204" pitchFamily="34" charset="-120"/>
                    <a:cs typeface="Microsoft JhengHei" charset="-120"/>
                  </a:rPr>
                  <a:t>與國際理解</a:t>
                </a:r>
              </a:p>
            </p:txBody>
          </p:sp>
          <p:sp>
            <p:nvSpPr>
              <p:cNvPr id="20" name="矩形 19"/>
              <p:cNvSpPr/>
              <p:nvPr/>
            </p:nvSpPr>
            <p:spPr>
              <a:xfrm>
                <a:off x="5587405" y="5320599"/>
                <a:ext cx="478016" cy="369332"/>
              </a:xfrm>
              <a:prstGeom prst="rect">
                <a:avLst/>
              </a:prstGeom>
            </p:spPr>
            <p:txBody>
              <a:bodyPr wrap="none" anchor="ctr">
                <a:spAutoFit/>
              </a:bodyPr>
              <a:lstStyle/>
              <a:p>
                <a:pPr algn="ctr" eaLnBrk="1" fontAlgn="auto" hangingPunct="1">
                  <a:spcBef>
                    <a:spcPts val="0"/>
                  </a:spcBef>
                  <a:spcAft>
                    <a:spcPts val="0"/>
                  </a:spcAft>
                </a:pPr>
                <a:r>
                  <a:rPr kumimoji="0" lang="en-US" altLang="zh-TW" b="1">
                    <a:solidFill>
                      <a:srgbClr val="C2566A"/>
                    </a:solidFill>
                    <a:latin typeface="微軟正黑體" panose="020B0604030504040204" pitchFamily="34" charset="-120"/>
                    <a:ea typeface="微軟正黑體" panose="020B0604030504040204" pitchFamily="34" charset="-120"/>
                  </a:rPr>
                  <a:t>C1</a:t>
                </a:r>
                <a:endParaRPr kumimoji="0" lang="zh-TW" altLang="en-US" b="1">
                  <a:solidFill>
                    <a:srgbClr val="C2566A"/>
                  </a:solidFill>
                  <a:latin typeface="微軟正黑體" panose="020B0604030504040204" pitchFamily="34" charset="-120"/>
                  <a:ea typeface="微軟正黑體" panose="020B0604030504040204" pitchFamily="34" charset="-120"/>
                </a:endParaRPr>
              </a:p>
            </p:txBody>
          </p:sp>
          <p:sp>
            <p:nvSpPr>
              <p:cNvPr id="21" name="矩形 20"/>
              <p:cNvSpPr/>
              <p:nvPr/>
            </p:nvSpPr>
            <p:spPr>
              <a:xfrm>
                <a:off x="4527992" y="4866121"/>
                <a:ext cx="478016" cy="369332"/>
              </a:xfrm>
              <a:prstGeom prst="rect">
                <a:avLst/>
              </a:prstGeom>
            </p:spPr>
            <p:txBody>
              <a:bodyPr wrap="none" anchor="ctr">
                <a:spAutoFit/>
              </a:bodyPr>
              <a:lstStyle/>
              <a:p>
                <a:pPr algn="ctr" eaLnBrk="1" fontAlgn="auto" hangingPunct="1">
                  <a:spcBef>
                    <a:spcPts val="0"/>
                  </a:spcBef>
                  <a:spcAft>
                    <a:spcPts val="0"/>
                  </a:spcAft>
                </a:pPr>
                <a:r>
                  <a:rPr kumimoji="0" lang="en-US" altLang="zh-TW" b="1">
                    <a:solidFill>
                      <a:srgbClr val="C2566A"/>
                    </a:solidFill>
                    <a:latin typeface="微軟正黑體" panose="020B0604030504040204" pitchFamily="34" charset="-120"/>
                    <a:ea typeface="微軟正黑體" panose="020B0604030504040204" pitchFamily="34" charset="-120"/>
                  </a:rPr>
                  <a:t>C2</a:t>
                </a:r>
                <a:endParaRPr kumimoji="0" lang="zh-TW" altLang="en-US" b="1">
                  <a:solidFill>
                    <a:srgbClr val="C2566A"/>
                  </a:solidFill>
                  <a:latin typeface="微軟正黑體" panose="020B0604030504040204" pitchFamily="34" charset="-120"/>
                  <a:ea typeface="微軟正黑體" panose="020B0604030504040204" pitchFamily="34" charset="-120"/>
                </a:endParaRPr>
              </a:p>
            </p:txBody>
          </p:sp>
          <p:sp>
            <p:nvSpPr>
              <p:cNvPr id="22" name="矩形 21"/>
              <p:cNvSpPr/>
              <p:nvPr/>
            </p:nvSpPr>
            <p:spPr>
              <a:xfrm>
                <a:off x="3893245" y="3885424"/>
                <a:ext cx="478016" cy="369332"/>
              </a:xfrm>
              <a:prstGeom prst="rect">
                <a:avLst/>
              </a:prstGeom>
            </p:spPr>
            <p:txBody>
              <a:bodyPr wrap="none" anchor="ctr">
                <a:spAutoFit/>
              </a:bodyPr>
              <a:lstStyle/>
              <a:p>
                <a:pPr algn="ctr" eaLnBrk="1" fontAlgn="auto" hangingPunct="1">
                  <a:spcBef>
                    <a:spcPts val="0"/>
                  </a:spcBef>
                  <a:spcAft>
                    <a:spcPts val="0"/>
                  </a:spcAft>
                </a:pPr>
                <a:r>
                  <a:rPr kumimoji="0" lang="en-US" altLang="zh-TW" b="1" dirty="0">
                    <a:solidFill>
                      <a:srgbClr val="C2566A"/>
                    </a:solidFill>
                    <a:latin typeface="微軟正黑體" panose="020B0604030504040204" pitchFamily="34" charset="-120"/>
                    <a:ea typeface="微軟正黑體" panose="020B0604030504040204" pitchFamily="34" charset="-120"/>
                  </a:rPr>
                  <a:t>C3</a:t>
                </a:r>
                <a:endParaRPr kumimoji="0" lang="zh-TW" altLang="en-US" b="1" dirty="0">
                  <a:solidFill>
                    <a:srgbClr val="C2566A"/>
                  </a:solidFill>
                  <a:latin typeface="微軟正黑體" panose="020B0604030504040204" pitchFamily="34" charset="-120"/>
                  <a:ea typeface="微軟正黑體" panose="020B0604030504040204" pitchFamily="34" charset="-120"/>
                </a:endParaRPr>
              </a:p>
            </p:txBody>
          </p:sp>
        </p:grpSp>
      </p:grpSp>
      <p:sp>
        <p:nvSpPr>
          <p:cNvPr id="39" name="矩形 38">
            <a:extLst>
              <a:ext uri="{FF2B5EF4-FFF2-40B4-BE49-F238E27FC236}">
                <a16:creationId xmlns:a16="http://schemas.microsoft.com/office/drawing/2014/main" id="{9348D55C-2A87-4EDD-8772-D7315207C589}"/>
              </a:ext>
            </a:extLst>
          </p:cNvPr>
          <p:cNvSpPr/>
          <p:nvPr/>
        </p:nvSpPr>
        <p:spPr>
          <a:xfrm>
            <a:off x="143900" y="6509189"/>
            <a:ext cx="5747240" cy="261610"/>
          </a:xfrm>
          <a:prstGeom prst="rect">
            <a:avLst/>
          </a:prstGeom>
        </p:spPr>
        <p:txBody>
          <a:bodyPr wrap="square">
            <a:spAutoFit/>
          </a:bodyPr>
          <a:lstStyle/>
          <a:p>
            <a:r>
              <a:rPr lang="zh-TW" altLang="en-US" sz="1100" dirty="0">
                <a:latin typeface="+mn-ea"/>
              </a:rPr>
              <a:t>註：取自教育部國民及學前教育署，十二年國民基本教育課程綱要總綱宣講</a:t>
            </a:r>
            <a:r>
              <a:rPr lang="en-US" altLang="zh-TW" sz="1100" dirty="0">
                <a:latin typeface="+mn-ea"/>
              </a:rPr>
              <a:t>(</a:t>
            </a:r>
            <a:r>
              <a:rPr lang="zh-TW" altLang="en-US" sz="1100" dirty="0">
                <a:latin typeface="+mn-ea"/>
              </a:rPr>
              <a:t>第六版</a:t>
            </a:r>
            <a:r>
              <a:rPr lang="en-US" altLang="zh-TW" sz="1100" dirty="0">
                <a:latin typeface="+mn-ea"/>
              </a:rPr>
              <a:t>), p.20</a:t>
            </a:r>
            <a:r>
              <a:rPr lang="zh-TW" altLang="en-US" sz="1100" dirty="0">
                <a:latin typeface="+mn-ea"/>
              </a:rPr>
              <a:t>。</a:t>
            </a:r>
            <a:endParaRPr lang="en-US" altLang="zh-TW" sz="1100" dirty="0">
              <a:latin typeface="+mn-ea"/>
            </a:endParaRPr>
          </a:p>
        </p:txBody>
      </p:sp>
    </p:spTree>
    <p:extLst>
      <p:ext uri="{BB962C8B-B14F-4D97-AF65-F5344CB8AC3E}">
        <p14:creationId xmlns:p14="http://schemas.microsoft.com/office/powerpoint/2010/main" val="1978396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59545" y="287229"/>
            <a:ext cx="8402715" cy="994172"/>
          </a:xfrm>
        </p:spPr>
        <p:txBody>
          <a:bodyPr>
            <a:normAutofit/>
          </a:bodyPr>
          <a:lstStyle/>
          <a:p>
            <a:pPr algn="ctr"/>
            <a:r>
              <a:rPr lang="en-US" altLang="zh-TW" sz="3600" b="1" dirty="0">
                <a:latin typeface="微軟正黑體" panose="020B0604030504040204" pitchFamily="34" charset="-120"/>
                <a:cs typeface="Times New Roman" panose="02020603050405020304" pitchFamily="18" charset="0"/>
              </a:rPr>
              <a:t>PISA</a:t>
            </a:r>
            <a:r>
              <a:rPr lang="zh-TW" altLang="en-US" sz="3600" b="1" dirty="0">
                <a:latin typeface="微軟正黑體" panose="020B0604030504040204" pitchFamily="34" charset="-120"/>
                <a:cs typeface="Times New Roman" panose="02020603050405020304" pitchFamily="18" charset="0"/>
              </a:rPr>
              <a:t>附加領域</a:t>
            </a:r>
          </a:p>
        </p:txBody>
      </p:sp>
      <p:sp>
        <p:nvSpPr>
          <p:cNvPr id="3" name="內容版面配置區 2">
            <a:extLst>
              <a:ext uri="{FF2B5EF4-FFF2-40B4-BE49-F238E27FC236}">
                <a16:creationId xmlns:a16="http://schemas.microsoft.com/office/drawing/2014/main" id="{023FA819-37D9-4893-8342-5F4E8D500804}"/>
              </a:ext>
            </a:extLst>
          </p:cNvPr>
          <p:cNvSpPr>
            <a:spLocks noGrp="1"/>
          </p:cNvSpPr>
          <p:nvPr>
            <p:ph idx="1"/>
          </p:nvPr>
        </p:nvSpPr>
        <p:spPr>
          <a:xfrm>
            <a:off x="359546" y="1368028"/>
            <a:ext cx="8402715" cy="4575572"/>
          </a:xfrm>
        </p:spPr>
        <p:txBody>
          <a:bodyPr>
            <a:normAutofit fontScale="92500" lnSpcReduction="10000"/>
          </a:bodyPr>
          <a:lstStyle/>
          <a:p>
            <a:pPr>
              <a:lnSpc>
                <a:spcPct val="160000"/>
              </a:lnSpc>
            </a:pPr>
            <a:r>
              <a:rPr lang="zh-TW" altLang="en-US" sz="2600" dirty="0">
                <a:latin typeface="+mn-ea"/>
              </a:rPr>
              <a:t>合作解決問題能力 </a:t>
            </a:r>
            <a:r>
              <a:rPr lang="en-US" altLang="zh-TW" sz="2600" dirty="0">
                <a:latin typeface="+mn-ea"/>
              </a:rPr>
              <a:t>(2015)</a:t>
            </a:r>
            <a:r>
              <a:rPr lang="zh-TW" altLang="en-US" sz="2600" dirty="0">
                <a:latin typeface="+mn-ea"/>
              </a:rPr>
              <a:t>：</a:t>
            </a:r>
            <a:r>
              <a:rPr lang="zh-TW" altLang="en-US" sz="2400" dirty="0">
                <a:latin typeface="+mn-ea"/>
              </a:rPr>
              <a:t>建立與維持共識、採取適當行動來解決問題、建立與維持團體運作。</a:t>
            </a:r>
          </a:p>
          <a:p>
            <a:pPr>
              <a:lnSpc>
                <a:spcPct val="160000"/>
              </a:lnSpc>
            </a:pPr>
            <a:r>
              <a:rPr lang="zh-TW" altLang="en-US" sz="2600" dirty="0">
                <a:latin typeface="+mn-ea"/>
              </a:rPr>
              <a:t>全球素養 </a:t>
            </a:r>
            <a:r>
              <a:rPr lang="en-US" altLang="zh-TW" sz="2600" dirty="0">
                <a:latin typeface="+mn-ea"/>
              </a:rPr>
              <a:t>(2018)</a:t>
            </a:r>
            <a:r>
              <a:rPr lang="zh-TW" altLang="en-US" sz="2600" dirty="0">
                <a:latin typeface="+mn-ea"/>
              </a:rPr>
              <a:t>：</a:t>
            </a:r>
            <a:r>
              <a:rPr lang="zh-TW" altLang="en-US" sz="2400" dirty="0">
                <a:latin typeface="+mn-ea"/>
              </a:rPr>
              <a:t>審視區域性、全球性及跨文化議題、理解並欣賞他人的觀點與世界觀、為集體福祉與永續發展而行動、採用開放、適當且有效的方式與不同文化的人們進行互動。</a:t>
            </a:r>
          </a:p>
          <a:p>
            <a:pPr>
              <a:lnSpc>
                <a:spcPct val="160000"/>
              </a:lnSpc>
            </a:pPr>
            <a:r>
              <a:rPr lang="zh-TW" altLang="en-US" sz="2600" dirty="0">
                <a:latin typeface="+mn-ea"/>
              </a:rPr>
              <a:t>創意思考 </a:t>
            </a:r>
            <a:r>
              <a:rPr lang="en-US" altLang="zh-TW" sz="2600" dirty="0">
                <a:latin typeface="+mn-ea"/>
              </a:rPr>
              <a:t>(2022)</a:t>
            </a:r>
            <a:r>
              <a:rPr lang="zh-TW" altLang="en-US" sz="2600" dirty="0">
                <a:latin typeface="+mn-ea"/>
              </a:rPr>
              <a:t>：</a:t>
            </a:r>
            <a:r>
              <a:rPr lang="zh-TW" altLang="en-US" sz="2400" dirty="0">
                <a:latin typeface="微軟正黑體" panose="020B0604030504040204" pitchFamily="34" charset="-120"/>
                <a:ea typeface="微軟正黑體" panose="020B0604030504040204" pitchFamily="34" charset="-120"/>
              </a:rPr>
              <a:t>有效率地從事於構想的產出、評估及改進的能力，其能產生具原創且有效的解決方案，提升知識和具影響性的想像力展現。</a:t>
            </a:r>
            <a:endParaRPr lang="zh-TW" altLang="en-US" dirty="0">
              <a:latin typeface="+mn-ea"/>
            </a:endParaRPr>
          </a:p>
        </p:txBody>
      </p:sp>
      <p:sp>
        <p:nvSpPr>
          <p:cNvPr id="4" name="投影片編號版面配置區 3">
            <a:extLst>
              <a:ext uri="{FF2B5EF4-FFF2-40B4-BE49-F238E27FC236}">
                <a16:creationId xmlns:a16="http://schemas.microsoft.com/office/drawing/2014/main" id="{7E8C1EB1-0856-4F69-A467-E3E48DFBB40A}"/>
              </a:ext>
            </a:extLst>
          </p:cNvPr>
          <p:cNvSpPr>
            <a:spLocks noGrp="1"/>
          </p:cNvSpPr>
          <p:nvPr>
            <p:ph type="sldNum" sz="quarter" idx="12"/>
          </p:nvPr>
        </p:nvSpPr>
        <p:spPr/>
        <p:txBody>
          <a:bodyPr/>
          <a:lstStyle/>
          <a:p>
            <a:fld id="{5E023F15-DF02-435D-8E21-663868E08D20}" type="slidenum">
              <a:rPr lang="zh-TW" altLang="en-US" smtClean="0"/>
              <a:t>30</a:t>
            </a:fld>
            <a:endParaRPr lang="zh-TW" altLang="en-US"/>
          </a:p>
        </p:txBody>
      </p:sp>
    </p:spTree>
    <p:extLst>
      <p:ext uri="{BB962C8B-B14F-4D97-AF65-F5344CB8AC3E}">
        <p14:creationId xmlns:p14="http://schemas.microsoft.com/office/powerpoint/2010/main" val="268125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70642" y="278166"/>
            <a:ext cx="8402715" cy="994172"/>
          </a:xfrm>
        </p:spPr>
        <p:txBody>
          <a:bodyPr>
            <a:normAutofit/>
          </a:bodyPr>
          <a:lstStyle/>
          <a:p>
            <a:pPr algn="ctr"/>
            <a:r>
              <a:rPr lang="zh-TW" altLang="en-US" b="1" dirty="0">
                <a:latin typeface="微軟正黑體" panose="020B0604030504040204" pitchFamily="34" charset="-120"/>
                <a:cs typeface="Times New Roman" panose="02020603050405020304" pitchFamily="18" charset="0"/>
              </a:rPr>
              <a:t>臺灣參與</a:t>
            </a:r>
            <a:r>
              <a:rPr lang="en-US" altLang="zh-TW" b="1" dirty="0">
                <a:latin typeface="微軟正黑體" panose="020B0604030504040204" pitchFamily="34" charset="-120"/>
                <a:cs typeface="Times New Roman" panose="02020603050405020304" pitchFamily="18" charset="0"/>
              </a:rPr>
              <a:t>PISA</a:t>
            </a:r>
            <a:r>
              <a:rPr lang="zh-TW" altLang="en-US" b="1" dirty="0">
                <a:latin typeface="微軟正黑體" panose="020B0604030504040204" pitchFamily="34" charset="-120"/>
                <a:cs typeface="Times New Roman" panose="02020603050405020304" pitchFamily="18" charset="0"/>
              </a:rPr>
              <a:t>的效益</a:t>
            </a:r>
          </a:p>
        </p:txBody>
      </p:sp>
      <p:sp>
        <p:nvSpPr>
          <p:cNvPr id="3" name="內容版面配置區 2">
            <a:extLst>
              <a:ext uri="{FF2B5EF4-FFF2-40B4-BE49-F238E27FC236}">
                <a16:creationId xmlns:a16="http://schemas.microsoft.com/office/drawing/2014/main" id="{023FA819-37D9-4893-8342-5F4E8D500804}"/>
              </a:ext>
            </a:extLst>
          </p:cNvPr>
          <p:cNvSpPr>
            <a:spLocks noGrp="1"/>
          </p:cNvSpPr>
          <p:nvPr>
            <p:ph idx="1"/>
          </p:nvPr>
        </p:nvSpPr>
        <p:spPr>
          <a:xfrm>
            <a:off x="370642" y="1444522"/>
            <a:ext cx="8413811" cy="4349887"/>
          </a:xfrm>
        </p:spPr>
        <p:txBody>
          <a:bodyPr>
            <a:normAutofit fontScale="92500"/>
          </a:bodyPr>
          <a:lstStyle/>
          <a:p>
            <a:pPr>
              <a:lnSpc>
                <a:spcPct val="150000"/>
              </a:lnSpc>
            </a:pPr>
            <a:r>
              <a:rPr lang="zh-TW" altLang="zh-TW" sz="2600" dirty="0"/>
              <a:t>提供學生表現和學習環境的跨國比較</a:t>
            </a:r>
            <a:r>
              <a:rPr lang="zh-TW" altLang="en-US" sz="2600" dirty="0"/>
              <a:t>。</a:t>
            </a:r>
            <a:endParaRPr lang="zh-TW" altLang="zh-TW" sz="2600" dirty="0"/>
          </a:p>
          <a:p>
            <a:pPr lvl="0">
              <a:lnSpc>
                <a:spcPct val="150000"/>
              </a:lnSpc>
            </a:pPr>
            <a:r>
              <a:rPr lang="zh-TW" altLang="zh-TW" sz="2600" dirty="0"/>
              <a:t>了解臺灣學生在離開學校時的學習準備程度</a:t>
            </a:r>
            <a:r>
              <a:rPr lang="zh-TW" altLang="en-US" sz="2600" dirty="0"/>
              <a:t>。</a:t>
            </a:r>
            <a:endParaRPr lang="zh-TW" altLang="zh-TW" sz="2600" dirty="0"/>
          </a:p>
          <a:p>
            <a:pPr lvl="0">
              <a:lnSpc>
                <a:spcPct val="150000"/>
              </a:lnSpc>
            </a:pPr>
            <a:r>
              <a:rPr lang="zh-TW" altLang="zh-TW" sz="2600" dirty="0"/>
              <a:t>提供學校、教育系統和政府機構確認需長期投入改善的領域</a:t>
            </a:r>
            <a:r>
              <a:rPr lang="zh-TW" altLang="en-US" sz="2600" dirty="0"/>
              <a:t>。</a:t>
            </a:r>
            <a:endParaRPr lang="en-US" altLang="zh-TW" sz="2600" dirty="0"/>
          </a:p>
          <a:p>
            <a:pPr lvl="0">
              <a:lnSpc>
                <a:spcPct val="150000"/>
              </a:lnSpc>
            </a:pPr>
            <a:r>
              <a:rPr lang="zh-TW" altLang="en-US" sz="2600" dirty="0"/>
              <a:t>學校與學生方面：</a:t>
            </a:r>
            <a:endParaRPr lang="en-US" altLang="zh-TW" sz="2600" dirty="0"/>
          </a:p>
          <a:p>
            <a:pPr lvl="1">
              <a:lnSpc>
                <a:spcPct val="150000"/>
              </a:lnSpc>
              <a:buFont typeface="Times New Roman" panose="02020603050405020304" pitchFamily="18" charset="0"/>
              <a:buChar char="‣"/>
            </a:pPr>
            <a:r>
              <a:rPr lang="zh-TW" altLang="en-US" sz="2400" dirty="0"/>
              <a:t>提供老師和學生對</a:t>
            </a:r>
            <a:r>
              <a:rPr lang="en-US" altLang="zh-TW" sz="2400" dirty="0"/>
              <a:t>PISA</a:t>
            </a:r>
            <a:r>
              <a:rPr lang="zh-TW" altLang="en-US" sz="2400" dirty="0"/>
              <a:t>素養取向評量設計的認識。</a:t>
            </a:r>
            <a:endParaRPr lang="en-US" altLang="zh-TW" sz="2400" dirty="0"/>
          </a:p>
          <a:p>
            <a:pPr lvl="1">
              <a:lnSpc>
                <a:spcPct val="150000"/>
              </a:lnSpc>
              <a:buFont typeface="Times New Roman" panose="02020603050405020304" pitchFamily="18" charset="0"/>
              <a:buChar char="‣"/>
            </a:pPr>
            <a:r>
              <a:rPr lang="zh-TW" altLang="en-US" sz="2400" dirty="0"/>
              <a:t>瞭解與學生學習成果有關的學校與教師變項以及家庭資源變項的關係。</a:t>
            </a:r>
            <a:endParaRPr lang="zh-TW" altLang="zh-TW" sz="2400" dirty="0"/>
          </a:p>
        </p:txBody>
      </p:sp>
      <p:sp>
        <p:nvSpPr>
          <p:cNvPr id="4" name="投影片編號版面配置區 3">
            <a:extLst>
              <a:ext uri="{FF2B5EF4-FFF2-40B4-BE49-F238E27FC236}">
                <a16:creationId xmlns:a16="http://schemas.microsoft.com/office/drawing/2014/main" id="{720284AD-1D2D-4C5A-95EB-A2C0A0E42C74}"/>
              </a:ext>
            </a:extLst>
          </p:cNvPr>
          <p:cNvSpPr>
            <a:spLocks noGrp="1"/>
          </p:cNvSpPr>
          <p:nvPr>
            <p:ph type="sldNum" sz="quarter" idx="12"/>
          </p:nvPr>
        </p:nvSpPr>
        <p:spPr/>
        <p:txBody>
          <a:bodyPr/>
          <a:lstStyle/>
          <a:p>
            <a:fld id="{5E023F15-DF02-435D-8E21-663868E08D20}" type="slidenum">
              <a:rPr lang="zh-TW" altLang="en-US" smtClean="0"/>
              <a:t>31</a:t>
            </a:fld>
            <a:endParaRPr lang="zh-TW" altLang="en-US"/>
          </a:p>
        </p:txBody>
      </p:sp>
    </p:spTree>
    <p:extLst>
      <p:ext uri="{BB962C8B-B14F-4D97-AF65-F5344CB8AC3E}">
        <p14:creationId xmlns:p14="http://schemas.microsoft.com/office/powerpoint/2010/main" val="1107342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D3B1276-F109-4569-84E3-E564E0CEFA2A}"/>
              </a:ext>
            </a:extLst>
          </p:cNvPr>
          <p:cNvSpPr>
            <a:spLocks noGrp="1"/>
          </p:cNvSpPr>
          <p:nvPr>
            <p:ph type="title"/>
          </p:nvPr>
        </p:nvSpPr>
        <p:spPr>
          <a:xfrm>
            <a:off x="628650" y="136294"/>
            <a:ext cx="7886700" cy="790343"/>
          </a:xfrm>
        </p:spPr>
        <p:txBody>
          <a:bodyPr/>
          <a:lstStyle/>
          <a:p>
            <a:r>
              <a:rPr lang="en-US" altLang="zh-TW" b="1" dirty="0"/>
              <a:t>PISA</a:t>
            </a:r>
            <a:r>
              <a:rPr lang="zh-TW" altLang="en-US" b="1" dirty="0"/>
              <a:t>數學素養的定義</a:t>
            </a:r>
          </a:p>
        </p:txBody>
      </p:sp>
      <p:sp>
        <p:nvSpPr>
          <p:cNvPr id="3" name="內容版面配置區 2">
            <a:extLst>
              <a:ext uri="{FF2B5EF4-FFF2-40B4-BE49-F238E27FC236}">
                <a16:creationId xmlns:a16="http://schemas.microsoft.com/office/drawing/2014/main" id="{DF3A1BAF-90C2-437E-A9A4-A16AFEB21021}"/>
              </a:ext>
            </a:extLst>
          </p:cNvPr>
          <p:cNvSpPr>
            <a:spLocks noGrp="1"/>
          </p:cNvSpPr>
          <p:nvPr>
            <p:ph idx="1"/>
          </p:nvPr>
        </p:nvSpPr>
        <p:spPr>
          <a:xfrm>
            <a:off x="398475" y="926637"/>
            <a:ext cx="8347045" cy="5086394"/>
          </a:xfrm>
        </p:spPr>
        <p:txBody>
          <a:bodyPr>
            <a:normAutofit/>
          </a:bodyPr>
          <a:lstStyle/>
          <a:p>
            <a:pPr>
              <a:lnSpc>
                <a:spcPct val="120000"/>
              </a:lnSpc>
            </a:pPr>
            <a:r>
              <a:rPr lang="zh-TW" altLang="en-US" sz="2200" dirty="0">
                <a:latin typeface="+mn-ea"/>
              </a:rPr>
              <a:t>個體在各種真實世界的情境脈絡中，進行數學推理，並透過形成、應用、詮釋數學以解決問題的能力，包含運用數學概念、程序、事實與工具，來描述、解釋和預測現象。透過數學素養，個體能瞭解數學在世界中所扮演的角色，以及作為具建設性、投入性與反思力的</a:t>
            </a:r>
            <a:r>
              <a:rPr lang="en-US" altLang="zh-TW" sz="2200" dirty="0">
                <a:latin typeface="+mn-ea"/>
              </a:rPr>
              <a:t>21</a:t>
            </a:r>
            <a:r>
              <a:rPr lang="zh-TW" altLang="en-US" sz="2200" dirty="0">
                <a:latin typeface="+mn-ea"/>
              </a:rPr>
              <a:t>世紀公民，所應有的周延判斷和決策 </a:t>
            </a:r>
            <a:r>
              <a:rPr lang="en-US" altLang="zh-TW" sz="2200" dirty="0">
                <a:latin typeface="+mn-ea"/>
              </a:rPr>
              <a:t>(OECD,</a:t>
            </a:r>
            <a:r>
              <a:rPr lang="zh-TW" altLang="en-US" sz="2200" dirty="0">
                <a:latin typeface="+mn-ea"/>
              </a:rPr>
              <a:t> </a:t>
            </a:r>
            <a:r>
              <a:rPr lang="en-US" altLang="zh-TW" sz="2200" dirty="0">
                <a:latin typeface="+mn-ea"/>
              </a:rPr>
              <a:t>2018a)</a:t>
            </a:r>
            <a:r>
              <a:rPr lang="zh-TW" altLang="en-US" sz="2200" dirty="0">
                <a:latin typeface="+mn-ea"/>
              </a:rPr>
              <a:t>。</a:t>
            </a:r>
          </a:p>
          <a:p>
            <a:pPr marL="0" indent="0">
              <a:buNone/>
            </a:pPr>
            <a:endParaRPr lang="zh-TW" altLang="en-US" sz="2400" dirty="0"/>
          </a:p>
        </p:txBody>
      </p:sp>
      <p:pic>
        <p:nvPicPr>
          <p:cNvPr id="4" name="圖片 3">
            <a:extLst>
              <a:ext uri="{FF2B5EF4-FFF2-40B4-BE49-F238E27FC236}">
                <a16:creationId xmlns:a16="http://schemas.microsoft.com/office/drawing/2014/main" id="{2AF573DD-FE8E-4BF6-B0D4-FD903D25018D}"/>
              </a:ext>
            </a:extLst>
          </p:cNvPr>
          <p:cNvPicPr>
            <a:picLocks noChangeAspect="1"/>
          </p:cNvPicPr>
          <p:nvPr/>
        </p:nvPicPr>
        <p:blipFill>
          <a:blip r:embed="rId2"/>
          <a:stretch>
            <a:fillRect/>
          </a:stretch>
        </p:blipFill>
        <p:spPr>
          <a:xfrm>
            <a:off x="2816978" y="3027926"/>
            <a:ext cx="3510044" cy="3454068"/>
          </a:xfrm>
          <a:prstGeom prst="rect">
            <a:avLst/>
          </a:prstGeom>
        </p:spPr>
      </p:pic>
      <p:sp>
        <p:nvSpPr>
          <p:cNvPr id="6" name="投影片編號版面配置區 5">
            <a:extLst>
              <a:ext uri="{FF2B5EF4-FFF2-40B4-BE49-F238E27FC236}">
                <a16:creationId xmlns:a16="http://schemas.microsoft.com/office/drawing/2014/main" id="{FB102EE2-8B31-46CF-98B8-59D3742AA308}"/>
              </a:ext>
            </a:extLst>
          </p:cNvPr>
          <p:cNvSpPr>
            <a:spLocks noGrp="1"/>
          </p:cNvSpPr>
          <p:nvPr>
            <p:ph type="sldNum" sz="quarter" idx="12"/>
          </p:nvPr>
        </p:nvSpPr>
        <p:spPr/>
        <p:txBody>
          <a:bodyPr/>
          <a:lstStyle/>
          <a:p>
            <a:fld id="{5E023F15-DF02-435D-8E21-663868E08D20}" type="slidenum">
              <a:rPr lang="zh-TW" altLang="en-US" smtClean="0"/>
              <a:t>32</a:t>
            </a:fld>
            <a:endParaRPr lang="zh-TW" altLang="en-US" dirty="0"/>
          </a:p>
        </p:txBody>
      </p:sp>
      <p:sp>
        <p:nvSpPr>
          <p:cNvPr id="7" name="矩形 6">
            <a:extLst>
              <a:ext uri="{FF2B5EF4-FFF2-40B4-BE49-F238E27FC236}">
                <a16:creationId xmlns:a16="http://schemas.microsoft.com/office/drawing/2014/main" id="{7B7BD60B-C42A-46C0-BCA5-75458D909B5E}"/>
              </a:ext>
            </a:extLst>
          </p:cNvPr>
          <p:cNvSpPr/>
          <p:nvPr/>
        </p:nvSpPr>
        <p:spPr>
          <a:xfrm>
            <a:off x="3131508" y="6533751"/>
            <a:ext cx="2880981" cy="261610"/>
          </a:xfrm>
          <a:prstGeom prst="rect">
            <a:avLst/>
          </a:prstGeom>
        </p:spPr>
        <p:txBody>
          <a:bodyPr wrap="none">
            <a:spAutoFit/>
          </a:bodyPr>
          <a:lstStyle/>
          <a:p>
            <a:r>
              <a:rPr lang="en-US" altLang="zh-TW" sz="1100" kern="100" dirty="0">
                <a:latin typeface="+mn-ea"/>
              </a:rPr>
              <a:t>PISA 2022 </a:t>
            </a:r>
            <a:r>
              <a:rPr lang="zh-TW" altLang="zh-TW" sz="1100" kern="100" dirty="0">
                <a:latin typeface="+mn-ea"/>
                <a:cs typeface="Times New Roman" panose="02020603050405020304" pitchFamily="18" charset="0"/>
              </a:rPr>
              <a:t>數學素養架構（</a:t>
            </a:r>
            <a:r>
              <a:rPr lang="en-US" altLang="zh-TW" sz="1100" kern="100" dirty="0">
                <a:latin typeface="+mn-ea"/>
              </a:rPr>
              <a:t>OECD, 2018a</a:t>
            </a:r>
            <a:r>
              <a:rPr lang="zh-TW" altLang="zh-TW" sz="1100" kern="100" dirty="0">
                <a:latin typeface="+mn-ea"/>
                <a:cs typeface="Times New Roman" panose="02020603050405020304" pitchFamily="18" charset="0"/>
              </a:rPr>
              <a:t>）</a:t>
            </a:r>
            <a:endParaRPr lang="zh-TW" altLang="en-US" sz="1100" dirty="0">
              <a:latin typeface="+mn-ea"/>
            </a:endParaRPr>
          </a:p>
        </p:txBody>
      </p:sp>
    </p:spTree>
    <p:extLst>
      <p:ext uri="{BB962C8B-B14F-4D97-AF65-F5344CB8AC3E}">
        <p14:creationId xmlns:p14="http://schemas.microsoft.com/office/powerpoint/2010/main" val="7408890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08818F-CE2A-40BA-9EE2-5D126B0507EE}"/>
              </a:ext>
            </a:extLst>
          </p:cNvPr>
          <p:cNvSpPr>
            <a:spLocks noGrp="1"/>
          </p:cNvSpPr>
          <p:nvPr>
            <p:ph type="title"/>
          </p:nvPr>
        </p:nvSpPr>
        <p:spPr>
          <a:xfrm>
            <a:off x="628650" y="266700"/>
            <a:ext cx="7886700" cy="888769"/>
          </a:xfrm>
        </p:spPr>
        <p:txBody>
          <a:bodyPr>
            <a:normAutofit fontScale="90000"/>
          </a:bodyPr>
          <a:lstStyle/>
          <a:p>
            <a:r>
              <a:rPr lang="en-US" altLang="zh-TW" b="1" dirty="0">
                <a:latin typeface="+mn-ea"/>
                <a:ea typeface="+mn-ea"/>
              </a:rPr>
              <a:t>PISA</a:t>
            </a:r>
            <a:r>
              <a:rPr lang="zh-TW" altLang="en-US" b="1" dirty="0">
                <a:latin typeface="+mn-ea"/>
                <a:ea typeface="+mn-ea"/>
              </a:rPr>
              <a:t>數學素養的評量架構 </a:t>
            </a:r>
            <a:r>
              <a:rPr lang="en-US" altLang="zh-TW" b="1" dirty="0">
                <a:latin typeface="+mn-ea"/>
                <a:ea typeface="+mn-ea"/>
              </a:rPr>
              <a:t>(OECD,</a:t>
            </a:r>
            <a:r>
              <a:rPr lang="zh-TW" altLang="en-US" b="1" dirty="0">
                <a:latin typeface="+mn-ea"/>
                <a:ea typeface="+mn-ea"/>
              </a:rPr>
              <a:t> </a:t>
            </a:r>
            <a:r>
              <a:rPr lang="en-US" altLang="zh-TW" b="1" dirty="0">
                <a:latin typeface="+mn-ea"/>
                <a:ea typeface="+mn-ea"/>
              </a:rPr>
              <a:t>2018b)</a:t>
            </a:r>
            <a:endParaRPr lang="zh-TW" altLang="en-US" b="1" dirty="0">
              <a:latin typeface="+mn-ea"/>
              <a:ea typeface="+mn-ea"/>
            </a:endParaRPr>
          </a:p>
        </p:txBody>
      </p:sp>
      <p:pic>
        <p:nvPicPr>
          <p:cNvPr id="4" name="圖片 3">
            <a:extLst>
              <a:ext uri="{FF2B5EF4-FFF2-40B4-BE49-F238E27FC236}">
                <a16:creationId xmlns:a16="http://schemas.microsoft.com/office/drawing/2014/main" id="{4487EDB5-A316-404D-A00B-CE63D2B603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5803" y="1155469"/>
            <a:ext cx="8032394" cy="4847234"/>
          </a:xfrm>
          <a:prstGeom prst="rect">
            <a:avLst/>
          </a:prstGeom>
        </p:spPr>
      </p:pic>
      <p:sp>
        <p:nvSpPr>
          <p:cNvPr id="5" name="投影片編號版面配置區 4">
            <a:extLst>
              <a:ext uri="{FF2B5EF4-FFF2-40B4-BE49-F238E27FC236}">
                <a16:creationId xmlns:a16="http://schemas.microsoft.com/office/drawing/2014/main" id="{2D8079E3-E085-40A5-9A08-873E135E71A9}"/>
              </a:ext>
            </a:extLst>
          </p:cNvPr>
          <p:cNvSpPr>
            <a:spLocks noGrp="1"/>
          </p:cNvSpPr>
          <p:nvPr>
            <p:ph type="sldNum" sz="quarter" idx="12"/>
          </p:nvPr>
        </p:nvSpPr>
        <p:spPr/>
        <p:txBody>
          <a:bodyPr/>
          <a:lstStyle/>
          <a:p>
            <a:fld id="{5E023F15-DF02-435D-8E21-663868E08D20}" type="slidenum">
              <a:rPr lang="zh-TW" altLang="en-US" smtClean="0"/>
              <a:t>33</a:t>
            </a:fld>
            <a:endParaRPr lang="zh-TW" altLang="en-US"/>
          </a:p>
        </p:txBody>
      </p:sp>
    </p:spTree>
    <p:extLst>
      <p:ext uri="{BB962C8B-B14F-4D97-AF65-F5344CB8AC3E}">
        <p14:creationId xmlns:p14="http://schemas.microsoft.com/office/powerpoint/2010/main" val="41201249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16770C0-0D58-4CD1-A17D-F5B102BADE28}"/>
              </a:ext>
            </a:extLst>
          </p:cNvPr>
          <p:cNvSpPr>
            <a:spLocks noGrp="1"/>
          </p:cNvSpPr>
          <p:nvPr>
            <p:ph type="title"/>
          </p:nvPr>
        </p:nvSpPr>
        <p:spPr/>
        <p:txBody>
          <a:bodyPr/>
          <a:lstStyle/>
          <a:p>
            <a:r>
              <a:rPr lang="en-US" altLang="zh-TW" b="1" dirty="0">
                <a:latin typeface="+mn-ea"/>
                <a:ea typeface="+mn-ea"/>
              </a:rPr>
              <a:t>PISA 2022</a:t>
            </a:r>
            <a:r>
              <a:rPr lang="zh-TW" altLang="en-US" b="1" dirty="0">
                <a:latin typeface="+mn-ea"/>
                <a:ea typeface="+mn-ea"/>
              </a:rPr>
              <a:t> 數學素養的特色</a:t>
            </a:r>
          </a:p>
        </p:txBody>
      </p:sp>
      <p:sp>
        <p:nvSpPr>
          <p:cNvPr id="3" name="內容版面配置區 2">
            <a:extLst>
              <a:ext uri="{FF2B5EF4-FFF2-40B4-BE49-F238E27FC236}">
                <a16:creationId xmlns:a16="http://schemas.microsoft.com/office/drawing/2014/main" id="{31D41067-7258-4437-A4C7-47A89621AF94}"/>
              </a:ext>
            </a:extLst>
          </p:cNvPr>
          <p:cNvSpPr>
            <a:spLocks noGrp="1"/>
          </p:cNvSpPr>
          <p:nvPr>
            <p:ph idx="1"/>
          </p:nvPr>
        </p:nvSpPr>
        <p:spPr>
          <a:xfrm>
            <a:off x="309562" y="1571625"/>
            <a:ext cx="8524875" cy="3105150"/>
          </a:xfrm>
        </p:spPr>
        <p:txBody>
          <a:bodyPr>
            <a:normAutofit/>
          </a:bodyPr>
          <a:lstStyle/>
          <a:p>
            <a:pPr>
              <a:lnSpc>
                <a:spcPct val="120000"/>
              </a:lnSpc>
            </a:pPr>
            <a:r>
              <a:rPr lang="zh-TW" altLang="en-US" sz="2400" dirty="0">
                <a:latin typeface="+mn-ea"/>
              </a:rPr>
              <a:t>數學素養是</a:t>
            </a:r>
            <a:r>
              <a:rPr lang="en-US" altLang="zh-TW" sz="2400" dirty="0">
                <a:latin typeface="+mn-ea"/>
              </a:rPr>
              <a:t>PISA 2022</a:t>
            </a:r>
            <a:r>
              <a:rPr lang="zh-TW" altLang="en-US" sz="2400" dirty="0">
                <a:latin typeface="+mn-ea"/>
              </a:rPr>
              <a:t>的主測科目，不僅側重於使用數學來解決現實問題，而且還將數學推理確定為數學素養的核心地位。在數學內容方面，除了原有的數量、不確定性與資料、變化與關係、空間與形狀外，特別強調電腦模擬、有條件的決策、增長現象、幾何逼近。</a:t>
            </a:r>
            <a:endParaRPr lang="en-US" altLang="zh-TW" sz="2400" dirty="0">
              <a:latin typeface="+mn-ea"/>
            </a:endParaRPr>
          </a:p>
          <a:p>
            <a:pPr>
              <a:lnSpc>
                <a:spcPct val="120000"/>
              </a:lnSpc>
            </a:pPr>
            <a:r>
              <a:rPr lang="en-US" altLang="zh-TW" sz="2400" dirty="0">
                <a:latin typeface="+mn-ea"/>
              </a:rPr>
              <a:t>PISA 2022</a:t>
            </a:r>
            <a:r>
              <a:rPr lang="zh-TW" altLang="en-US" sz="2400" dirty="0">
                <a:latin typeface="+mn-ea"/>
              </a:rPr>
              <a:t>在架構中也納入了</a:t>
            </a:r>
            <a:r>
              <a:rPr lang="en-US" altLang="zh-TW" sz="2400" dirty="0">
                <a:latin typeface="+mn-ea"/>
              </a:rPr>
              <a:t>21</a:t>
            </a:r>
            <a:r>
              <a:rPr lang="zh-TW" altLang="en-US" sz="2400" dirty="0">
                <a:latin typeface="+mn-ea"/>
              </a:rPr>
              <a:t>世紀應具備的技能。</a:t>
            </a:r>
          </a:p>
        </p:txBody>
      </p:sp>
      <p:sp>
        <p:nvSpPr>
          <p:cNvPr id="4" name="投影片編號版面配置區 3">
            <a:extLst>
              <a:ext uri="{FF2B5EF4-FFF2-40B4-BE49-F238E27FC236}">
                <a16:creationId xmlns:a16="http://schemas.microsoft.com/office/drawing/2014/main" id="{92895CCD-070E-4764-B427-12EB149ADBF4}"/>
              </a:ext>
            </a:extLst>
          </p:cNvPr>
          <p:cNvSpPr>
            <a:spLocks noGrp="1"/>
          </p:cNvSpPr>
          <p:nvPr>
            <p:ph type="sldNum" sz="quarter" idx="12"/>
          </p:nvPr>
        </p:nvSpPr>
        <p:spPr/>
        <p:txBody>
          <a:bodyPr/>
          <a:lstStyle/>
          <a:p>
            <a:fld id="{5E023F15-DF02-435D-8E21-663868E08D20}" type="slidenum">
              <a:rPr lang="zh-TW" altLang="en-US" smtClean="0"/>
              <a:t>34</a:t>
            </a:fld>
            <a:endParaRPr lang="zh-TW" altLang="en-US"/>
          </a:p>
        </p:txBody>
      </p:sp>
    </p:spTree>
    <p:extLst>
      <p:ext uri="{BB962C8B-B14F-4D97-AF65-F5344CB8AC3E}">
        <p14:creationId xmlns:p14="http://schemas.microsoft.com/office/powerpoint/2010/main" val="849876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A3F3281-E9C6-4E9F-B9EA-4551F85EE3AB}"/>
              </a:ext>
            </a:extLst>
          </p:cNvPr>
          <p:cNvSpPr txBox="1">
            <a:spLocks/>
          </p:cNvSpPr>
          <p:nvPr/>
        </p:nvSpPr>
        <p:spPr>
          <a:xfrm>
            <a:off x="332272" y="133754"/>
            <a:ext cx="8479453" cy="59524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數學素養範例試題</a:t>
            </a:r>
            <a:r>
              <a:rPr lang="en-US" altLang="zh-TW" sz="3200" b="1" dirty="0">
                <a:latin typeface="微軟正黑體" panose="020B0604030504040204" pitchFamily="34" charset="-120"/>
                <a:cs typeface="Times New Roman" panose="02020603050405020304" pitchFamily="18" charset="0"/>
              </a:rPr>
              <a:t>1</a:t>
            </a:r>
            <a:r>
              <a:rPr lang="zh-TW" altLang="en-US" sz="3200" b="1" dirty="0">
                <a:latin typeface="微軟正黑體" panose="020B0604030504040204" pitchFamily="34" charset="-120"/>
                <a:cs typeface="Times New Roman" panose="02020603050405020304" pitchFamily="18" charset="0"/>
              </a:rPr>
              <a:t>：使用智慧型手機 </a:t>
            </a:r>
            <a:r>
              <a:rPr lang="en-US" altLang="zh-TW" sz="3200" b="1" dirty="0">
                <a:latin typeface="微軟正黑體" panose="020B0604030504040204" pitchFamily="34" charset="-120"/>
                <a:cs typeface="Times New Roman" panose="02020603050405020304" pitchFamily="18" charset="0"/>
              </a:rPr>
              <a:t>(1)</a:t>
            </a:r>
            <a:endParaRPr lang="zh-TW" altLang="en-US" sz="3200" b="1" dirty="0">
              <a:latin typeface="微軟正黑體" panose="020B0604030504040204" pitchFamily="34" charset="-120"/>
              <a:cs typeface="Times New Roman" panose="02020603050405020304" pitchFamily="18" charset="0"/>
            </a:endParaRPr>
          </a:p>
        </p:txBody>
      </p:sp>
      <p:pic>
        <p:nvPicPr>
          <p:cNvPr id="5" name="圖片 4">
            <a:extLst>
              <a:ext uri="{FF2B5EF4-FFF2-40B4-BE49-F238E27FC236}">
                <a16:creationId xmlns:a16="http://schemas.microsoft.com/office/drawing/2014/main" id="{7E6B0A46-0349-48B9-995F-215A52FD36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4173" y="729000"/>
            <a:ext cx="7215653" cy="5400000"/>
          </a:xfrm>
          <a:prstGeom prst="rect">
            <a:avLst/>
          </a:prstGeom>
        </p:spPr>
      </p:pic>
      <p:sp>
        <p:nvSpPr>
          <p:cNvPr id="2" name="投影片編號版面配置區 1">
            <a:extLst>
              <a:ext uri="{FF2B5EF4-FFF2-40B4-BE49-F238E27FC236}">
                <a16:creationId xmlns:a16="http://schemas.microsoft.com/office/drawing/2014/main" id="{CACEF2BE-6F98-4295-9882-213A4E59FA0B}"/>
              </a:ext>
            </a:extLst>
          </p:cNvPr>
          <p:cNvSpPr>
            <a:spLocks noGrp="1"/>
          </p:cNvSpPr>
          <p:nvPr>
            <p:ph type="sldNum" sz="quarter" idx="12"/>
          </p:nvPr>
        </p:nvSpPr>
        <p:spPr/>
        <p:txBody>
          <a:bodyPr/>
          <a:lstStyle/>
          <a:p>
            <a:fld id="{5E023F15-DF02-435D-8E21-663868E08D20}" type="slidenum">
              <a:rPr lang="zh-TW" altLang="en-US" smtClean="0"/>
              <a:t>35</a:t>
            </a:fld>
            <a:endParaRPr lang="zh-TW" altLang="en-US"/>
          </a:p>
        </p:txBody>
      </p:sp>
      <p:sp>
        <p:nvSpPr>
          <p:cNvPr id="6" name="內容版面配置區 2">
            <a:extLst>
              <a:ext uri="{FF2B5EF4-FFF2-40B4-BE49-F238E27FC236}">
                <a16:creationId xmlns:a16="http://schemas.microsoft.com/office/drawing/2014/main" id="{E6390A05-5361-422A-8580-F22D93D9A5F5}"/>
              </a:ext>
            </a:extLst>
          </p:cNvPr>
          <p:cNvSpPr txBox="1">
            <a:spLocks/>
          </p:cNvSpPr>
          <p:nvPr/>
        </p:nvSpPr>
        <p:spPr>
          <a:xfrm>
            <a:off x="279864" y="6337638"/>
            <a:ext cx="8235486" cy="319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en-US" sz="1100" dirty="0">
                <a:latin typeface="微軟正黑體" panose="020B0604030504040204" pitchFamily="34" charset="-120"/>
              </a:rPr>
              <a:t>註：取自</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2021</a:t>
            </a:r>
            <a:r>
              <a:rPr lang="zh-TW" altLang="en-US" sz="1100" dirty="0">
                <a:latin typeface="微軟正黑體" panose="020B0604030504040204" pitchFamily="34" charset="-120"/>
              </a:rPr>
              <a:t> </a:t>
            </a:r>
            <a:r>
              <a:rPr lang="en-US" altLang="zh-TW" sz="1100" dirty="0">
                <a:latin typeface="微軟正黑體" panose="020B0604030504040204" pitchFamily="34" charset="-120"/>
              </a:rPr>
              <a:t>MATHEMATICS</a:t>
            </a:r>
            <a:r>
              <a:rPr lang="zh-TW" altLang="en-US" sz="1100" dirty="0">
                <a:latin typeface="微軟正黑體" panose="020B0604030504040204" pitchFamily="34" charset="-120"/>
              </a:rPr>
              <a:t> </a:t>
            </a:r>
            <a:r>
              <a:rPr lang="en-US" altLang="zh-TW" sz="1100" dirty="0">
                <a:latin typeface="微軟正黑體" panose="020B0604030504040204" pitchFamily="34" charset="-120"/>
              </a:rPr>
              <a:t>FRAMEWORK</a:t>
            </a:r>
            <a:r>
              <a:rPr lang="zh-TW" altLang="en-US" sz="1100" dirty="0">
                <a:latin typeface="微軟正黑體" panose="020B0604030504040204" pitchFamily="34" charset="-120"/>
              </a:rPr>
              <a:t> </a:t>
            </a:r>
            <a:r>
              <a:rPr lang="en-US" altLang="zh-TW" sz="1100" dirty="0">
                <a:latin typeface="微軟正黑體" panose="020B0604030504040204" pitchFamily="34" charset="-120"/>
              </a:rPr>
              <a:t>(OECD,</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2018a)</a:t>
            </a:r>
            <a:r>
              <a:rPr lang="zh-TW" altLang="en-US" sz="1100" dirty="0">
                <a:latin typeface="微軟正黑體" panose="020B0604030504040204" pitchFamily="34" charset="-120"/>
              </a:rPr>
              <a:t>，由臺灣</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國家研究中心編修而成。</a:t>
            </a:r>
          </a:p>
        </p:txBody>
      </p:sp>
    </p:spTree>
    <p:extLst>
      <p:ext uri="{BB962C8B-B14F-4D97-AF65-F5344CB8AC3E}">
        <p14:creationId xmlns:p14="http://schemas.microsoft.com/office/powerpoint/2010/main" val="3217323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A3F3281-E9C6-4E9F-B9EA-4551F85EE3AB}"/>
              </a:ext>
            </a:extLst>
          </p:cNvPr>
          <p:cNvSpPr txBox="1">
            <a:spLocks/>
          </p:cNvSpPr>
          <p:nvPr/>
        </p:nvSpPr>
        <p:spPr>
          <a:xfrm>
            <a:off x="384682" y="182379"/>
            <a:ext cx="8374634" cy="44230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數學素養範例試題</a:t>
            </a:r>
            <a:r>
              <a:rPr lang="en-US" altLang="zh-TW" sz="3200" b="1" dirty="0">
                <a:latin typeface="微軟正黑體" panose="020B0604030504040204" pitchFamily="34" charset="-120"/>
                <a:cs typeface="Times New Roman" panose="02020603050405020304" pitchFamily="18" charset="0"/>
              </a:rPr>
              <a:t>1</a:t>
            </a:r>
            <a:r>
              <a:rPr lang="zh-TW" altLang="en-US" sz="3200" b="1" dirty="0">
                <a:latin typeface="微軟正黑體" panose="020B0604030504040204" pitchFamily="34" charset="-120"/>
                <a:cs typeface="Times New Roman" panose="02020603050405020304" pitchFamily="18" charset="0"/>
              </a:rPr>
              <a:t>：使用智慧型手機 </a:t>
            </a:r>
            <a:r>
              <a:rPr lang="en-US" altLang="zh-TW" sz="3200" b="1" dirty="0">
                <a:latin typeface="微軟正黑體" panose="020B0604030504040204" pitchFamily="34" charset="-120"/>
                <a:cs typeface="Times New Roman" panose="02020603050405020304" pitchFamily="18" charset="0"/>
              </a:rPr>
              <a:t>(2)</a:t>
            </a:r>
            <a:endParaRPr lang="zh-TW" altLang="en-US" sz="3200" b="1" dirty="0">
              <a:latin typeface="微軟正黑體" panose="020B0604030504040204" pitchFamily="34" charset="-120"/>
              <a:cs typeface="Times New Roman" panose="02020603050405020304" pitchFamily="18" charset="0"/>
            </a:endParaRPr>
          </a:p>
        </p:txBody>
      </p:sp>
      <p:pic>
        <p:nvPicPr>
          <p:cNvPr id="8" name="圖片 7">
            <a:extLst>
              <a:ext uri="{FF2B5EF4-FFF2-40B4-BE49-F238E27FC236}">
                <a16:creationId xmlns:a16="http://schemas.microsoft.com/office/drawing/2014/main" id="{7DD2CA1C-E871-4491-8BFF-D1B7588E62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4173" y="729000"/>
            <a:ext cx="7215653" cy="5400000"/>
          </a:xfrm>
          <a:prstGeom prst="rect">
            <a:avLst/>
          </a:prstGeom>
        </p:spPr>
      </p:pic>
      <p:sp>
        <p:nvSpPr>
          <p:cNvPr id="2" name="投影片編號版面配置區 1">
            <a:extLst>
              <a:ext uri="{FF2B5EF4-FFF2-40B4-BE49-F238E27FC236}">
                <a16:creationId xmlns:a16="http://schemas.microsoft.com/office/drawing/2014/main" id="{DBEE0178-B3E5-431B-A281-2DCE86A8FE25}"/>
              </a:ext>
            </a:extLst>
          </p:cNvPr>
          <p:cNvSpPr>
            <a:spLocks noGrp="1"/>
          </p:cNvSpPr>
          <p:nvPr>
            <p:ph type="sldNum" sz="quarter" idx="12"/>
          </p:nvPr>
        </p:nvSpPr>
        <p:spPr/>
        <p:txBody>
          <a:bodyPr/>
          <a:lstStyle/>
          <a:p>
            <a:fld id="{5E023F15-DF02-435D-8E21-663868E08D20}" type="slidenum">
              <a:rPr lang="zh-TW" altLang="en-US" smtClean="0"/>
              <a:t>36</a:t>
            </a:fld>
            <a:endParaRPr lang="zh-TW" altLang="en-US"/>
          </a:p>
        </p:txBody>
      </p:sp>
      <p:sp>
        <p:nvSpPr>
          <p:cNvPr id="5" name="橢圓 4">
            <a:extLst>
              <a:ext uri="{FF2B5EF4-FFF2-40B4-BE49-F238E27FC236}">
                <a16:creationId xmlns:a16="http://schemas.microsoft.com/office/drawing/2014/main" id="{BED9A63B-4763-4A8A-B85E-4F4AFFBD1477}"/>
              </a:ext>
            </a:extLst>
          </p:cNvPr>
          <p:cNvSpPr/>
          <p:nvPr/>
        </p:nvSpPr>
        <p:spPr>
          <a:xfrm>
            <a:off x="1211289" y="4084611"/>
            <a:ext cx="134911" cy="16489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9" name="內容版面配置區 2">
            <a:extLst>
              <a:ext uri="{FF2B5EF4-FFF2-40B4-BE49-F238E27FC236}">
                <a16:creationId xmlns:a16="http://schemas.microsoft.com/office/drawing/2014/main" id="{091DD0E5-782B-4EB9-AAD4-F4C2FD0209B5}"/>
              </a:ext>
            </a:extLst>
          </p:cNvPr>
          <p:cNvSpPr txBox="1">
            <a:spLocks/>
          </p:cNvSpPr>
          <p:nvPr/>
        </p:nvSpPr>
        <p:spPr>
          <a:xfrm>
            <a:off x="279864" y="6337638"/>
            <a:ext cx="8235486" cy="319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1100" dirty="0">
                <a:latin typeface="微軟正黑體" panose="020B0604030504040204" pitchFamily="34" charset="-120"/>
              </a:rPr>
              <a:t>註：取自</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2021</a:t>
            </a:r>
            <a:r>
              <a:rPr lang="zh-TW" altLang="en-US" sz="1100" dirty="0">
                <a:latin typeface="微軟正黑體" panose="020B0604030504040204" pitchFamily="34" charset="-120"/>
              </a:rPr>
              <a:t> </a:t>
            </a:r>
            <a:r>
              <a:rPr lang="en-US" altLang="zh-TW" sz="1100" dirty="0">
                <a:latin typeface="微軟正黑體" panose="020B0604030504040204" pitchFamily="34" charset="-120"/>
              </a:rPr>
              <a:t>MATHEMATICS</a:t>
            </a:r>
            <a:r>
              <a:rPr lang="zh-TW" altLang="en-US" sz="1100" dirty="0">
                <a:latin typeface="微軟正黑體" panose="020B0604030504040204" pitchFamily="34" charset="-120"/>
              </a:rPr>
              <a:t> </a:t>
            </a:r>
            <a:r>
              <a:rPr lang="en-US" altLang="zh-TW" sz="1100" dirty="0">
                <a:latin typeface="微軟正黑體" panose="020B0604030504040204" pitchFamily="34" charset="-120"/>
              </a:rPr>
              <a:t>FRAMEWORK</a:t>
            </a:r>
            <a:r>
              <a:rPr lang="zh-TW" altLang="en-US" sz="1100" dirty="0">
                <a:latin typeface="微軟正黑體" panose="020B0604030504040204" pitchFamily="34" charset="-120"/>
              </a:rPr>
              <a:t> </a:t>
            </a:r>
            <a:r>
              <a:rPr lang="en-US" altLang="zh-TW" sz="1100" dirty="0">
                <a:latin typeface="微軟正黑體" panose="020B0604030504040204" pitchFamily="34" charset="-120"/>
              </a:rPr>
              <a:t>(OECD,</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2018a)</a:t>
            </a:r>
            <a:r>
              <a:rPr lang="zh-TW" altLang="en-US" sz="1100" dirty="0">
                <a:latin typeface="微軟正黑體" panose="020B0604030504040204" pitchFamily="34" charset="-120"/>
              </a:rPr>
              <a:t>，由臺灣</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國家研究中心編修而成。</a:t>
            </a:r>
          </a:p>
        </p:txBody>
      </p:sp>
    </p:spTree>
    <p:extLst>
      <p:ext uri="{BB962C8B-B14F-4D97-AF65-F5344CB8AC3E}">
        <p14:creationId xmlns:p14="http://schemas.microsoft.com/office/powerpoint/2010/main" val="269659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a:extLst>
              <a:ext uri="{FF2B5EF4-FFF2-40B4-BE49-F238E27FC236}">
                <a16:creationId xmlns:a16="http://schemas.microsoft.com/office/drawing/2014/main" id="{C81117A4-9742-4303-8BA7-6D32D138F15F}"/>
              </a:ext>
            </a:extLst>
          </p:cNvPr>
          <p:cNvPicPr>
            <a:picLocks noChangeAspect="1"/>
          </p:cNvPicPr>
          <p:nvPr/>
        </p:nvPicPr>
        <p:blipFill>
          <a:blip r:embed="rId2"/>
          <a:stretch>
            <a:fillRect/>
          </a:stretch>
        </p:blipFill>
        <p:spPr>
          <a:xfrm>
            <a:off x="966783" y="729000"/>
            <a:ext cx="7210434" cy="5400000"/>
          </a:xfrm>
          <a:prstGeom prst="rect">
            <a:avLst/>
          </a:prstGeom>
        </p:spPr>
      </p:pic>
      <p:sp>
        <p:nvSpPr>
          <p:cNvPr id="7" name="標題 1">
            <a:extLst>
              <a:ext uri="{FF2B5EF4-FFF2-40B4-BE49-F238E27FC236}">
                <a16:creationId xmlns:a16="http://schemas.microsoft.com/office/drawing/2014/main" id="{8A3F3281-E9C6-4E9F-B9EA-4551F85EE3AB}"/>
              </a:ext>
            </a:extLst>
          </p:cNvPr>
          <p:cNvSpPr txBox="1">
            <a:spLocks/>
          </p:cNvSpPr>
          <p:nvPr/>
        </p:nvSpPr>
        <p:spPr>
          <a:xfrm>
            <a:off x="384683" y="182379"/>
            <a:ext cx="8374634" cy="44230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數學素養範例試題</a:t>
            </a:r>
            <a:r>
              <a:rPr lang="en-US" altLang="zh-TW" sz="3200" b="1" dirty="0">
                <a:latin typeface="微軟正黑體" panose="020B0604030504040204" pitchFamily="34" charset="-120"/>
                <a:cs typeface="Times New Roman" panose="02020603050405020304" pitchFamily="18" charset="0"/>
              </a:rPr>
              <a:t>1</a:t>
            </a:r>
            <a:r>
              <a:rPr lang="zh-TW" altLang="en-US" sz="3200" b="1" dirty="0">
                <a:latin typeface="微軟正黑體" panose="020B0604030504040204" pitchFamily="34" charset="-120"/>
                <a:cs typeface="Times New Roman" panose="02020603050405020304" pitchFamily="18" charset="0"/>
              </a:rPr>
              <a:t>：使用智慧型手機 </a:t>
            </a:r>
            <a:r>
              <a:rPr lang="en-US" altLang="zh-TW" sz="3200" b="1" dirty="0">
                <a:latin typeface="微軟正黑體" panose="020B0604030504040204" pitchFamily="34" charset="-120"/>
                <a:cs typeface="Times New Roman" panose="02020603050405020304" pitchFamily="18" charset="0"/>
              </a:rPr>
              <a:t>(3)</a:t>
            </a:r>
            <a:endParaRPr lang="zh-TW" altLang="en-US" sz="3200" b="1" dirty="0">
              <a:latin typeface="微軟正黑體" panose="020B0604030504040204" pitchFamily="34" charset="-120"/>
              <a:cs typeface="Times New Roman" panose="02020603050405020304" pitchFamily="18" charset="0"/>
            </a:endParaRPr>
          </a:p>
        </p:txBody>
      </p:sp>
      <p:sp>
        <p:nvSpPr>
          <p:cNvPr id="3" name="投影片編號版面配置區 2">
            <a:extLst>
              <a:ext uri="{FF2B5EF4-FFF2-40B4-BE49-F238E27FC236}">
                <a16:creationId xmlns:a16="http://schemas.microsoft.com/office/drawing/2014/main" id="{CFE849FB-7360-4759-A9E4-8DBE460BDC1E}"/>
              </a:ext>
            </a:extLst>
          </p:cNvPr>
          <p:cNvSpPr>
            <a:spLocks noGrp="1"/>
          </p:cNvSpPr>
          <p:nvPr>
            <p:ph type="sldNum" sz="quarter" idx="12"/>
          </p:nvPr>
        </p:nvSpPr>
        <p:spPr/>
        <p:txBody>
          <a:bodyPr/>
          <a:lstStyle/>
          <a:p>
            <a:fld id="{5E023F15-DF02-435D-8E21-663868E08D20}" type="slidenum">
              <a:rPr lang="zh-TW" altLang="en-US" smtClean="0"/>
              <a:t>37</a:t>
            </a:fld>
            <a:endParaRPr lang="zh-TW" altLang="en-US"/>
          </a:p>
        </p:txBody>
      </p:sp>
      <p:sp>
        <p:nvSpPr>
          <p:cNvPr id="8" name="橢圓 7">
            <a:extLst>
              <a:ext uri="{FF2B5EF4-FFF2-40B4-BE49-F238E27FC236}">
                <a16:creationId xmlns:a16="http://schemas.microsoft.com/office/drawing/2014/main" id="{1C5F7BBB-1C80-4EB1-9DA4-32730D67F23A}"/>
              </a:ext>
            </a:extLst>
          </p:cNvPr>
          <p:cNvSpPr/>
          <p:nvPr/>
        </p:nvSpPr>
        <p:spPr>
          <a:xfrm>
            <a:off x="2957536" y="3264108"/>
            <a:ext cx="134911" cy="16489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9" name="橢圓 8">
            <a:extLst>
              <a:ext uri="{FF2B5EF4-FFF2-40B4-BE49-F238E27FC236}">
                <a16:creationId xmlns:a16="http://schemas.microsoft.com/office/drawing/2014/main" id="{0883609E-7986-4A65-94D9-F4472D2B9879}"/>
              </a:ext>
            </a:extLst>
          </p:cNvPr>
          <p:cNvSpPr/>
          <p:nvPr/>
        </p:nvSpPr>
        <p:spPr>
          <a:xfrm>
            <a:off x="3440105" y="3917605"/>
            <a:ext cx="134911" cy="16489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10" name="橢圓 9">
            <a:extLst>
              <a:ext uri="{FF2B5EF4-FFF2-40B4-BE49-F238E27FC236}">
                <a16:creationId xmlns:a16="http://schemas.microsoft.com/office/drawing/2014/main" id="{35AA565D-C335-4C58-A825-4B75A13D23C0}"/>
              </a:ext>
            </a:extLst>
          </p:cNvPr>
          <p:cNvSpPr/>
          <p:nvPr/>
        </p:nvSpPr>
        <p:spPr>
          <a:xfrm>
            <a:off x="2957535" y="4531662"/>
            <a:ext cx="134911" cy="16489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12" name="橢圓 11">
            <a:extLst>
              <a:ext uri="{FF2B5EF4-FFF2-40B4-BE49-F238E27FC236}">
                <a16:creationId xmlns:a16="http://schemas.microsoft.com/office/drawing/2014/main" id="{ED1F9718-44DD-4C2F-B4CC-20A158B662A6}"/>
              </a:ext>
            </a:extLst>
          </p:cNvPr>
          <p:cNvSpPr/>
          <p:nvPr/>
        </p:nvSpPr>
        <p:spPr>
          <a:xfrm>
            <a:off x="2957534" y="5165439"/>
            <a:ext cx="134911" cy="16489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13" name="內容版面配置區 2">
            <a:extLst>
              <a:ext uri="{FF2B5EF4-FFF2-40B4-BE49-F238E27FC236}">
                <a16:creationId xmlns:a16="http://schemas.microsoft.com/office/drawing/2014/main" id="{9C290766-1898-4255-85BE-0BA22DFF4E4A}"/>
              </a:ext>
            </a:extLst>
          </p:cNvPr>
          <p:cNvSpPr txBox="1">
            <a:spLocks/>
          </p:cNvSpPr>
          <p:nvPr/>
        </p:nvSpPr>
        <p:spPr>
          <a:xfrm>
            <a:off x="279864" y="6337638"/>
            <a:ext cx="8235486" cy="319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1100" dirty="0">
                <a:latin typeface="微軟正黑體" panose="020B0604030504040204" pitchFamily="34" charset="-120"/>
              </a:rPr>
              <a:t>註：取自</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2021</a:t>
            </a:r>
            <a:r>
              <a:rPr lang="zh-TW" altLang="en-US" sz="1100" dirty="0">
                <a:latin typeface="微軟正黑體" panose="020B0604030504040204" pitchFamily="34" charset="-120"/>
              </a:rPr>
              <a:t> </a:t>
            </a:r>
            <a:r>
              <a:rPr lang="en-US" altLang="zh-TW" sz="1100" dirty="0">
                <a:latin typeface="微軟正黑體" panose="020B0604030504040204" pitchFamily="34" charset="-120"/>
              </a:rPr>
              <a:t>MATHEMATICS</a:t>
            </a:r>
            <a:r>
              <a:rPr lang="zh-TW" altLang="en-US" sz="1100" dirty="0">
                <a:latin typeface="微軟正黑體" panose="020B0604030504040204" pitchFamily="34" charset="-120"/>
              </a:rPr>
              <a:t> </a:t>
            </a:r>
            <a:r>
              <a:rPr lang="en-US" altLang="zh-TW" sz="1100" dirty="0">
                <a:latin typeface="微軟正黑體" panose="020B0604030504040204" pitchFamily="34" charset="-120"/>
              </a:rPr>
              <a:t>FRAMEWORK</a:t>
            </a:r>
            <a:r>
              <a:rPr lang="zh-TW" altLang="en-US" sz="1100" dirty="0">
                <a:latin typeface="微軟正黑體" panose="020B0604030504040204" pitchFamily="34" charset="-120"/>
              </a:rPr>
              <a:t> </a:t>
            </a:r>
            <a:r>
              <a:rPr lang="en-US" altLang="zh-TW" sz="1100" dirty="0">
                <a:latin typeface="微軟正黑體" panose="020B0604030504040204" pitchFamily="34" charset="-120"/>
              </a:rPr>
              <a:t>(OECD,</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2018a)</a:t>
            </a:r>
            <a:r>
              <a:rPr lang="zh-TW" altLang="en-US" sz="1100" dirty="0">
                <a:latin typeface="微軟正黑體" panose="020B0604030504040204" pitchFamily="34" charset="-120"/>
              </a:rPr>
              <a:t>，由臺灣</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國家研究中心編修而成。</a:t>
            </a:r>
          </a:p>
        </p:txBody>
      </p:sp>
    </p:spTree>
    <p:extLst>
      <p:ext uri="{BB962C8B-B14F-4D97-AF65-F5344CB8AC3E}">
        <p14:creationId xmlns:p14="http://schemas.microsoft.com/office/powerpoint/2010/main" val="119564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a:extLst>
              <a:ext uri="{FF2B5EF4-FFF2-40B4-BE49-F238E27FC236}">
                <a16:creationId xmlns:a16="http://schemas.microsoft.com/office/drawing/2014/main" id="{420C3569-AD22-457B-AE59-AD594A186514}"/>
              </a:ext>
            </a:extLst>
          </p:cNvPr>
          <p:cNvPicPr>
            <a:picLocks noChangeAspect="1"/>
          </p:cNvPicPr>
          <p:nvPr/>
        </p:nvPicPr>
        <p:blipFill>
          <a:blip r:embed="rId2"/>
          <a:stretch>
            <a:fillRect/>
          </a:stretch>
        </p:blipFill>
        <p:spPr>
          <a:xfrm>
            <a:off x="958956" y="729000"/>
            <a:ext cx="7226087" cy="5400000"/>
          </a:xfrm>
          <a:prstGeom prst="rect">
            <a:avLst/>
          </a:prstGeom>
        </p:spPr>
      </p:pic>
      <p:sp>
        <p:nvSpPr>
          <p:cNvPr id="7" name="標題 1">
            <a:extLst>
              <a:ext uri="{FF2B5EF4-FFF2-40B4-BE49-F238E27FC236}">
                <a16:creationId xmlns:a16="http://schemas.microsoft.com/office/drawing/2014/main" id="{8A3F3281-E9C6-4E9F-B9EA-4551F85EE3AB}"/>
              </a:ext>
            </a:extLst>
          </p:cNvPr>
          <p:cNvSpPr txBox="1">
            <a:spLocks/>
          </p:cNvSpPr>
          <p:nvPr/>
        </p:nvSpPr>
        <p:spPr>
          <a:xfrm>
            <a:off x="384682" y="182379"/>
            <a:ext cx="8374634" cy="44230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數學素養範例試題</a:t>
            </a:r>
            <a:r>
              <a:rPr lang="en-US" altLang="zh-TW" sz="3200" b="1" dirty="0">
                <a:latin typeface="微軟正黑體" panose="020B0604030504040204" pitchFamily="34" charset="-120"/>
                <a:cs typeface="Times New Roman" panose="02020603050405020304" pitchFamily="18" charset="0"/>
              </a:rPr>
              <a:t>1</a:t>
            </a:r>
            <a:r>
              <a:rPr lang="zh-TW" altLang="en-US" sz="3200" b="1" dirty="0">
                <a:latin typeface="微軟正黑體" panose="020B0604030504040204" pitchFamily="34" charset="-120"/>
                <a:cs typeface="Times New Roman" panose="02020603050405020304" pitchFamily="18" charset="0"/>
              </a:rPr>
              <a:t>：使用智慧型手機 </a:t>
            </a:r>
            <a:r>
              <a:rPr lang="en-US" altLang="zh-TW" sz="3200" b="1" dirty="0">
                <a:latin typeface="微軟正黑體" panose="020B0604030504040204" pitchFamily="34" charset="-120"/>
                <a:cs typeface="Times New Roman" panose="02020603050405020304" pitchFamily="18" charset="0"/>
              </a:rPr>
              <a:t>(4)</a:t>
            </a:r>
            <a:endParaRPr lang="zh-TW" altLang="en-US" sz="3200" b="1" dirty="0">
              <a:latin typeface="微軟正黑體" panose="020B0604030504040204" pitchFamily="34" charset="-120"/>
              <a:cs typeface="Times New Roman" panose="02020603050405020304" pitchFamily="18" charset="0"/>
            </a:endParaRPr>
          </a:p>
        </p:txBody>
      </p:sp>
      <p:sp>
        <p:nvSpPr>
          <p:cNvPr id="3" name="投影片編號版面配置區 2">
            <a:extLst>
              <a:ext uri="{FF2B5EF4-FFF2-40B4-BE49-F238E27FC236}">
                <a16:creationId xmlns:a16="http://schemas.microsoft.com/office/drawing/2014/main" id="{75E9888F-084A-403F-95EB-5D5078DD2CD2}"/>
              </a:ext>
            </a:extLst>
          </p:cNvPr>
          <p:cNvSpPr>
            <a:spLocks noGrp="1"/>
          </p:cNvSpPr>
          <p:nvPr>
            <p:ph type="sldNum" sz="quarter" idx="12"/>
          </p:nvPr>
        </p:nvSpPr>
        <p:spPr/>
        <p:txBody>
          <a:bodyPr/>
          <a:lstStyle/>
          <a:p>
            <a:fld id="{5E023F15-DF02-435D-8E21-663868E08D20}" type="slidenum">
              <a:rPr lang="zh-TW" altLang="en-US" smtClean="0"/>
              <a:t>38</a:t>
            </a:fld>
            <a:endParaRPr lang="zh-TW" altLang="en-US"/>
          </a:p>
        </p:txBody>
      </p:sp>
      <p:sp>
        <p:nvSpPr>
          <p:cNvPr id="13" name="橢圓 12">
            <a:extLst>
              <a:ext uri="{FF2B5EF4-FFF2-40B4-BE49-F238E27FC236}">
                <a16:creationId xmlns:a16="http://schemas.microsoft.com/office/drawing/2014/main" id="{16CF69B3-57C4-4804-B589-4701ABAD0B6C}"/>
              </a:ext>
            </a:extLst>
          </p:cNvPr>
          <p:cNvSpPr/>
          <p:nvPr/>
        </p:nvSpPr>
        <p:spPr>
          <a:xfrm>
            <a:off x="1198449" y="3287448"/>
            <a:ext cx="100441" cy="11128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8" name="內容版面配置區 2">
            <a:extLst>
              <a:ext uri="{FF2B5EF4-FFF2-40B4-BE49-F238E27FC236}">
                <a16:creationId xmlns:a16="http://schemas.microsoft.com/office/drawing/2014/main" id="{A7D314E2-59C5-43FB-996C-5CED87C4F3E3}"/>
              </a:ext>
            </a:extLst>
          </p:cNvPr>
          <p:cNvSpPr txBox="1">
            <a:spLocks/>
          </p:cNvSpPr>
          <p:nvPr/>
        </p:nvSpPr>
        <p:spPr>
          <a:xfrm>
            <a:off x="279864" y="6337638"/>
            <a:ext cx="8235486" cy="319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1100" dirty="0">
                <a:latin typeface="微軟正黑體" panose="020B0604030504040204" pitchFamily="34" charset="-120"/>
              </a:rPr>
              <a:t>註：取自</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2021</a:t>
            </a:r>
            <a:r>
              <a:rPr lang="zh-TW" altLang="en-US" sz="1100" dirty="0">
                <a:latin typeface="微軟正黑體" panose="020B0604030504040204" pitchFamily="34" charset="-120"/>
              </a:rPr>
              <a:t> </a:t>
            </a:r>
            <a:r>
              <a:rPr lang="en-US" altLang="zh-TW" sz="1100" dirty="0">
                <a:latin typeface="微軟正黑體" panose="020B0604030504040204" pitchFamily="34" charset="-120"/>
              </a:rPr>
              <a:t>MATHEMATICS</a:t>
            </a:r>
            <a:r>
              <a:rPr lang="zh-TW" altLang="en-US" sz="1100" dirty="0">
                <a:latin typeface="微軟正黑體" panose="020B0604030504040204" pitchFamily="34" charset="-120"/>
              </a:rPr>
              <a:t> </a:t>
            </a:r>
            <a:r>
              <a:rPr lang="en-US" altLang="zh-TW" sz="1100" dirty="0">
                <a:latin typeface="微軟正黑體" panose="020B0604030504040204" pitchFamily="34" charset="-120"/>
              </a:rPr>
              <a:t>FRAMEWORK</a:t>
            </a:r>
            <a:r>
              <a:rPr lang="zh-TW" altLang="en-US" sz="1100" dirty="0">
                <a:latin typeface="微軟正黑體" panose="020B0604030504040204" pitchFamily="34" charset="-120"/>
              </a:rPr>
              <a:t> </a:t>
            </a:r>
            <a:r>
              <a:rPr lang="en-US" altLang="zh-TW" sz="1100" dirty="0">
                <a:latin typeface="微軟正黑體" panose="020B0604030504040204" pitchFamily="34" charset="-120"/>
              </a:rPr>
              <a:t>(OECD,</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2018a)</a:t>
            </a:r>
            <a:r>
              <a:rPr lang="zh-TW" altLang="en-US" sz="1100" dirty="0">
                <a:latin typeface="微軟正黑體" panose="020B0604030504040204" pitchFamily="34" charset="-120"/>
              </a:rPr>
              <a:t>，由臺灣</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國家研究中心編修而成。</a:t>
            </a:r>
          </a:p>
        </p:txBody>
      </p:sp>
    </p:spTree>
    <p:extLst>
      <p:ext uri="{BB962C8B-B14F-4D97-AF65-F5344CB8AC3E}">
        <p14:creationId xmlns:p14="http://schemas.microsoft.com/office/powerpoint/2010/main" val="218543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A3F3281-E9C6-4E9F-B9EA-4551F85EE3AB}"/>
              </a:ext>
            </a:extLst>
          </p:cNvPr>
          <p:cNvSpPr txBox="1">
            <a:spLocks/>
          </p:cNvSpPr>
          <p:nvPr/>
        </p:nvSpPr>
        <p:spPr>
          <a:xfrm>
            <a:off x="384683" y="200767"/>
            <a:ext cx="8374634" cy="44230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數學素養範例試題</a:t>
            </a:r>
            <a:r>
              <a:rPr lang="en-US" altLang="zh-TW" sz="3200" b="1" dirty="0">
                <a:latin typeface="微軟正黑體" panose="020B0604030504040204" pitchFamily="34" charset="-120"/>
                <a:cs typeface="Times New Roman" panose="02020603050405020304" pitchFamily="18" charset="0"/>
              </a:rPr>
              <a:t>1</a:t>
            </a:r>
            <a:r>
              <a:rPr lang="zh-TW" altLang="en-US" sz="3200" b="1" dirty="0">
                <a:latin typeface="微軟正黑體" panose="020B0604030504040204" pitchFamily="34" charset="-120"/>
                <a:cs typeface="Times New Roman" panose="02020603050405020304" pitchFamily="18" charset="0"/>
              </a:rPr>
              <a:t>：使用智慧型手機 </a:t>
            </a:r>
            <a:r>
              <a:rPr lang="en-US" altLang="zh-TW" sz="3200" b="1" dirty="0">
                <a:latin typeface="微軟正黑體" panose="020B0604030504040204" pitchFamily="34" charset="-120"/>
                <a:cs typeface="Times New Roman" panose="02020603050405020304" pitchFamily="18" charset="0"/>
              </a:rPr>
              <a:t>(5)</a:t>
            </a:r>
            <a:endParaRPr lang="zh-TW" altLang="en-US" sz="3200" b="1" dirty="0">
              <a:latin typeface="微軟正黑體" panose="020B0604030504040204" pitchFamily="34" charset="-120"/>
              <a:cs typeface="Times New Roman" panose="02020603050405020304" pitchFamily="18" charset="0"/>
            </a:endParaRPr>
          </a:p>
        </p:txBody>
      </p:sp>
      <p:pic>
        <p:nvPicPr>
          <p:cNvPr id="4" name="圖片 3">
            <a:extLst>
              <a:ext uri="{FF2B5EF4-FFF2-40B4-BE49-F238E27FC236}">
                <a16:creationId xmlns:a16="http://schemas.microsoft.com/office/drawing/2014/main" id="{5B516C84-BEB9-4031-9D4D-5F997DF2F1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1565" y="747752"/>
            <a:ext cx="7220870" cy="5400000"/>
          </a:xfrm>
          <a:prstGeom prst="rect">
            <a:avLst/>
          </a:prstGeom>
        </p:spPr>
      </p:pic>
      <p:sp>
        <p:nvSpPr>
          <p:cNvPr id="2" name="投影片編號版面配置區 1">
            <a:extLst>
              <a:ext uri="{FF2B5EF4-FFF2-40B4-BE49-F238E27FC236}">
                <a16:creationId xmlns:a16="http://schemas.microsoft.com/office/drawing/2014/main" id="{7DD53D4E-7DE2-48D6-A9B6-A503E5BE54A7}"/>
              </a:ext>
            </a:extLst>
          </p:cNvPr>
          <p:cNvSpPr>
            <a:spLocks noGrp="1"/>
          </p:cNvSpPr>
          <p:nvPr>
            <p:ph type="sldNum" sz="quarter" idx="12"/>
          </p:nvPr>
        </p:nvSpPr>
        <p:spPr/>
        <p:txBody>
          <a:bodyPr/>
          <a:lstStyle/>
          <a:p>
            <a:fld id="{5E023F15-DF02-435D-8E21-663868E08D20}" type="slidenum">
              <a:rPr lang="zh-TW" altLang="en-US" smtClean="0"/>
              <a:t>39</a:t>
            </a:fld>
            <a:endParaRPr lang="zh-TW" altLang="en-US"/>
          </a:p>
        </p:txBody>
      </p:sp>
      <p:sp>
        <p:nvSpPr>
          <p:cNvPr id="9" name="橢圓 8">
            <a:extLst>
              <a:ext uri="{FF2B5EF4-FFF2-40B4-BE49-F238E27FC236}">
                <a16:creationId xmlns:a16="http://schemas.microsoft.com/office/drawing/2014/main" id="{D2569AE2-0A2A-4C29-806D-F784447737EC}"/>
              </a:ext>
            </a:extLst>
          </p:cNvPr>
          <p:cNvSpPr/>
          <p:nvPr/>
        </p:nvSpPr>
        <p:spPr>
          <a:xfrm>
            <a:off x="1182259" y="3275485"/>
            <a:ext cx="100441" cy="11128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8" name="內容版面配置區 2">
            <a:extLst>
              <a:ext uri="{FF2B5EF4-FFF2-40B4-BE49-F238E27FC236}">
                <a16:creationId xmlns:a16="http://schemas.microsoft.com/office/drawing/2014/main" id="{5E195E3A-A16A-4DBC-BED6-513591937940}"/>
              </a:ext>
            </a:extLst>
          </p:cNvPr>
          <p:cNvSpPr txBox="1">
            <a:spLocks/>
          </p:cNvSpPr>
          <p:nvPr/>
        </p:nvSpPr>
        <p:spPr>
          <a:xfrm>
            <a:off x="279864" y="6337638"/>
            <a:ext cx="8235486" cy="319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1100" dirty="0">
                <a:latin typeface="微軟正黑體" panose="020B0604030504040204" pitchFamily="34" charset="-120"/>
              </a:rPr>
              <a:t>註：取自</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2021</a:t>
            </a:r>
            <a:r>
              <a:rPr lang="zh-TW" altLang="en-US" sz="1100" dirty="0">
                <a:latin typeface="微軟正黑體" panose="020B0604030504040204" pitchFamily="34" charset="-120"/>
              </a:rPr>
              <a:t> </a:t>
            </a:r>
            <a:r>
              <a:rPr lang="en-US" altLang="zh-TW" sz="1100" dirty="0">
                <a:latin typeface="微軟正黑體" panose="020B0604030504040204" pitchFamily="34" charset="-120"/>
              </a:rPr>
              <a:t>MATHEMATICS</a:t>
            </a:r>
            <a:r>
              <a:rPr lang="zh-TW" altLang="en-US" sz="1100" dirty="0">
                <a:latin typeface="微軟正黑體" panose="020B0604030504040204" pitchFamily="34" charset="-120"/>
              </a:rPr>
              <a:t> </a:t>
            </a:r>
            <a:r>
              <a:rPr lang="en-US" altLang="zh-TW" sz="1100" dirty="0">
                <a:latin typeface="微軟正黑體" panose="020B0604030504040204" pitchFamily="34" charset="-120"/>
              </a:rPr>
              <a:t>FRAMEWORK</a:t>
            </a:r>
            <a:r>
              <a:rPr lang="zh-TW" altLang="en-US" sz="1100" dirty="0">
                <a:latin typeface="微軟正黑體" panose="020B0604030504040204" pitchFamily="34" charset="-120"/>
              </a:rPr>
              <a:t> </a:t>
            </a:r>
            <a:r>
              <a:rPr lang="en-US" altLang="zh-TW" sz="1100" dirty="0">
                <a:latin typeface="微軟正黑體" panose="020B0604030504040204" pitchFamily="34" charset="-120"/>
              </a:rPr>
              <a:t>(OECD,</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2018a)</a:t>
            </a:r>
            <a:r>
              <a:rPr lang="zh-TW" altLang="en-US" sz="1100" dirty="0">
                <a:latin typeface="微軟正黑體" panose="020B0604030504040204" pitchFamily="34" charset="-120"/>
              </a:rPr>
              <a:t>，由臺灣</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國家研究中心編修而成。</a:t>
            </a:r>
          </a:p>
        </p:txBody>
      </p:sp>
    </p:spTree>
    <p:extLst>
      <p:ext uri="{BB962C8B-B14F-4D97-AF65-F5344CB8AC3E}">
        <p14:creationId xmlns:p14="http://schemas.microsoft.com/office/powerpoint/2010/main" val="274439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t>素養評量到底要怎麼</a:t>
            </a:r>
            <a:r>
              <a:rPr lang="en-US" altLang="zh-TW" b="1" dirty="0"/>
              <a:t>“</a:t>
            </a:r>
            <a:r>
              <a:rPr lang="zh-TW" altLang="en-US" b="1" dirty="0"/>
              <a:t>評</a:t>
            </a:r>
            <a:r>
              <a:rPr lang="en-US" altLang="zh-TW" b="1" dirty="0"/>
              <a:t>”?</a:t>
            </a:r>
            <a:endParaRPr lang="zh-TW" altLang="en-US" b="1" dirty="0"/>
          </a:p>
        </p:txBody>
      </p:sp>
      <p:sp>
        <p:nvSpPr>
          <p:cNvPr id="4" name="投影片編號版面配置區 3"/>
          <p:cNvSpPr>
            <a:spLocks noGrp="1"/>
          </p:cNvSpPr>
          <p:nvPr>
            <p:ph type="sldNum" sz="quarter" idx="12"/>
          </p:nvPr>
        </p:nvSpPr>
        <p:spPr/>
        <p:txBody>
          <a:bodyPr/>
          <a:lstStyle/>
          <a:p>
            <a:fld id="{5E023F15-DF02-435D-8E21-663868E08D20}" type="slidenum">
              <a:rPr lang="zh-TW" altLang="en-US" smtClean="0"/>
              <a:pPr/>
              <a:t>4</a:t>
            </a:fld>
            <a:endParaRPr lang="zh-TW" altLang="en-US" dirty="0"/>
          </a:p>
        </p:txBody>
      </p:sp>
      <p:grpSp>
        <p:nvGrpSpPr>
          <p:cNvPr id="6" name="群組 5">
            <a:extLst>
              <a:ext uri="{FF2B5EF4-FFF2-40B4-BE49-F238E27FC236}">
                <a16:creationId xmlns:a16="http://schemas.microsoft.com/office/drawing/2014/main" id="{3E807F98-E807-4B9E-A22A-9C00EFF2C450}"/>
              </a:ext>
            </a:extLst>
          </p:cNvPr>
          <p:cNvGrpSpPr/>
          <p:nvPr/>
        </p:nvGrpSpPr>
        <p:grpSpPr>
          <a:xfrm>
            <a:off x="628648" y="1359723"/>
            <a:ext cx="7886703" cy="4519248"/>
            <a:chOff x="628648" y="1439329"/>
            <a:chExt cx="7886703" cy="4519248"/>
          </a:xfrm>
        </p:grpSpPr>
        <p:sp>
          <p:nvSpPr>
            <p:cNvPr id="7" name="圓角矩形 9">
              <a:extLst>
                <a:ext uri="{FF2B5EF4-FFF2-40B4-BE49-F238E27FC236}">
                  <a16:creationId xmlns:a16="http://schemas.microsoft.com/office/drawing/2014/main" id="{7A28A259-023F-48A0-8136-E97B2CA014D2}"/>
                </a:ext>
              </a:extLst>
            </p:cNvPr>
            <p:cNvSpPr/>
            <p:nvPr/>
          </p:nvSpPr>
          <p:spPr>
            <a:xfrm>
              <a:off x="628649" y="1439329"/>
              <a:ext cx="7886702" cy="8342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defTabSz="685800" fontAlgn="base">
                <a:spcBef>
                  <a:spcPct val="0"/>
                </a:spcBef>
                <a:spcAft>
                  <a:spcPct val="0"/>
                </a:spcAft>
              </a:pPr>
              <a:r>
                <a:rPr kumimoji="1" lang="zh-TW" altLang="en-US" sz="2100" dirty="0">
                  <a:solidFill>
                    <a:prstClr val="white"/>
                  </a:solidFill>
                  <a:latin typeface="微軟正黑體" panose="020B0604030504040204" pitchFamily="34" charset="-120"/>
                  <a:ea typeface="微軟正黑體" panose="020B0604030504040204" pitchFamily="34" charset="-120"/>
                </a:rPr>
                <a:t>依據各領域／科目之學習重點，考量學生生活背景與日常經驗或問題，妥善運用在地資源，發展真實有效之學習評量工具。</a:t>
              </a:r>
              <a:endParaRPr kumimoji="1" lang="en-US" altLang="zh-TW" sz="2100" dirty="0">
                <a:solidFill>
                  <a:prstClr val="white"/>
                </a:solidFill>
                <a:latin typeface="微軟正黑體" panose="020B0604030504040204" pitchFamily="34" charset="-120"/>
                <a:ea typeface="微軟正黑體" panose="020B0604030504040204" pitchFamily="34" charset="-120"/>
              </a:endParaRPr>
            </a:p>
          </p:txBody>
        </p:sp>
        <p:sp>
          <p:nvSpPr>
            <p:cNvPr id="8" name="矩形: 圓角 10">
              <a:extLst>
                <a:ext uri="{FF2B5EF4-FFF2-40B4-BE49-F238E27FC236}">
                  <a16:creationId xmlns:a16="http://schemas.microsoft.com/office/drawing/2014/main" id="{007F4B2A-7B5B-4F1A-83A3-CE34727B2E81}"/>
                </a:ext>
              </a:extLst>
            </p:cNvPr>
            <p:cNvSpPr/>
            <p:nvPr/>
          </p:nvSpPr>
          <p:spPr>
            <a:xfrm>
              <a:off x="628652" y="2364079"/>
              <a:ext cx="1563007" cy="1235463"/>
            </a:xfrm>
            <a:prstGeom prst="roundRect">
              <a:avLst/>
            </a:prstGeom>
            <a:solidFill>
              <a:srgbClr val="897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latin typeface="微軟正黑體" panose="020B0604030504040204" pitchFamily="34" charset="-120"/>
                  <a:ea typeface="微軟正黑體" panose="020B0604030504040204" pitchFamily="34" charset="-120"/>
                </a:rPr>
                <a:t>多元</a:t>
              </a:r>
              <a:endParaRPr lang="en-US" altLang="zh-TW" sz="2000" b="1" dirty="0">
                <a:latin typeface="微軟正黑體" panose="020B0604030504040204" pitchFamily="34" charset="-120"/>
                <a:ea typeface="微軟正黑體" panose="020B0604030504040204" pitchFamily="34" charset="-120"/>
              </a:endParaRPr>
            </a:p>
            <a:p>
              <a:pPr algn="ctr"/>
              <a:r>
                <a:rPr lang="zh-TW" altLang="en-US" sz="2000" b="1" dirty="0">
                  <a:latin typeface="微軟正黑體" panose="020B0604030504040204" pitchFamily="34" charset="-120"/>
                  <a:ea typeface="微軟正黑體" panose="020B0604030504040204" pitchFamily="34" charset="-120"/>
                </a:rPr>
                <a:t>形式</a:t>
              </a:r>
              <a:endParaRPr lang="zh-TW" altLang="en-US" b="1" dirty="0">
                <a:latin typeface="微軟正黑體" panose="020B0604030504040204" pitchFamily="34" charset="-120"/>
                <a:ea typeface="微軟正黑體" panose="020B0604030504040204" pitchFamily="34" charset="-120"/>
              </a:endParaRPr>
            </a:p>
          </p:txBody>
        </p:sp>
        <p:sp>
          <p:nvSpPr>
            <p:cNvPr id="9" name="矩形: 圓角 11">
              <a:extLst>
                <a:ext uri="{FF2B5EF4-FFF2-40B4-BE49-F238E27FC236}">
                  <a16:creationId xmlns:a16="http://schemas.microsoft.com/office/drawing/2014/main" id="{85FFB351-DDCC-489F-968E-DD5D7F83D415}"/>
                </a:ext>
              </a:extLst>
            </p:cNvPr>
            <p:cNvSpPr/>
            <p:nvPr/>
          </p:nvSpPr>
          <p:spPr>
            <a:xfrm>
              <a:off x="628648" y="3641505"/>
              <a:ext cx="1563007" cy="999444"/>
            </a:xfrm>
            <a:prstGeom prst="roundRect">
              <a:avLst/>
            </a:prstGeom>
            <a:solidFill>
              <a:srgbClr val="D55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latin typeface="微軟正黑體" panose="020B0604030504040204" pitchFamily="34" charset="-120"/>
                  <a:ea typeface="微軟正黑體" panose="020B0604030504040204" pitchFamily="34" charset="-120"/>
                </a:rPr>
                <a:t>考量</a:t>
              </a:r>
              <a:endParaRPr lang="en-US" altLang="zh-TW" sz="2000" b="1" dirty="0">
                <a:latin typeface="微軟正黑體" panose="020B0604030504040204" pitchFamily="34" charset="-120"/>
                <a:ea typeface="微軟正黑體" panose="020B0604030504040204" pitchFamily="34" charset="-120"/>
              </a:endParaRPr>
            </a:p>
            <a:p>
              <a:pPr algn="ctr"/>
              <a:r>
                <a:rPr lang="zh-TW" altLang="en-US" sz="2000" b="1" dirty="0">
                  <a:latin typeface="微軟正黑體" panose="020B0604030504040204" pitchFamily="34" charset="-120"/>
                  <a:ea typeface="微軟正黑體" panose="020B0604030504040204" pitchFamily="34" charset="-120"/>
                </a:rPr>
                <a:t>差異</a:t>
              </a:r>
              <a:endParaRPr lang="zh-TW" altLang="en-US" b="1" dirty="0">
                <a:latin typeface="微軟正黑體" panose="020B0604030504040204" pitchFamily="34" charset="-120"/>
                <a:ea typeface="微軟正黑體" panose="020B0604030504040204" pitchFamily="34" charset="-120"/>
              </a:endParaRPr>
            </a:p>
          </p:txBody>
        </p:sp>
        <p:sp>
          <p:nvSpPr>
            <p:cNvPr id="10" name="矩形: 圓角化同側角落 12">
              <a:extLst>
                <a:ext uri="{FF2B5EF4-FFF2-40B4-BE49-F238E27FC236}">
                  <a16:creationId xmlns:a16="http://schemas.microsoft.com/office/drawing/2014/main" id="{DD71DF5C-2807-4A2F-B01B-2AFDF59320DA}"/>
                </a:ext>
              </a:extLst>
            </p:cNvPr>
            <p:cNvSpPr/>
            <p:nvPr/>
          </p:nvSpPr>
          <p:spPr>
            <a:xfrm rot="5400000">
              <a:off x="4756753" y="-159055"/>
              <a:ext cx="1193501" cy="6323694"/>
            </a:xfrm>
            <a:prstGeom prst="round2SameRect">
              <a:avLst/>
            </a:prstGeom>
            <a:solidFill>
              <a:srgbClr val="DED9F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285750" indent="-285750">
                <a:buFont typeface="Arial" panose="020B0604020202020204" pitchFamily="34" charset="0"/>
                <a:buChar char="•"/>
              </a:pPr>
              <a:r>
                <a:rPr lang="zh-TW" altLang="en-US" sz="1600" dirty="0">
                  <a:solidFill>
                    <a:schemeClr val="tx1"/>
                  </a:solidFill>
                  <a:latin typeface="微軟正黑體" panose="020B0604030504040204" pitchFamily="34" charset="-120"/>
                  <a:ea typeface="微軟正黑體" panose="020B0604030504040204" pitchFamily="34" charset="-120"/>
                </a:rPr>
                <a:t>評量的工具類型上，可彈性運用測驗、觀察、問答及面談、檔案等多元工具。</a:t>
              </a:r>
              <a:endParaRPr lang="en-US" altLang="zh-TW" sz="1600" dirty="0">
                <a:solidFill>
                  <a:schemeClr val="tx1"/>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600" dirty="0">
                  <a:solidFill>
                    <a:schemeClr val="tx1"/>
                  </a:solidFill>
                  <a:latin typeface="微軟正黑體" panose="020B0604030504040204" pitchFamily="34" charset="-120"/>
                  <a:ea typeface="微軟正黑體" panose="020B0604030504040204" pitchFamily="34" charset="-120"/>
                </a:rPr>
                <a:t>學習評量方式應依學科及活動之性質，採用紙筆測驗、實作評量、檔案評量等多元形式，並應避免偏重紙筆測驗。</a:t>
              </a:r>
            </a:p>
            <a:p>
              <a:endParaRPr lang="en-US" altLang="zh-TW" sz="1600" dirty="0">
                <a:solidFill>
                  <a:schemeClr val="tx1"/>
                </a:solidFill>
                <a:latin typeface="微軟正黑體" panose="020B0604030504040204" pitchFamily="34" charset="-120"/>
                <a:ea typeface="微軟正黑體" panose="020B0604030504040204" pitchFamily="34" charset="-120"/>
              </a:endParaRPr>
            </a:p>
            <a:p>
              <a:endParaRPr lang="zh-TW" altLang="en-US" sz="1600" dirty="0">
                <a:solidFill>
                  <a:schemeClr val="tx1"/>
                </a:solidFill>
                <a:latin typeface="微軟正黑體" panose="020B0604030504040204" pitchFamily="34" charset="-120"/>
                <a:ea typeface="微軟正黑體" panose="020B0604030504040204" pitchFamily="34" charset="-120"/>
              </a:endParaRPr>
            </a:p>
          </p:txBody>
        </p:sp>
        <p:sp>
          <p:nvSpPr>
            <p:cNvPr id="11" name="矩形: 圓角化同側角落 13">
              <a:extLst>
                <a:ext uri="{FF2B5EF4-FFF2-40B4-BE49-F238E27FC236}">
                  <a16:creationId xmlns:a16="http://schemas.microsoft.com/office/drawing/2014/main" id="{958491C7-A85B-4D6C-B970-FD34C8203CB7}"/>
                </a:ext>
              </a:extLst>
            </p:cNvPr>
            <p:cNvSpPr/>
            <p:nvPr/>
          </p:nvSpPr>
          <p:spPr>
            <a:xfrm rot="5400000">
              <a:off x="4845383" y="979293"/>
              <a:ext cx="1016242" cy="6323694"/>
            </a:xfrm>
            <a:prstGeom prst="round2SameRect">
              <a:avLst/>
            </a:prstGeom>
            <a:solidFill>
              <a:srgbClr val="F2D6F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285750" indent="-285750">
                <a:buFont typeface="Arial" panose="020B0604020202020204" pitchFamily="34" charset="0"/>
                <a:buChar char="•"/>
              </a:pPr>
              <a:r>
                <a:rPr lang="zh-TW" altLang="en-US" sz="1600" dirty="0">
                  <a:solidFill>
                    <a:schemeClr val="tx1"/>
                  </a:solidFill>
                  <a:latin typeface="微軟正黑體" panose="020B0604030504040204" pitchFamily="34" charset="-120"/>
                </a:rPr>
                <a:t>考量學生身心發展、生活經驗與文化背景的差異。</a:t>
              </a:r>
              <a:endParaRPr lang="en-US" altLang="zh-TW" sz="1600" dirty="0">
                <a:solidFill>
                  <a:schemeClr val="tx1"/>
                </a:solidFill>
                <a:latin typeface="微軟正黑體" panose="020B0604030504040204" pitchFamily="34" charset="-120"/>
              </a:endParaRPr>
            </a:p>
            <a:p>
              <a:pPr marL="285750" indent="-285750">
                <a:buFont typeface="Arial" panose="020B0604020202020204" pitchFamily="34" charset="0"/>
                <a:buChar char="•"/>
              </a:pPr>
              <a:r>
                <a:rPr lang="zh-TW" altLang="en-US" sz="1600" dirty="0">
                  <a:solidFill>
                    <a:schemeClr val="tx1"/>
                  </a:solidFill>
                  <a:latin typeface="微軟正黑體" panose="020B0604030504040204" pitchFamily="34" charset="-120"/>
                </a:rPr>
                <a:t>評量學生是否熟背課本內容與知識，不再是唯一目的，對學生應用及實踐知識的方法、能力與態度加以評量。</a:t>
              </a:r>
              <a:endParaRPr lang="en-US" altLang="zh-TW" sz="1600" dirty="0">
                <a:solidFill>
                  <a:schemeClr val="tx1"/>
                </a:solidFill>
                <a:latin typeface="微軟正黑體" panose="020B0604030504040204" pitchFamily="34" charset="-120"/>
              </a:endParaRPr>
            </a:p>
            <a:p>
              <a:pPr marL="285750" indent="-285750">
                <a:buFont typeface="Arial" panose="020B0604020202020204" pitchFamily="34" charset="0"/>
                <a:buChar char="•"/>
              </a:pPr>
              <a:endParaRPr lang="en-US" altLang="zh-TW" sz="1600" dirty="0">
                <a:solidFill>
                  <a:schemeClr val="tx1"/>
                </a:solidFill>
                <a:latin typeface="微軟正黑體" panose="020B0604030504040204" pitchFamily="34" charset="-120"/>
              </a:endParaRPr>
            </a:p>
            <a:p>
              <a:pPr marL="285750" indent="-285750">
                <a:buFont typeface="Arial" panose="020B0604020202020204" pitchFamily="34" charset="0"/>
                <a:buChar char="•"/>
              </a:pPr>
              <a:endParaRPr lang="zh-TW" altLang="en-US" dirty="0">
                <a:solidFill>
                  <a:schemeClr val="tx1"/>
                </a:solidFill>
                <a:latin typeface="微軟正黑體" panose="020B0604030504040204" pitchFamily="34" charset="-120"/>
              </a:endParaRPr>
            </a:p>
          </p:txBody>
        </p:sp>
        <p:sp>
          <p:nvSpPr>
            <p:cNvPr id="12" name="矩形: 圓角化同側角落 14">
              <a:extLst>
                <a:ext uri="{FF2B5EF4-FFF2-40B4-BE49-F238E27FC236}">
                  <a16:creationId xmlns:a16="http://schemas.microsoft.com/office/drawing/2014/main" id="{3BE53AF3-DE58-4074-ABB6-F7AD1E03FD86}"/>
                </a:ext>
              </a:extLst>
            </p:cNvPr>
            <p:cNvSpPr/>
            <p:nvPr/>
          </p:nvSpPr>
          <p:spPr>
            <a:xfrm rot="5400000">
              <a:off x="4735771" y="2178999"/>
              <a:ext cx="1235462" cy="6323694"/>
            </a:xfrm>
            <a:prstGeom prst="round2SameRect">
              <a:avLst/>
            </a:prstGeom>
            <a:solidFill>
              <a:srgbClr val="DED9F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285750" indent="-285750">
                <a:buFont typeface="Arial" panose="020B0604020202020204" pitchFamily="34" charset="0"/>
                <a:buChar char="•"/>
              </a:pPr>
              <a:r>
                <a:rPr lang="zh-TW" altLang="en-US" sz="1600" dirty="0">
                  <a:solidFill>
                    <a:schemeClr val="tx1"/>
                  </a:solidFill>
                  <a:latin typeface="微軟正黑體" panose="020B0604030504040204" pitchFamily="34" charset="-120"/>
                </a:rPr>
                <a:t>學習評量報告應提供量化數據與質性描述，協助學生與家長了解學習情形。</a:t>
              </a:r>
              <a:endParaRPr lang="en-US" altLang="zh-TW" sz="1600" dirty="0">
                <a:solidFill>
                  <a:schemeClr val="tx1"/>
                </a:solidFill>
                <a:latin typeface="微軟正黑體" panose="020B0604030504040204" pitchFamily="34" charset="-120"/>
              </a:endParaRPr>
            </a:p>
            <a:p>
              <a:pPr marL="285750" indent="-285750">
                <a:buFont typeface="Arial" panose="020B0604020202020204" pitchFamily="34" charset="0"/>
                <a:buChar char="•"/>
              </a:pPr>
              <a:r>
                <a:rPr lang="zh-TW" altLang="en-US" sz="1600" dirty="0">
                  <a:solidFill>
                    <a:schemeClr val="tx1"/>
                  </a:solidFill>
                  <a:latin typeface="微軟正黑體" panose="020B0604030504040204" pitchFamily="34" charset="-120"/>
                </a:rPr>
                <a:t>質性描述可包括學生學習目標的達成情形、學習的優勢、課內外活動的參與情形、學習動機與態度等。</a:t>
              </a:r>
              <a:endParaRPr lang="en-US" altLang="zh-TW" sz="1600" dirty="0">
                <a:solidFill>
                  <a:schemeClr val="tx1"/>
                </a:solidFill>
                <a:latin typeface="微軟正黑體" panose="020B0604030504040204" pitchFamily="34" charset="-120"/>
              </a:endParaRPr>
            </a:p>
            <a:p>
              <a:pPr marL="285750" indent="-285750">
                <a:buFont typeface="Arial" panose="020B0604020202020204" pitchFamily="34" charset="0"/>
                <a:buChar char="•"/>
              </a:pPr>
              <a:endParaRPr lang="zh-TW" altLang="en-US" sz="1600" dirty="0">
                <a:solidFill>
                  <a:schemeClr val="tx1"/>
                </a:solidFill>
                <a:latin typeface="微軟正黑體" panose="020B0604030504040204" pitchFamily="34" charset="-120"/>
              </a:endParaRPr>
            </a:p>
          </p:txBody>
        </p:sp>
        <p:sp>
          <p:nvSpPr>
            <p:cNvPr id="13" name="矩形: 圓角 15">
              <a:extLst>
                <a:ext uri="{FF2B5EF4-FFF2-40B4-BE49-F238E27FC236}">
                  <a16:creationId xmlns:a16="http://schemas.microsoft.com/office/drawing/2014/main" id="{DD389C28-CD4F-4B3C-BECB-A5DD8940D1BA}"/>
                </a:ext>
              </a:extLst>
            </p:cNvPr>
            <p:cNvSpPr/>
            <p:nvPr/>
          </p:nvSpPr>
          <p:spPr>
            <a:xfrm>
              <a:off x="628648" y="4681151"/>
              <a:ext cx="1563007" cy="1277426"/>
            </a:xfrm>
            <a:prstGeom prst="roundRect">
              <a:avLst/>
            </a:prstGeom>
            <a:solidFill>
              <a:srgbClr val="D54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latin typeface="微軟正黑體" panose="020B0604030504040204" pitchFamily="34" charset="-120"/>
                  <a:ea typeface="微軟正黑體" panose="020B0604030504040204" pitchFamily="34" charset="-120"/>
                </a:rPr>
                <a:t>協助了解</a:t>
              </a:r>
              <a:endParaRPr lang="en-US" altLang="zh-TW" sz="2000" b="1" dirty="0">
                <a:latin typeface="微軟正黑體" panose="020B0604030504040204" pitchFamily="34" charset="-120"/>
                <a:ea typeface="微軟正黑體" panose="020B0604030504040204" pitchFamily="34" charset="-120"/>
              </a:endParaRPr>
            </a:p>
            <a:p>
              <a:pPr algn="ctr"/>
              <a:r>
                <a:rPr lang="zh-TW" altLang="en-US" sz="2000" b="1" dirty="0">
                  <a:latin typeface="微軟正黑體" panose="020B0604030504040204" pitchFamily="34" charset="-120"/>
                  <a:ea typeface="微軟正黑體" panose="020B0604030504040204" pitchFamily="34" charset="-120"/>
                </a:rPr>
                <a:t>提供回饋</a:t>
              </a:r>
            </a:p>
          </p:txBody>
        </p:sp>
      </p:grpSp>
      <p:sp>
        <p:nvSpPr>
          <p:cNvPr id="14" name="矩形 13">
            <a:extLst>
              <a:ext uri="{FF2B5EF4-FFF2-40B4-BE49-F238E27FC236}">
                <a16:creationId xmlns:a16="http://schemas.microsoft.com/office/drawing/2014/main" id="{6F9B4C82-84F0-4E16-9943-3B754B7BDCD6}"/>
              </a:ext>
            </a:extLst>
          </p:cNvPr>
          <p:cNvSpPr/>
          <p:nvPr/>
        </p:nvSpPr>
        <p:spPr>
          <a:xfrm>
            <a:off x="628648" y="6061987"/>
            <a:ext cx="7343775" cy="430887"/>
          </a:xfrm>
          <a:prstGeom prst="rect">
            <a:avLst/>
          </a:prstGeom>
        </p:spPr>
        <p:txBody>
          <a:bodyPr wrap="square">
            <a:spAutoFit/>
          </a:bodyPr>
          <a:lstStyle/>
          <a:p>
            <a:r>
              <a:rPr lang="zh-TW" altLang="en-US" sz="1100" dirty="0">
                <a:latin typeface="+mn-ea"/>
              </a:rPr>
              <a:t>註：整理至十二年國教課程綱要核心素養問答集，</a:t>
            </a:r>
            <a:r>
              <a:rPr lang="en-US" altLang="zh-TW" sz="1100" dirty="0">
                <a:latin typeface="微軟正黑體" panose="020B0604030504040204" pitchFamily="34" charset="-120"/>
                <a:hlinkClick r:id="rId2"/>
              </a:rPr>
              <a:t>https://cirn.moe.edu.tw/WebContent/index.aspx?sid=11&amp;mid=1821</a:t>
            </a:r>
            <a:endParaRPr lang="en-US" altLang="zh-TW" sz="1100" dirty="0">
              <a:latin typeface="+mn-ea"/>
            </a:endParaRPr>
          </a:p>
        </p:txBody>
      </p:sp>
    </p:spTree>
    <p:extLst>
      <p:ext uri="{BB962C8B-B14F-4D97-AF65-F5344CB8AC3E}">
        <p14:creationId xmlns:p14="http://schemas.microsoft.com/office/powerpoint/2010/main" val="589592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A3F3281-E9C6-4E9F-B9EA-4551F85EE3AB}"/>
              </a:ext>
            </a:extLst>
          </p:cNvPr>
          <p:cNvSpPr txBox="1">
            <a:spLocks/>
          </p:cNvSpPr>
          <p:nvPr/>
        </p:nvSpPr>
        <p:spPr>
          <a:xfrm>
            <a:off x="384682" y="220765"/>
            <a:ext cx="8374634" cy="44230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數學素養範例試題</a:t>
            </a:r>
            <a:r>
              <a:rPr lang="en-US" altLang="zh-TW" sz="3200" b="1" dirty="0">
                <a:latin typeface="微軟正黑體" panose="020B0604030504040204" pitchFamily="34" charset="-120"/>
                <a:cs typeface="Times New Roman" panose="02020603050405020304" pitchFamily="18" charset="0"/>
              </a:rPr>
              <a:t>2</a:t>
            </a:r>
            <a:r>
              <a:rPr lang="zh-TW" altLang="en-US" sz="3200" b="1" dirty="0">
                <a:latin typeface="微軟正黑體" panose="020B0604030504040204" pitchFamily="34" charset="-120"/>
                <a:cs typeface="Times New Roman" panose="02020603050405020304" pitchFamily="18" charset="0"/>
              </a:rPr>
              <a:t>：存款模擬 </a:t>
            </a:r>
            <a:r>
              <a:rPr lang="en-US" altLang="zh-TW" sz="3200" b="1" dirty="0">
                <a:latin typeface="微軟正黑體" panose="020B0604030504040204" pitchFamily="34" charset="-120"/>
                <a:cs typeface="Times New Roman" panose="02020603050405020304" pitchFamily="18" charset="0"/>
              </a:rPr>
              <a:t>(1)</a:t>
            </a:r>
            <a:endParaRPr lang="zh-TW" altLang="en-US" sz="3200" b="1" dirty="0">
              <a:latin typeface="微軟正黑體" panose="020B0604030504040204" pitchFamily="34" charset="-120"/>
              <a:cs typeface="Times New Roman" panose="02020603050405020304" pitchFamily="18" charset="0"/>
            </a:endParaRPr>
          </a:p>
        </p:txBody>
      </p:sp>
      <p:pic>
        <p:nvPicPr>
          <p:cNvPr id="5" name="圖片 4">
            <a:extLst>
              <a:ext uri="{FF2B5EF4-FFF2-40B4-BE49-F238E27FC236}">
                <a16:creationId xmlns:a16="http://schemas.microsoft.com/office/drawing/2014/main" id="{1811D6FC-E37A-47DA-AC13-82313AEA9B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775" y="729000"/>
            <a:ext cx="7276449" cy="5400000"/>
          </a:xfrm>
          <a:prstGeom prst="rect">
            <a:avLst/>
          </a:prstGeom>
        </p:spPr>
      </p:pic>
      <p:sp>
        <p:nvSpPr>
          <p:cNvPr id="2" name="投影片編號版面配置區 1">
            <a:extLst>
              <a:ext uri="{FF2B5EF4-FFF2-40B4-BE49-F238E27FC236}">
                <a16:creationId xmlns:a16="http://schemas.microsoft.com/office/drawing/2014/main" id="{1E143E13-67B9-4EE2-BFD1-AC32D16C5D17}"/>
              </a:ext>
            </a:extLst>
          </p:cNvPr>
          <p:cNvSpPr>
            <a:spLocks noGrp="1"/>
          </p:cNvSpPr>
          <p:nvPr>
            <p:ph type="sldNum" sz="quarter" idx="12"/>
          </p:nvPr>
        </p:nvSpPr>
        <p:spPr/>
        <p:txBody>
          <a:bodyPr/>
          <a:lstStyle/>
          <a:p>
            <a:fld id="{5E023F15-DF02-435D-8E21-663868E08D20}" type="slidenum">
              <a:rPr lang="zh-TW" altLang="en-US" smtClean="0"/>
              <a:t>40</a:t>
            </a:fld>
            <a:endParaRPr lang="zh-TW" altLang="en-US"/>
          </a:p>
        </p:txBody>
      </p:sp>
      <p:sp>
        <p:nvSpPr>
          <p:cNvPr id="8" name="內容版面配置區 2">
            <a:extLst>
              <a:ext uri="{FF2B5EF4-FFF2-40B4-BE49-F238E27FC236}">
                <a16:creationId xmlns:a16="http://schemas.microsoft.com/office/drawing/2014/main" id="{B5609DC6-2A68-4115-B356-B7F812622A8E}"/>
              </a:ext>
            </a:extLst>
          </p:cNvPr>
          <p:cNvSpPr txBox="1">
            <a:spLocks/>
          </p:cNvSpPr>
          <p:nvPr/>
        </p:nvSpPr>
        <p:spPr>
          <a:xfrm>
            <a:off x="279864" y="6337638"/>
            <a:ext cx="8235486" cy="319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1100" dirty="0">
                <a:latin typeface="微軟正黑體" panose="020B0604030504040204" pitchFamily="34" charset="-120"/>
              </a:rPr>
              <a:t>註：取自</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2021</a:t>
            </a:r>
            <a:r>
              <a:rPr lang="zh-TW" altLang="en-US" sz="1100" dirty="0">
                <a:latin typeface="微軟正黑體" panose="020B0604030504040204" pitchFamily="34" charset="-120"/>
              </a:rPr>
              <a:t> </a:t>
            </a:r>
            <a:r>
              <a:rPr lang="en-US" altLang="zh-TW" sz="1100" dirty="0">
                <a:latin typeface="微軟正黑體" panose="020B0604030504040204" pitchFamily="34" charset="-120"/>
              </a:rPr>
              <a:t>MATHEMATICS</a:t>
            </a:r>
            <a:r>
              <a:rPr lang="zh-TW" altLang="en-US" sz="1100" dirty="0">
                <a:latin typeface="微軟正黑體" panose="020B0604030504040204" pitchFamily="34" charset="-120"/>
              </a:rPr>
              <a:t> </a:t>
            </a:r>
            <a:r>
              <a:rPr lang="en-US" altLang="zh-TW" sz="1100" dirty="0">
                <a:latin typeface="微軟正黑體" panose="020B0604030504040204" pitchFamily="34" charset="-120"/>
              </a:rPr>
              <a:t>FRAMEWORK</a:t>
            </a:r>
            <a:r>
              <a:rPr lang="zh-TW" altLang="en-US" sz="1100" dirty="0">
                <a:latin typeface="微軟正黑體" panose="020B0604030504040204" pitchFamily="34" charset="-120"/>
              </a:rPr>
              <a:t> </a:t>
            </a:r>
            <a:r>
              <a:rPr lang="en-US" altLang="zh-TW" sz="1100" dirty="0">
                <a:latin typeface="微軟正黑體" panose="020B0604030504040204" pitchFamily="34" charset="-120"/>
              </a:rPr>
              <a:t>(OECD,</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2018a)</a:t>
            </a:r>
            <a:r>
              <a:rPr lang="zh-TW" altLang="en-US" sz="1100" dirty="0">
                <a:latin typeface="微軟正黑體" panose="020B0604030504040204" pitchFamily="34" charset="-120"/>
              </a:rPr>
              <a:t>，由臺灣</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國家研究中心編修而成。</a:t>
            </a:r>
          </a:p>
        </p:txBody>
      </p:sp>
    </p:spTree>
    <p:extLst>
      <p:ext uri="{BB962C8B-B14F-4D97-AF65-F5344CB8AC3E}">
        <p14:creationId xmlns:p14="http://schemas.microsoft.com/office/powerpoint/2010/main" val="31925276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A3F3281-E9C6-4E9F-B9EA-4551F85EE3AB}"/>
              </a:ext>
            </a:extLst>
          </p:cNvPr>
          <p:cNvSpPr txBox="1">
            <a:spLocks/>
          </p:cNvSpPr>
          <p:nvPr/>
        </p:nvSpPr>
        <p:spPr>
          <a:xfrm>
            <a:off x="384683" y="214520"/>
            <a:ext cx="8374634" cy="44230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數學素養範例試題</a:t>
            </a:r>
            <a:r>
              <a:rPr lang="en-US" altLang="zh-TW" sz="3200" b="1" dirty="0">
                <a:latin typeface="微軟正黑體" panose="020B0604030504040204" pitchFamily="34" charset="-120"/>
                <a:cs typeface="Times New Roman" panose="02020603050405020304" pitchFamily="18" charset="0"/>
              </a:rPr>
              <a:t>2</a:t>
            </a:r>
            <a:r>
              <a:rPr lang="zh-TW" altLang="en-US" sz="3200" b="1" dirty="0">
                <a:latin typeface="微軟正黑體" panose="020B0604030504040204" pitchFamily="34" charset="-120"/>
                <a:cs typeface="Times New Roman" panose="02020603050405020304" pitchFamily="18" charset="0"/>
              </a:rPr>
              <a:t>：存款模擬 </a:t>
            </a:r>
            <a:r>
              <a:rPr lang="en-US" altLang="zh-TW" sz="3200" b="1" dirty="0">
                <a:latin typeface="微軟正黑體" panose="020B0604030504040204" pitchFamily="34" charset="-120"/>
                <a:cs typeface="Times New Roman" panose="02020603050405020304" pitchFamily="18" charset="0"/>
              </a:rPr>
              <a:t>(2)</a:t>
            </a:r>
            <a:endParaRPr lang="zh-TW" altLang="en-US" sz="3200" b="1" dirty="0">
              <a:latin typeface="微軟正黑體" panose="020B0604030504040204" pitchFamily="34" charset="-120"/>
              <a:cs typeface="Times New Roman" panose="02020603050405020304" pitchFamily="18" charset="0"/>
            </a:endParaRPr>
          </a:p>
        </p:txBody>
      </p:sp>
      <p:pic>
        <p:nvPicPr>
          <p:cNvPr id="4" name="圖片 3">
            <a:extLst>
              <a:ext uri="{FF2B5EF4-FFF2-40B4-BE49-F238E27FC236}">
                <a16:creationId xmlns:a16="http://schemas.microsoft.com/office/drawing/2014/main" id="{D2201758-9853-46F0-8348-1B901F05B3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8956" y="729000"/>
            <a:ext cx="7226088" cy="5400000"/>
          </a:xfrm>
          <a:prstGeom prst="rect">
            <a:avLst/>
          </a:prstGeom>
        </p:spPr>
      </p:pic>
      <p:sp>
        <p:nvSpPr>
          <p:cNvPr id="2" name="投影片編號版面配置區 1">
            <a:extLst>
              <a:ext uri="{FF2B5EF4-FFF2-40B4-BE49-F238E27FC236}">
                <a16:creationId xmlns:a16="http://schemas.microsoft.com/office/drawing/2014/main" id="{0038F8A9-4FC1-4564-A447-0E4B066D4076}"/>
              </a:ext>
            </a:extLst>
          </p:cNvPr>
          <p:cNvSpPr>
            <a:spLocks noGrp="1"/>
          </p:cNvSpPr>
          <p:nvPr>
            <p:ph type="sldNum" sz="quarter" idx="12"/>
          </p:nvPr>
        </p:nvSpPr>
        <p:spPr/>
        <p:txBody>
          <a:bodyPr/>
          <a:lstStyle/>
          <a:p>
            <a:fld id="{5E023F15-DF02-435D-8E21-663868E08D20}" type="slidenum">
              <a:rPr lang="zh-TW" altLang="en-US" smtClean="0"/>
              <a:t>41</a:t>
            </a:fld>
            <a:endParaRPr lang="zh-TW" altLang="en-US"/>
          </a:p>
        </p:txBody>
      </p:sp>
      <p:sp>
        <p:nvSpPr>
          <p:cNvPr id="8" name="內容版面配置區 2">
            <a:extLst>
              <a:ext uri="{FF2B5EF4-FFF2-40B4-BE49-F238E27FC236}">
                <a16:creationId xmlns:a16="http://schemas.microsoft.com/office/drawing/2014/main" id="{4592FD07-7E7F-4463-8D85-42F0F69D9C2D}"/>
              </a:ext>
            </a:extLst>
          </p:cNvPr>
          <p:cNvSpPr txBox="1">
            <a:spLocks/>
          </p:cNvSpPr>
          <p:nvPr/>
        </p:nvSpPr>
        <p:spPr>
          <a:xfrm>
            <a:off x="279864" y="6337638"/>
            <a:ext cx="8235486" cy="319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1100" dirty="0">
                <a:latin typeface="微軟正黑體" panose="020B0604030504040204" pitchFamily="34" charset="-120"/>
              </a:rPr>
              <a:t>註：取自</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2021</a:t>
            </a:r>
            <a:r>
              <a:rPr lang="zh-TW" altLang="en-US" sz="1100" dirty="0">
                <a:latin typeface="微軟正黑體" panose="020B0604030504040204" pitchFamily="34" charset="-120"/>
              </a:rPr>
              <a:t> </a:t>
            </a:r>
            <a:r>
              <a:rPr lang="en-US" altLang="zh-TW" sz="1100" dirty="0">
                <a:latin typeface="微軟正黑體" panose="020B0604030504040204" pitchFamily="34" charset="-120"/>
              </a:rPr>
              <a:t>MATHEMATICS</a:t>
            </a:r>
            <a:r>
              <a:rPr lang="zh-TW" altLang="en-US" sz="1100" dirty="0">
                <a:latin typeface="微軟正黑體" panose="020B0604030504040204" pitchFamily="34" charset="-120"/>
              </a:rPr>
              <a:t> </a:t>
            </a:r>
            <a:r>
              <a:rPr lang="en-US" altLang="zh-TW" sz="1100" dirty="0">
                <a:latin typeface="微軟正黑體" panose="020B0604030504040204" pitchFamily="34" charset="-120"/>
              </a:rPr>
              <a:t>FRAMEWORK</a:t>
            </a:r>
            <a:r>
              <a:rPr lang="zh-TW" altLang="en-US" sz="1100" dirty="0">
                <a:latin typeface="微軟正黑體" panose="020B0604030504040204" pitchFamily="34" charset="-120"/>
              </a:rPr>
              <a:t> </a:t>
            </a:r>
            <a:r>
              <a:rPr lang="en-US" altLang="zh-TW" sz="1100" dirty="0">
                <a:latin typeface="微軟正黑體" panose="020B0604030504040204" pitchFamily="34" charset="-120"/>
              </a:rPr>
              <a:t>(OECD,</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2018a)</a:t>
            </a:r>
            <a:r>
              <a:rPr lang="zh-TW" altLang="en-US" sz="1100" dirty="0">
                <a:latin typeface="微軟正黑體" panose="020B0604030504040204" pitchFamily="34" charset="-120"/>
              </a:rPr>
              <a:t>，由臺灣</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國家研究中心編修而成。</a:t>
            </a:r>
          </a:p>
        </p:txBody>
      </p:sp>
    </p:spTree>
    <p:extLst>
      <p:ext uri="{BB962C8B-B14F-4D97-AF65-F5344CB8AC3E}">
        <p14:creationId xmlns:p14="http://schemas.microsoft.com/office/powerpoint/2010/main" val="29009528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A3F3281-E9C6-4E9F-B9EA-4551F85EE3AB}"/>
              </a:ext>
            </a:extLst>
          </p:cNvPr>
          <p:cNvSpPr txBox="1">
            <a:spLocks/>
          </p:cNvSpPr>
          <p:nvPr/>
        </p:nvSpPr>
        <p:spPr>
          <a:xfrm>
            <a:off x="384682" y="182379"/>
            <a:ext cx="8374634" cy="44230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數學素養範例試題</a:t>
            </a:r>
            <a:r>
              <a:rPr lang="en-US" altLang="zh-TW" sz="3200" b="1" dirty="0">
                <a:latin typeface="微軟正黑體" panose="020B0604030504040204" pitchFamily="34" charset="-120"/>
                <a:cs typeface="Times New Roman" panose="02020603050405020304" pitchFamily="18" charset="0"/>
              </a:rPr>
              <a:t>2</a:t>
            </a:r>
            <a:r>
              <a:rPr lang="zh-TW" altLang="en-US" sz="3200" b="1" dirty="0">
                <a:latin typeface="微軟正黑體" panose="020B0604030504040204" pitchFamily="34" charset="-120"/>
                <a:cs typeface="Times New Roman" panose="02020603050405020304" pitchFamily="18" charset="0"/>
              </a:rPr>
              <a:t>：存款模擬 </a:t>
            </a:r>
            <a:r>
              <a:rPr lang="en-US" altLang="zh-TW" sz="3200" b="1" dirty="0">
                <a:latin typeface="微軟正黑體" panose="020B0604030504040204" pitchFamily="34" charset="-120"/>
                <a:cs typeface="Times New Roman" panose="02020603050405020304" pitchFamily="18" charset="0"/>
              </a:rPr>
              <a:t>(3)</a:t>
            </a:r>
            <a:endParaRPr lang="zh-TW" altLang="en-US" sz="3200" b="1" dirty="0">
              <a:latin typeface="微軟正黑體" panose="020B0604030504040204" pitchFamily="34" charset="-120"/>
              <a:cs typeface="Times New Roman" panose="02020603050405020304" pitchFamily="18" charset="0"/>
            </a:endParaRPr>
          </a:p>
        </p:txBody>
      </p:sp>
      <p:pic>
        <p:nvPicPr>
          <p:cNvPr id="4" name="圖片 3">
            <a:extLst>
              <a:ext uri="{FF2B5EF4-FFF2-40B4-BE49-F238E27FC236}">
                <a16:creationId xmlns:a16="http://schemas.microsoft.com/office/drawing/2014/main" id="{73D63000-FFF5-4F73-93EF-D32CD1661A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5043" y="729000"/>
            <a:ext cx="7173913" cy="5400000"/>
          </a:xfrm>
          <a:prstGeom prst="rect">
            <a:avLst/>
          </a:prstGeom>
        </p:spPr>
      </p:pic>
      <p:sp>
        <p:nvSpPr>
          <p:cNvPr id="2" name="投影片編號版面配置區 1">
            <a:extLst>
              <a:ext uri="{FF2B5EF4-FFF2-40B4-BE49-F238E27FC236}">
                <a16:creationId xmlns:a16="http://schemas.microsoft.com/office/drawing/2014/main" id="{479FD55C-788E-4B67-A5F8-7F39C09019EC}"/>
              </a:ext>
            </a:extLst>
          </p:cNvPr>
          <p:cNvSpPr>
            <a:spLocks noGrp="1"/>
          </p:cNvSpPr>
          <p:nvPr>
            <p:ph type="sldNum" sz="quarter" idx="12"/>
          </p:nvPr>
        </p:nvSpPr>
        <p:spPr/>
        <p:txBody>
          <a:bodyPr/>
          <a:lstStyle/>
          <a:p>
            <a:fld id="{5E023F15-DF02-435D-8E21-663868E08D20}" type="slidenum">
              <a:rPr lang="zh-TW" altLang="en-US" smtClean="0"/>
              <a:t>42</a:t>
            </a:fld>
            <a:endParaRPr lang="zh-TW" altLang="en-US"/>
          </a:p>
        </p:txBody>
      </p:sp>
      <p:sp>
        <p:nvSpPr>
          <p:cNvPr id="8" name="內容版面配置區 2">
            <a:extLst>
              <a:ext uri="{FF2B5EF4-FFF2-40B4-BE49-F238E27FC236}">
                <a16:creationId xmlns:a16="http://schemas.microsoft.com/office/drawing/2014/main" id="{774A9BB8-0285-4EBD-B2D6-FC55325D0A60}"/>
              </a:ext>
            </a:extLst>
          </p:cNvPr>
          <p:cNvSpPr txBox="1">
            <a:spLocks/>
          </p:cNvSpPr>
          <p:nvPr/>
        </p:nvSpPr>
        <p:spPr>
          <a:xfrm>
            <a:off x="279864" y="6337638"/>
            <a:ext cx="8235486" cy="319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1100" dirty="0">
                <a:latin typeface="微軟正黑體" panose="020B0604030504040204" pitchFamily="34" charset="-120"/>
              </a:rPr>
              <a:t>註：取自</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2021</a:t>
            </a:r>
            <a:r>
              <a:rPr lang="zh-TW" altLang="en-US" sz="1100" dirty="0">
                <a:latin typeface="微軟正黑體" panose="020B0604030504040204" pitchFamily="34" charset="-120"/>
              </a:rPr>
              <a:t> </a:t>
            </a:r>
            <a:r>
              <a:rPr lang="en-US" altLang="zh-TW" sz="1100" dirty="0">
                <a:latin typeface="微軟正黑體" panose="020B0604030504040204" pitchFamily="34" charset="-120"/>
              </a:rPr>
              <a:t>MATHEMATICS</a:t>
            </a:r>
            <a:r>
              <a:rPr lang="zh-TW" altLang="en-US" sz="1100" dirty="0">
                <a:latin typeface="微軟正黑體" panose="020B0604030504040204" pitchFamily="34" charset="-120"/>
              </a:rPr>
              <a:t> </a:t>
            </a:r>
            <a:r>
              <a:rPr lang="en-US" altLang="zh-TW" sz="1100" dirty="0">
                <a:latin typeface="微軟正黑體" panose="020B0604030504040204" pitchFamily="34" charset="-120"/>
              </a:rPr>
              <a:t>FRAMEWORK</a:t>
            </a:r>
            <a:r>
              <a:rPr lang="zh-TW" altLang="en-US" sz="1100" dirty="0">
                <a:latin typeface="微軟正黑體" panose="020B0604030504040204" pitchFamily="34" charset="-120"/>
              </a:rPr>
              <a:t> </a:t>
            </a:r>
            <a:r>
              <a:rPr lang="en-US" altLang="zh-TW" sz="1100" dirty="0">
                <a:latin typeface="微軟正黑體" panose="020B0604030504040204" pitchFamily="34" charset="-120"/>
              </a:rPr>
              <a:t>(OECD,</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2018a)</a:t>
            </a:r>
            <a:r>
              <a:rPr lang="zh-TW" altLang="en-US" sz="1100" dirty="0">
                <a:latin typeface="微軟正黑體" panose="020B0604030504040204" pitchFamily="34" charset="-120"/>
              </a:rPr>
              <a:t>，由臺灣</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國家研究中心編修而成。</a:t>
            </a:r>
          </a:p>
        </p:txBody>
      </p:sp>
    </p:spTree>
    <p:extLst>
      <p:ext uri="{BB962C8B-B14F-4D97-AF65-F5344CB8AC3E}">
        <p14:creationId xmlns:p14="http://schemas.microsoft.com/office/powerpoint/2010/main" val="14208176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A3F3281-E9C6-4E9F-B9EA-4551F85EE3AB}"/>
              </a:ext>
            </a:extLst>
          </p:cNvPr>
          <p:cNvSpPr txBox="1">
            <a:spLocks/>
          </p:cNvSpPr>
          <p:nvPr/>
        </p:nvSpPr>
        <p:spPr>
          <a:xfrm>
            <a:off x="384683" y="200767"/>
            <a:ext cx="8374634" cy="44230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數學素養範例試題</a:t>
            </a:r>
            <a:r>
              <a:rPr lang="en-US" altLang="zh-TW" sz="3200" b="1" dirty="0">
                <a:latin typeface="微軟正黑體" panose="020B0604030504040204" pitchFamily="34" charset="-120"/>
                <a:cs typeface="Times New Roman" panose="02020603050405020304" pitchFamily="18" charset="0"/>
              </a:rPr>
              <a:t>2</a:t>
            </a:r>
            <a:r>
              <a:rPr lang="zh-TW" altLang="en-US" sz="3200" b="1" dirty="0">
                <a:latin typeface="微軟正黑體" panose="020B0604030504040204" pitchFamily="34" charset="-120"/>
                <a:cs typeface="Times New Roman" panose="02020603050405020304" pitchFamily="18" charset="0"/>
              </a:rPr>
              <a:t>：存款模擬 </a:t>
            </a:r>
            <a:r>
              <a:rPr lang="en-US" altLang="zh-TW" sz="3200" b="1" dirty="0">
                <a:latin typeface="微軟正黑體" panose="020B0604030504040204" pitchFamily="34" charset="-120"/>
                <a:cs typeface="Times New Roman" panose="02020603050405020304" pitchFamily="18" charset="0"/>
              </a:rPr>
              <a:t>(4)</a:t>
            </a:r>
            <a:endParaRPr lang="zh-TW" altLang="en-US" sz="3200" b="1" dirty="0">
              <a:latin typeface="微軟正黑體" panose="020B0604030504040204" pitchFamily="34" charset="-120"/>
              <a:cs typeface="Times New Roman" panose="02020603050405020304" pitchFamily="18" charset="0"/>
            </a:endParaRPr>
          </a:p>
        </p:txBody>
      </p:sp>
      <p:pic>
        <p:nvPicPr>
          <p:cNvPr id="4" name="圖片 3">
            <a:extLst>
              <a:ext uri="{FF2B5EF4-FFF2-40B4-BE49-F238E27FC236}">
                <a16:creationId xmlns:a16="http://schemas.microsoft.com/office/drawing/2014/main" id="{6B9C4070-F0BE-42A9-84F7-F8F5DEA59C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6348" y="718176"/>
            <a:ext cx="7231304" cy="5400000"/>
          </a:xfrm>
          <a:prstGeom prst="rect">
            <a:avLst/>
          </a:prstGeom>
        </p:spPr>
      </p:pic>
      <p:sp>
        <p:nvSpPr>
          <p:cNvPr id="2" name="投影片編號版面配置區 1">
            <a:extLst>
              <a:ext uri="{FF2B5EF4-FFF2-40B4-BE49-F238E27FC236}">
                <a16:creationId xmlns:a16="http://schemas.microsoft.com/office/drawing/2014/main" id="{97F70190-6058-4E28-926B-13E8B803141E}"/>
              </a:ext>
            </a:extLst>
          </p:cNvPr>
          <p:cNvSpPr>
            <a:spLocks noGrp="1"/>
          </p:cNvSpPr>
          <p:nvPr>
            <p:ph type="sldNum" sz="quarter" idx="12"/>
          </p:nvPr>
        </p:nvSpPr>
        <p:spPr/>
        <p:txBody>
          <a:bodyPr/>
          <a:lstStyle/>
          <a:p>
            <a:fld id="{5E023F15-DF02-435D-8E21-663868E08D20}" type="slidenum">
              <a:rPr lang="zh-TW" altLang="en-US" smtClean="0"/>
              <a:t>43</a:t>
            </a:fld>
            <a:endParaRPr lang="zh-TW" altLang="en-US"/>
          </a:p>
        </p:txBody>
      </p:sp>
      <p:sp>
        <p:nvSpPr>
          <p:cNvPr id="8" name="內容版面配置區 2">
            <a:extLst>
              <a:ext uri="{FF2B5EF4-FFF2-40B4-BE49-F238E27FC236}">
                <a16:creationId xmlns:a16="http://schemas.microsoft.com/office/drawing/2014/main" id="{A749CEFB-DB46-47BA-81DE-1D4DB1E0ADBA}"/>
              </a:ext>
            </a:extLst>
          </p:cNvPr>
          <p:cNvSpPr txBox="1">
            <a:spLocks/>
          </p:cNvSpPr>
          <p:nvPr/>
        </p:nvSpPr>
        <p:spPr>
          <a:xfrm>
            <a:off x="279864" y="6337638"/>
            <a:ext cx="8235486" cy="319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1100" dirty="0">
                <a:latin typeface="微軟正黑體" panose="020B0604030504040204" pitchFamily="34" charset="-120"/>
              </a:rPr>
              <a:t>註：取自</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2021</a:t>
            </a:r>
            <a:r>
              <a:rPr lang="zh-TW" altLang="en-US" sz="1100" dirty="0">
                <a:latin typeface="微軟正黑體" panose="020B0604030504040204" pitchFamily="34" charset="-120"/>
              </a:rPr>
              <a:t> </a:t>
            </a:r>
            <a:r>
              <a:rPr lang="en-US" altLang="zh-TW" sz="1100" dirty="0">
                <a:latin typeface="微軟正黑體" panose="020B0604030504040204" pitchFamily="34" charset="-120"/>
              </a:rPr>
              <a:t>MATHEMATICS</a:t>
            </a:r>
            <a:r>
              <a:rPr lang="zh-TW" altLang="en-US" sz="1100" dirty="0">
                <a:latin typeface="微軟正黑體" panose="020B0604030504040204" pitchFamily="34" charset="-120"/>
              </a:rPr>
              <a:t> </a:t>
            </a:r>
            <a:r>
              <a:rPr lang="en-US" altLang="zh-TW" sz="1100" dirty="0">
                <a:latin typeface="微軟正黑體" panose="020B0604030504040204" pitchFamily="34" charset="-120"/>
              </a:rPr>
              <a:t>FRAMEWORK</a:t>
            </a:r>
            <a:r>
              <a:rPr lang="zh-TW" altLang="en-US" sz="1100" dirty="0">
                <a:latin typeface="微軟正黑體" panose="020B0604030504040204" pitchFamily="34" charset="-120"/>
              </a:rPr>
              <a:t> </a:t>
            </a:r>
            <a:r>
              <a:rPr lang="en-US" altLang="zh-TW" sz="1100" dirty="0">
                <a:latin typeface="微軟正黑體" panose="020B0604030504040204" pitchFamily="34" charset="-120"/>
              </a:rPr>
              <a:t>(OECD,</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2018a)</a:t>
            </a:r>
            <a:r>
              <a:rPr lang="zh-TW" altLang="en-US" sz="1100" dirty="0">
                <a:latin typeface="微軟正黑體" panose="020B0604030504040204" pitchFamily="34" charset="-120"/>
              </a:rPr>
              <a:t>，由臺灣</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國家研究中心編修而成。</a:t>
            </a:r>
          </a:p>
        </p:txBody>
      </p:sp>
    </p:spTree>
    <p:extLst>
      <p:ext uri="{BB962C8B-B14F-4D97-AF65-F5344CB8AC3E}">
        <p14:creationId xmlns:p14="http://schemas.microsoft.com/office/powerpoint/2010/main" val="7139995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A3F3281-E9C6-4E9F-B9EA-4551F85EE3AB}"/>
              </a:ext>
            </a:extLst>
          </p:cNvPr>
          <p:cNvSpPr txBox="1">
            <a:spLocks/>
          </p:cNvSpPr>
          <p:nvPr/>
        </p:nvSpPr>
        <p:spPr>
          <a:xfrm>
            <a:off x="384683" y="200767"/>
            <a:ext cx="8374634" cy="44230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數學素養範例試題</a:t>
            </a:r>
            <a:r>
              <a:rPr lang="en-US" altLang="zh-TW" sz="3200" b="1" dirty="0">
                <a:latin typeface="微軟正黑體" panose="020B0604030504040204" pitchFamily="34" charset="-120"/>
                <a:cs typeface="Times New Roman" panose="02020603050405020304" pitchFamily="18" charset="0"/>
              </a:rPr>
              <a:t>2</a:t>
            </a:r>
            <a:r>
              <a:rPr lang="zh-TW" altLang="en-US" sz="3200" b="1" dirty="0">
                <a:latin typeface="微軟正黑體" panose="020B0604030504040204" pitchFamily="34" charset="-120"/>
                <a:cs typeface="Times New Roman" panose="02020603050405020304" pitchFamily="18" charset="0"/>
              </a:rPr>
              <a:t>：存款模擬 </a:t>
            </a:r>
            <a:r>
              <a:rPr lang="en-US" altLang="zh-TW" sz="3200" b="1" dirty="0">
                <a:latin typeface="微軟正黑體" panose="020B0604030504040204" pitchFamily="34" charset="-120"/>
                <a:cs typeface="Times New Roman" panose="02020603050405020304" pitchFamily="18" charset="0"/>
              </a:rPr>
              <a:t>(5)</a:t>
            </a:r>
            <a:endParaRPr lang="zh-TW" altLang="en-US" sz="3200" b="1" dirty="0">
              <a:latin typeface="微軟正黑體" panose="020B0604030504040204" pitchFamily="34" charset="-120"/>
              <a:cs typeface="Times New Roman" panose="02020603050405020304" pitchFamily="18" charset="0"/>
            </a:endParaRPr>
          </a:p>
        </p:txBody>
      </p:sp>
      <p:pic>
        <p:nvPicPr>
          <p:cNvPr id="4" name="圖片 3">
            <a:extLst>
              <a:ext uri="{FF2B5EF4-FFF2-40B4-BE49-F238E27FC236}">
                <a16:creationId xmlns:a16="http://schemas.microsoft.com/office/drawing/2014/main" id="{94F7F277-450F-415A-92D4-5F8A6F7048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2000" y="729000"/>
            <a:ext cx="7200000" cy="5400000"/>
          </a:xfrm>
          <a:prstGeom prst="rect">
            <a:avLst/>
          </a:prstGeom>
        </p:spPr>
      </p:pic>
      <p:sp>
        <p:nvSpPr>
          <p:cNvPr id="2" name="投影片編號版面配置區 1">
            <a:extLst>
              <a:ext uri="{FF2B5EF4-FFF2-40B4-BE49-F238E27FC236}">
                <a16:creationId xmlns:a16="http://schemas.microsoft.com/office/drawing/2014/main" id="{DBB377F2-FB7B-491E-9400-855C69C56D87}"/>
              </a:ext>
            </a:extLst>
          </p:cNvPr>
          <p:cNvSpPr>
            <a:spLocks noGrp="1"/>
          </p:cNvSpPr>
          <p:nvPr>
            <p:ph type="sldNum" sz="quarter" idx="12"/>
          </p:nvPr>
        </p:nvSpPr>
        <p:spPr/>
        <p:txBody>
          <a:bodyPr/>
          <a:lstStyle/>
          <a:p>
            <a:fld id="{5E023F15-DF02-435D-8E21-663868E08D20}" type="slidenum">
              <a:rPr lang="zh-TW" altLang="en-US" smtClean="0"/>
              <a:t>44</a:t>
            </a:fld>
            <a:endParaRPr lang="zh-TW" altLang="en-US"/>
          </a:p>
        </p:txBody>
      </p:sp>
      <p:sp>
        <p:nvSpPr>
          <p:cNvPr id="8" name="內容版面配置區 2">
            <a:extLst>
              <a:ext uri="{FF2B5EF4-FFF2-40B4-BE49-F238E27FC236}">
                <a16:creationId xmlns:a16="http://schemas.microsoft.com/office/drawing/2014/main" id="{C43F6864-A1F0-41F4-8A97-63C2822FBAC0}"/>
              </a:ext>
            </a:extLst>
          </p:cNvPr>
          <p:cNvSpPr txBox="1">
            <a:spLocks/>
          </p:cNvSpPr>
          <p:nvPr/>
        </p:nvSpPr>
        <p:spPr>
          <a:xfrm>
            <a:off x="279864" y="6337638"/>
            <a:ext cx="8235486" cy="319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1100" dirty="0">
                <a:latin typeface="微軟正黑體" panose="020B0604030504040204" pitchFamily="34" charset="-120"/>
              </a:rPr>
              <a:t>註：取自</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2021</a:t>
            </a:r>
            <a:r>
              <a:rPr lang="zh-TW" altLang="en-US" sz="1100" dirty="0">
                <a:latin typeface="微軟正黑體" panose="020B0604030504040204" pitchFamily="34" charset="-120"/>
              </a:rPr>
              <a:t> </a:t>
            </a:r>
            <a:r>
              <a:rPr lang="en-US" altLang="zh-TW" sz="1100" dirty="0">
                <a:latin typeface="微軟正黑體" panose="020B0604030504040204" pitchFamily="34" charset="-120"/>
              </a:rPr>
              <a:t>MATHEMATICS</a:t>
            </a:r>
            <a:r>
              <a:rPr lang="zh-TW" altLang="en-US" sz="1100" dirty="0">
                <a:latin typeface="微軟正黑體" panose="020B0604030504040204" pitchFamily="34" charset="-120"/>
              </a:rPr>
              <a:t> </a:t>
            </a:r>
            <a:r>
              <a:rPr lang="en-US" altLang="zh-TW" sz="1100" dirty="0">
                <a:latin typeface="微軟正黑體" panose="020B0604030504040204" pitchFamily="34" charset="-120"/>
              </a:rPr>
              <a:t>FRAMEWORK</a:t>
            </a:r>
            <a:r>
              <a:rPr lang="zh-TW" altLang="en-US" sz="1100" dirty="0">
                <a:latin typeface="微軟正黑體" panose="020B0604030504040204" pitchFamily="34" charset="-120"/>
              </a:rPr>
              <a:t> </a:t>
            </a:r>
            <a:r>
              <a:rPr lang="en-US" altLang="zh-TW" sz="1100" dirty="0">
                <a:latin typeface="微軟正黑體" panose="020B0604030504040204" pitchFamily="34" charset="-120"/>
              </a:rPr>
              <a:t>(OECD,</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2018a)</a:t>
            </a:r>
            <a:r>
              <a:rPr lang="zh-TW" altLang="en-US" sz="1100" dirty="0">
                <a:latin typeface="微軟正黑體" panose="020B0604030504040204" pitchFamily="34" charset="-120"/>
              </a:rPr>
              <a:t>，由臺灣</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國家研究中心編修而成。</a:t>
            </a:r>
          </a:p>
        </p:txBody>
      </p:sp>
    </p:spTree>
    <p:extLst>
      <p:ext uri="{BB962C8B-B14F-4D97-AF65-F5344CB8AC3E}">
        <p14:creationId xmlns:p14="http://schemas.microsoft.com/office/powerpoint/2010/main" val="21105235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A3F3281-E9C6-4E9F-B9EA-4551F85EE3AB}"/>
              </a:ext>
            </a:extLst>
          </p:cNvPr>
          <p:cNvSpPr txBox="1">
            <a:spLocks/>
          </p:cNvSpPr>
          <p:nvPr/>
        </p:nvSpPr>
        <p:spPr>
          <a:xfrm>
            <a:off x="379465" y="200767"/>
            <a:ext cx="8374634" cy="44230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數學素養範例試題</a:t>
            </a:r>
            <a:r>
              <a:rPr lang="en-US" altLang="zh-TW" sz="3200" b="1" dirty="0">
                <a:latin typeface="微軟正黑體" panose="020B0604030504040204" pitchFamily="34" charset="-120"/>
                <a:cs typeface="Times New Roman" panose="02020603050405020304" pitchFamily="18" charset="0"/>
              </a:rPr>
              <a:t>2</a:t>
            </a:r>
            <a:r>
              <a:rPr lang="zh-TW" altLang="en-US" sz="3200" b="1" dirty="0">
                <a:latin typeface="微軟正黑體" panose="020B0604030504040204" pitchFamily="34" charset="-120"/>
                <a:cs typeface="Times New Roman" panose="02020603050405020304" pitchFamily="18" charset="0"/>
              </a:rPr>
              <a:t>：存款模擬 </a:t>
            </a:r>
            <a:r>
              <a:rPr lang="en-US" altLang="zh-TW" sz="3200" b="1" dirty="0">
                <a:latin typeface="微軟正黑體" panose="020B0604030504040204" pitchFamily="34" charset="-120"/>
                <a:cs typeface="Times New Roman" panose="02020603050405020304" pitchFamily="18" charset="0"/>
              </a:rPr>
              <a:t>(6)</a:t>
            </a:r>
            <a:endParaRPr lang="zh-TW" altLang="en-US" sz="3200" b="1" dirty="0">
              <a:latin typeface="微軟正黑體" panose="020B0604030504040204" pitchFamily="34" charset="-120"/>
              <a:cs typeface="Times New Roman" panose="02020603050405020304" pitchFamily="18" charset="0"/>
            </a:endParaRPr>
          </a:p>
        </p:txBody>
      </p:sp>
      <p:pic>
        <p:nvPicPr>
          <p:cNvPr id="4" name="圖片 3">
            <a:extLst>
              <a:ext uri="{FF2B5EF4-FFF2-40B4-BE49-F238E27FC236}">
                <a16:creationId xmlns:a16="http://schemas.microsoft.com/office/drawing/2014/main" id="{E920F7D2-30C1-417B-BF99-84AA975239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1999" y="787425"/>
            <a:ext cx="7189565" cy="5400000"/>
          </a:xfrm>
          <a:prstGeom prst="rect">
            <a:avLst/>
          </a:prstGeom>
        </p:spPr>
      </p:pic>
      <p:sp>
        <p:nvSpPr>
          <p:cNvPr id="2" name="投影片編號版面配置區 1">
            <a:extLst>
              <a:ext uri="{FF2B5EF4-FFF2-40B4-BE49-F238E27FC236}">
                <a16:creationId xmlns:a16="http://schemas.microsoft.com/office/drawing/2014/main" id="{39DDBD59-F815-478E-BB86-9573C17C3068}"/>
              </a:ext>
            </a:extLst>
          </p:cNvPr>
          <p:cNvSpPr>
            <a:spLocks noGrp="1"/>
          </p:cNvSpPr>
          <p:nvPr>
            <p:ph type="sldNum" sz="quarter" idx="12"/>
          </p:nvPr>
        </p:nvSpPr>
        <p:spPr/>
        <p:txBody>
          <a:bodyPr/>
          <a:lstStyle/>
          <a:p>
            <a:fld id="{5E023F15-DF02-435D-8E21-663868E08D20}" type="slidenum">
              <a:rPr lang="zh-TW" altLang="en-US" smtClean="0"/>
              <a:t>45</a:t>
            </a:fld>
            <a:endParaRPr lang="zh-TW" altLang="en-US"/>
          </a:p>
        </p:txBody>
      </p:sp>
      <p:sp>
        <p:nvSpPr>
          <p:cNvPr id="8" name="內容版面配置區 2">
            <a:extLst>
              <a:ext uri="{FF2B5EF4-FFF2-40B4-BE49-F238E27FC236}">
                <a16:creationId xmlns:a16="http://schemas.microsoft.com/office/drawing/2014/main" id="{A8F1A77D-EB03-48FE-8A49-5A42D7FC7602}"/>
              </a:ext>
            </a:extLst>
          </p:cNvPr>
          <p:cNvSpPr txBox="1">
            <a:spLocks/>
          </p:cNvSpPr>
          <p:nvPr/>
        </p:nvSpPr>
        <p:spPr>
          <a:xfrm>
            <a:off x="279864" y="6337638"/>
            <a:ext cx="8235486" cy="319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1100" dirty="0">
                <a:latin typeface="微軟正黑體" panose="020B0604030504040204" pitchFamily="34" charset="-120"/>
              </a:rPr>
              <a:t>註：取自</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2021</a:t>
            </a:r>
            <a:r>
              <a:rPr lang="zh-TW" altLang="en-US" sz="1100" dirty="0">
                <a:latin typeface="微軟正黑體" panose="020B0604030504040204" pitchFamily="34" charset="-120"/>
              </a:rPr>
              <a:t> </a:t>
            </a:r>
            <a:r>
              <a:rPr lang="en-US" altLang="zh-TW" sz="1100" dirty="0">
                <a:latin typeface="微軟正黑體" panose="020B0604030504040204" pitchFamily="34" charset="-120"/>
              </a:rPr>
              <a:t>MATHEMATICS</a:t>
            </a:r>
            <a:r>
              <a:rPr lang="zh-TW" altLang="en-US" sz="1100" dirty="0">
                <a:latin typeface="微軟正黑體" panose="020B0604030504040204" pitchFamily="34" charset="-120"/>
              </a:rPr>
              <a:t> </a:t>
            </a:r>
            <a:r>
              <a:rPr lang="en-US" altLang="zh-TW" sz="1100" dirty="0">
                <a:latin typeface="微軟正黑體" panose="020B0604030504040204" pitchFamily="34" charset="-120"/>
              </a:rPr>
              <a:t>FRAMEWORK</a:t>
            </a:r>
            <a:r>
              <a:rPr lang="zh-TW" altLang="en-US" sz="1100" dirty="0">
                <a:latin typeface="微軟正黑體" panose="020B0604030504040204" pitchFamily="34" charset="-120"/>
              </a:rPr>
              <a:t> </a:t>
            </a:r>
            <a:r>
              <a:rPr lang="en-US" altLang="zh-TW" sz="1100" dirty="0">
                <a:latin typeface="微軟正黑體" panose="020B0604030504040204" pitchFamily="34" charset="-120"/>
              </a:rPr>
              <a:t>(OECD,</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2018a)</a:t>
            </a:r>
            <a:r>
              <a:rPr lang="zh-TW" altLang="en-US" sz="1100" dirty="0">
                <a:latin typeface="微軟正黑體" panose="020B0604030504040204" pitchFamily="34" charset="-120"/>
              </a:rPr>
              <a:t>，由臺灣</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國家研究中心編修而成。</a:t>
            </a:r>
          </a:p>
        </p:txBody>
      </p:sp>
    </p:spTree>
    <p:extLst>
      <p:ext uri="{BB962C8B-B14F-4D97-AF65-F5344CB8AC3E}">
        <p14:creationId xmlns:p14="http://schemas.microsoft.com/office/powerpoint/2010/main" val="19355482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A3F3281-E9C6-4E9F-B9EA-4551F85EE3AB}"/>
              </a:ext>
            </a:extLst>
          </p:cNvPr>
          <p:cNvSpPr txBox="1">
            <a:spLocks/>
          </p:cNvSpPr>
          <p:nvPr/>
        </p:nvSpPr>
        <p:spPr>
          <a:xfrm>
            <a:off x="379465" y="200767"/>
            <a:ext cx="8374634" cy="44230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數學素養範例試題</a:t>
            </a:r>
            <a:r>
              <a:rPr lang="en-US" altLang="zh-TW" sz="3200" b="1" dirty="0">
                <a:latin typeface="微軟正黑體" panose="020B0604030504040204" pitchFamily="34" charset="-120"/>
                <a:cs typeface="Times New Roman" panose="02020603050405020304" pitchFamily="18" charset="0"/>
              </a:rPr>
              <a:t>2</a:t>
            </a:r>
            <a:r>
              <a:rPr lang="zh-TW" altLang="en-US" sz="3200" b="1" dirty="0">
                <a:latin typeface="微軟正黑體" panose="020B0604030504040204" pitchFamily="34" charset="-120"/>
                <a:cs typeface="Times New Roman" panose="02020603050405020304" pitchFamily="18" charset="0"/>
              </a:rPr>
              <a:t>：存款模擬 </a:t>
            </a:r>
            <a:r>
              <a:rPr lang="en-US" altLang="zh-TW" sz="3200" b="1" dirty="0">
                <a:latin typeface="微軟正黑體" panose="020B0604030504040204" pitchFamily="34" charset="-120"/>
                <a:cs typeface="Times New Roman" panose="02020603050405020304" pitchFamily="18" charset="0"/>
              </a:rPr>
              <a:t>(7)</a:t>
            </a:r>
          </a:p>
        </p:txBody>
      </p:sp>
      <p:pic>
        <p:nvPicPr>
          <p:cNvPr id="4" name="圖片 3">
            <a:extLst>
              <a:ext uri="{FF2B5EF4-FFF2-40B4-BE49-F238E27FC236}">
                <a16:creationId xmlns:a16="http://schemas.microsoft.com/office/drawing/2014/main" id="{64C2A40E-89D0-4528-9F1B-2869B6D8AE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1999" y="787425"/>
            <a:ext cx="7189565" cy="5400000"/>
          </a:xfrm>
          <a:prstGeom prst="rect">
            <a:avLst/>
          </a:prstGeom>
        </p:spPr>
      </p:pic>
      <p:sp>
        <p:nvSpPr>
          <p:cNvPr id="2" name="投影片編號版面配置區 1">
            <a:extLst>
              <a:ext uri="{FF2B5EF4-FFF2-40B4-BE49-F238E27FC236}">
                <a16:creationId xmlns:a16="http://schemas.microsoft.com/office/drawing/2014/main" id="{4DBD5C0F-5488-48B8-A7CA-94842E6F0D6F}"/>
              </a:ext>
            </a:extLst>
          </p:cNvPr>
          <p:cNvSpPr>
            <a:spLocks noGrp="1"/>
          </p:cNvSpPr>
          <p:nvPr>
            <p:ph type="sldNum" sz="quarter" idx="12"/>
          </p:nvPr>
        </p:nvSpPr>
        <p:spPr/>
        <p:txBody>
          <a:bodyPr/>
          <a:lstStyle/>
          <a:p>
            <a:fld id="{5E023F15-DF02-435D-8E21-663868E08D20}" type="slidenum">
              <a:rPr lang="zh-TW" altLang="en-US" smtClean="0"/>
              <a:t>46</a:t>
            </a:fld>
            <a:endParaRPr lang="zh-TW" altLang="en-US"/>
          </a:p>
        </p:txBody>
      </p:sp>
      <p:sp>
        <p:nvSpPr>
          <p:cNvPr id="8" name="橢圓 7">
            <a:extLst>
              <a:ext uri="{FF2B5EF4-FFF2-40B4-BE49-F238E27FC236}">
                <a16:creationId xmlns:a16="http://schemas.microsoft.com/office/drawing/2014/main" id="{EC3900DB-E99F-4373-AF75-4A09E8260F56}"/>
              </a:ext>
            </a:extLst>
          </p:cNvPr>
          <p:cNvSpPr/>
          <p:nvPr/>
        </p:nvSpPr>
        <p:spPr>
          <a:xfrm>
            <a:off x="2799548" y="4301955"/>
            <a:ext cx="100441" cy="11128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9" name="橢圓 8">
            <a:extLst>
              <a:ext uri="{FF2B5EF4-FFF2-40B4-BE49-F238E27FC236}">
                <a16:creationId xmlns:a16="http://schemas.microsoft.com/office/drawing/2014/main" id="{2295538D-AF9A-4C19-A266-E8C9898EA74B}"/>
              </a:ext>
            </a:extLst>
          </p:cNvPr>
          <p:cNvSpPr/>
          <p:nvPr/>
        </p:nvSpPr>
        <p:spPr>
          <a:xfrm>
            <a:off x="2198259" y="3928902"/>
            <a:ext cx="100441" cy="11128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10" name="橢圓 9">
            <a:extLst>
              <a:ext uri="{FF2B5EF4-FFF2-40B4-BE49-F238E27FC236}">
                <a16:creationId xmlns:a16="http://schemas.microsoft.com/office/drawing/2014/main" id="{DE3073D8-912F-4054-A954-FE7E69A18CFB}"/>
              </a:ext>
            </a:extLst>
          </p:cNvPr>
          <p:cNvSpPr/>
          <p:nvPr/>
        </p:nvSpPr>
        <p:spPr>
          <a:xfrm>
            <a:off x="3399118" y="3935252"/>
            <a:ext cx="100441" cy="11128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11" name="橢圓 10">
            <a:extLst>
              <a:ext uri="{FF2B5EF4-FFF2-40B4-BE49-F238E27FC236}">
                <a16:creationId xmlns:a16="http://schemas.microsoft.com/office/drawing/2014/main" id="{D98FD857-DA79-474A-9123-58395A71CAF7}"/>
              </a:ext>
            </a:extLst>
          </p:cNvPr>
          <p:cNvSpPr/>
          <p:nvPr/>
        </p:nvSpPr>
        <p:spPr>
          <a:xfrm>
            <a:off x="3394056" y="4308305"/>
            <a:ext cx="100441" cy="11128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12" name="橢圓 11">
            <a:extLst>
              <a:ext uri="{FF2B5EF4-FFF2-40B4-BE49-F238E27FC236}">
                <a16:creationId xmlns:a16="http://schemas.microsoft.com/office/drawing/2014/main" id="{8BBBF166-A610-4F2A-AB17-51468A41CAFD}"/>
              </a:ext>
            </a:extLst>
          </p:cNvPr>
          <p:cNvSpPr/>
          <p:nvPr/>
        </p:nvSpPr>
        <p:spPr>
          <a:xfrm>
            <a:off x="2198259" y="3580767"/>
            <a:ext cx="100441" cy="11128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13" name="橢圓 12">
            <a:extLst>
              <a:ext uri="{FF2B5EF4-FFF2-40B4-BE49-F238E27FC236}">
                <a16:creationId xmlns:a16="http://schemas.microsoft.com/office/drawing/2014/main" id="{87BEC276-B966-4FC3-B314-483AB96020E7}"/>
              </a:ext>
            </a:extLst>
          </p:cNvPr>
          <p:cNvSpPr/>
          <p:nvPr/>
        </p:nvSpPr>
        <p:spPr>
          <a:xfrm>
            <a:off x="2799548" y="3580767"/>
            <a:ext cx="100441" cy="11128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14" name="內容版面配置區 2">
            <a:extLst>
              <a:ext uri="{FF2B5EF4-FFF2-40B4-BE49-F238E27FC236}">
                <a16:creationId xmlns:a16="http://schemas.microsoft.com/office/drawing/2014/main" id="{20F9DC1F-2CFB-4346-B3D4-3A93B1E5927E}"/>
              </a:ext>
            </a:extLst>
          </p:cNvPr>
          <p:cNvSpPr txBox="1">
            <a:spLocks/>
          </p:cNvSpPr>
          <p:nvPr/>
        </p:nvSpPr>
        <p:spPr>
          <a:xfrm>
            <a:off x="279864" y="6337638"/>
            <a:ext cx="8235486" cy="319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en-US" sz="1100" dirty="0">
                <a:latin typeface="微軟正黑體" panose="020B0604030504040204" pitchFamily="34" charset="-120"/>
              </a:rPr>
              <a:t>註：取自</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2021</a:t>
            </a:r>
            <a:r>
              <a:rPr lang="zh-TW" altLang="en-US" sz="1100" dirty="0">
                <a:latin typeface="微軟正黑體" panose="020B0604030504040204" pitchFamily="34" charset="-120"/>
              </a:rPr>
              <a:t> </a:t>
            </a:r>
            <a:r>
              <a:rPr lang="en-US" altLang="zh-TW" sz="1100" dirty="0">
                <a:latin typeface="微軟正黑體" panose="020B0604030504040204" pitchFamily="34" charset="-120"/>
              </a:rPr>
              <a:t>MATHEMATICS</a:t>
            </a:r>
            <a:r>
              <a:rPr lang="zh-TW" altLang="en-US" sz="1100" dirty="0">
                <a:latin typeface="微軟正黑體" panose="020B0604030504040204" pitchFamily="34" charset="-120"/>
              </a:rPr>
              <a:t> </a:t>
            </a:r>
            <a:r>
              <a:rPr lang="en-US" altLang="zh-TW" sz="1100" dirty="0">
                <a:latin typeface="微軟正黑體" panose="020B0604030504040204" pitchFamily="34" charset="-120"/>
              </a:rPr>
              <a:t>FRAMEWORK(OECD,2018a)</a:t>
            </a:r>
            <a:r>
              <a:rPr lang="zh-TW" altLang="en-US" sz="1100" dirty="0">
                <a:latin typeface="微軟正黑體" panose="020B0604030504040204" pitchFamily="34" charset="-120"/>
              </a:rPr>
              <a:t>，由臺灣</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國家研究中心編修而成</a:t>
            </a:r>
          </a:p>
        </p:txBody>
      </p:sp>
    </p:spTree>
    <p:extLst>
      <p:ext uri="{BB962C8B-B14F-4D97-AF65-F5344CB8AC3E}">
        <p14:creationId xmlns:p14="http://schemas.microsoft.com/office/powerpoint/2010/main" val="322363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A3F3281-E9C6-4E9F-B9EA-4551F85EE3AB}"/>
              </a:ext>
            </a:extLst>
          </p:cNvPr>
          <p:cNvSpPr txBox="1">
            <a:spLocks/>
          </p:cNvSpPr>
          <p:nvPr/>
        </p:nvSpPr>
        <p:spPr>
          <a:xfrm>
            <a:off x="379465" y="200767"/>
            <a:ext cx="8374634" cy="44230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數學素養範例試題</a:t>
            </a:r>
            <a:r>
              <a:rPr lang="en-US" altLang="zh-TW" sz="3200" b="1" dirty="0">
                <a:latin typeface="微軟正黑體" panose="020B0604030504040204" pitchFamily="34" charset="-120"/>
                <a:cs typeface="Times New Roman" panose="02020603050405020304" pitchFamily="18" charset="0"/>
              </a:rPr>
              <a:t>2</a:t>
            </a:r>
            <a:r>
              <a:rPr lang="zh-TW" altLang="en-US" sz="3200" b="1" dirty="0">
                <a:latin typeface="微軟正黑體" panose="020B0604030504040204" pitchFamily="34" charset="-120"/>
                <a:cs typeface="Times New Roman" panose="02020603050405020304" pitchFamily="18" charset="0"/>
              </a:rPr>
              <a:t>：存款模擬 </a:t>
            </a:r>
            <a:r>
              <a:rPr lang="en-US" altLang="zh-TW" sz="3200" b="1" dirty="0">
                <a:latin typeface="微軟正黑體" panose="020B0604030504040204" pitchFamily="34" charset="-120"/>
                <a:cs typeface="Times New Roman" panose="02020603050405020304" pitchFamily="18" charset="0"/>
              </a:rPr>
              <a:t>(8)</a:t>
            </a:r>
            <a:endParaRPr lang="zh-TW" altLang="en-US" sz="3200" b="1" dirty="0">
              <a:latin typeface="微軟正黑體" panose="020B0604030504040204" pitchFamily="34" charset="-120"/>
              <a:cs typeface="Times New Roman" panose="02020603050405020304" pitchFamily="18" charset="0"/>
            </a:endParaRPr>
          </a:p>
        </p:txBody>
      </p:sp>
      <p:pic>
        <p:nvPicPr>
          <p:cNvPr id="4" name="圖片 3">
            <a:extLst>
              <a:ext uri="{FF2B5EF4-FFF2-40B4-BE49-F238E27FC236}">
                <a16:creationId xmlns:a16="http://schemas.microsoft.com/office/drawing/2014/main" id="{9FA2DF00-F6AA-4AC3-B29D-A9493C233F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1999" y="787425"/>
            <a:ext cx="7189565" cy="5400000"/>
          </a:xfrm>
          <a:prstGeom prst="rect">
            <a:avLst/>
          </a:prstGeom>
        </p:spPr>
      </p:pic>
      <p:sp>
        <p:nvSpPr>
          <p:cNvPr id="2" name="投影片編號版面配置區 1">
            <a:extLst>
              <a:ext uri="{FF2B5EF4-FFF2-40B4-BE49-F238E27FC236}">
                <a16:creationId xmlns:a16="http://schemas.microsoft.com/office/drawing/2014/main" id="{98F5A5F2-1C4C-45C0-9AAA-F18E3D2866A7}"/>
              </a:ext>
            </a:extLst>
          </p:cNvPr>
          <p:cNvSpPr>
            <a:spLocks noGrp="1"/>
          </p:cNvSpPr>
          <p:nvPr>
            <p:ph type="sldNum" sz="quarter" idx="12"/>
          </p:nvPr>
        </p:nvSpPr>
        <p:spPr/>
        <p:txBody>
          <a:bodyPr/>
          <a:lstStyle/>
          <a:p>
            <a:fld id="{5E023F15-DF02-435D-8E21-663868E08D20}" type="slidenum">
              <a:rPr lang="zh-TW" altLang="en-US" smtClean="0"/>
              <a:t>47</a:t>
            </a:fld>
            <a:endParaRPr lang="zh-TW" altLang="en-US"/>
          </a:p>
        </p:txBody>
      </p:sp>
      <p:sp>
        <p:nvSpPr>
          <p:cNvPr id="8" name="橢圓 7">
            <a:extLst>
              <a:ext uri="{FF2B5EF4-FFF2-40B4-BE49-F238E27FC236}">
                <a16:creationId xmlns:a16="http://schemas.microsoft.com/office/drawing/2014/main" id="{0C181030-C6B3-4662-88C8-C21F0371550D}"/>
              </a:ext>
            </a:extLst>
          </p:cNvPr>
          <p:cNvSpPr/>
          <p:nvPr/>
        </p:nvSpPr>
        <p:spPr>
          <a:xfrm>
            <a:off x="1169559" y="4579775"/>
            <a:ext cx="100441" cy="11128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9" name="橢圓 8">
            <a:extLst>
              <a:ext uri="{FF2B5EF4-FFF2-40B4-BE49-F238E27FC236}">
                <a16:creationId xmlns:a16="http://schemas.microsoft.com/office/drawing/2014/main" id="{95D3BC51-47B5-42A9-9366-15595A5A42EF}"/>
              </a:ext>
            </a:extLst>
          </p:cNvPr>
          <p:cNvSpPr/>
          <p:nvPr/>
        </p:nvSpPr>
        <p:spPr>
          <a:xfrm>
            <a:off x="1169559" y="3568855"/>
            <a:ext cx="100441" cy="11128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10" name="內容版面配置區 2">
            <a:extLst>
              <a:ext uri="{FF2B5EF4-FFF2-40B4-BE49-F238E27FC236}">
                <a16:creationId xmlns:a16="http://schemas.microsoft.com/office/drawing/2014/main" id="{3982015D-5D9F-4C32-8375-7C6CB851A70C}"/>
              </a:ext>
            </a:extLst>
          </p:cNvPr>
          <p:cNvSpPr txBox="1">
            <a:spLocks/>
          </p:cNvSpPr>
          <p:nvPr/>
        </p:nvSpPr>
        <p:spPr>
          <a:xfrm>
            <a:off x="279864" y="6337638"/>
            <a:ext cx="8235486" cy="319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1100" dirty="0">
                <a:latin typeface="微軟正黑體" panose="020B0604030504040204" pitchFamily="34" charset="-120"/>
              </a:rPr>
              <a:t>註：取自</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2021</a:t>
            </a:r>
            <a:r>
              <a:rPr lang="zh-TW" altLang="en-US" sz="1100" dirty="0">
                <a:latin typeface="微軟正黑體" panose="020B0604030504040204" pitchFamily="34" charset="-120"/>
              </a:rPr>
              <a:t> </a:t>
            </a:r>
            <a:r>
              <a:rPr lang="en-US" altLang="zh-TW" sz="1100" dirty="0">
                <a:latin typeface="微軟正黑體" panose="020B0604030504040204" pitchFamily="34" charset="-120"/>
              </a:rPr>
              <a:t>MATHEMATICS</a:t>
            </a:r>
            <a:r>
              <a:rPr lang="zh-TW" altLang="en-US" sz="1100" dirty="0">
                <a:latin typeface="微軟正黑體" panose="020B0604030504040204" pitchFamily="34" charset="-120"/>
              </a:rPr>
              <a:t> </a:t>
            </a:r>
            <a:r>
              <a:rPr lang="en-US" altLang="zh-TW" sz="1100" dirty="0">
                <a:latin typeface="微軟正黑體" panose="020B0604030504040204" pitchFamily="34" charset="-120"/>
              </a:rPr>
              <a:t>FRAMEWORK</a:t>
            </a:r>
            <a:r>
              <a:rPr lang="zh-TW" altLang="en-US" sz="1100" dirty="0">
                <a:latin typeface="微軟正黑體" panose="020B0604030504040204" pitchFamily="34" charset="-120"/>
              </a:rPr>
              <a:t> </a:t>
            </a:r>
            <a:r>
              <a:rPr lang="en-US" altLang="zh-TW" sz="1100" dirty="0">
                <a:latin typeface="微軟正黑體" panose="020B0604030504040204" pitchFamily="34" charset="-120"/>
              </a:rPr>
              <a:t>(OECD,</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2018a)</a:t>
            </a:r>
            <a:r>
              <a:rPr lang="zh-TW" altLang="en-US" sz="1100" dirty="0">
                <a:latin typeface="微軟正黑體" panose="020B0604030504040204" pitchFamily="34" charset="-120"/>
              </a:rPr>
              <a:t>，由臺灣</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國家研究中心編修而成。</a:t>
            </a:r>
          </a:p>
        </p:txBody>
      </p:sp>
    </p:spTree>
    <p:extLst>
      <p:ext uri="{BB962C8B-B14F-4D97-AF65-F5344CB8AC3E}">
        <p14:creationId xmlns:p14="http://schemas.microsoft.com/office/powerpoint/2010/main" val="229179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A3F3281-E9C6-4E9F-B9EA-4551F85EE3AB}"/>
              </a:ext>
            </a:extLst>
          </p:cNvPr>
          <p:cNvSpPr txBox="1">
            <a:spLocks/>
          </p:cNvSpPr>
          <p:nvPr/>
        </p:nvSpPr>
        <p:spPr>
          <a:xfrm>
            <a:off x="384683" y="200767"/>
            <a:ext cx="8374634" cy="44230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數學素養範例試題</a:t>
            </a:r>
            <a:r>
              <a:rPr lang="en-US" altLang="zh-TW" sz="3200" b="1" dirty="0">
                <a:latin typeface="微軟正黑體" panose="020B0604030504040204" pitchFamily="34" charset="-120"/>
                <a:cs typeface="Times New Roman" panose="02020603050405020304" pitchFamily="18" charset="0"/>
              </a:rPr>
              <a:t>2</a:t>
            </a:r>
            <a:r>
              <a:rPr lang="zh-TW" altLang="en-US" sz="3200" b="1" dirty="0">
                <a:latin typeface="微軟正黑體" panose="020B0604030504040204" pitchFamily="34" charset="-120"/>
                <a:cs typeface="Times New Roman" panose="02020603050405020304" pitchFamily="18" charset="0"/>
              </a:rPr>
              <a:t>：存款模擬 </a:t>
            </a:r>
            <a:r>
              <a:rPr lang="en-US" altLang="zh-TW" sz="3200" b="1" dirty="0">
                <a:latin typeface="微軟正黑體" panose="020B0604030504040204" pitchFamily="34" charset="-120"/>
                <a:cs typeface="Times New Roman" panose="02020603050405020304" pitchFamily="18" charset="0"/>
              </a:rPr>
              <a:t>(9)</a:t>
            </a:r>
            <a:endParaRPr lang="zh-TW" altLang="en-US" sz="3200" b="1" dirty="0">
              <a:latin typeface="微軟正黑體" panose="020B0604030504040204" pitchFamily="34" charset="-120"/>
              <a:cs typeface="Times New Roman" panose="02020603050405020304" pitchFamily="18" charset="0"/>
            </a:endParaRPr>
          </a:p>
        </p:txBody>
      </p:sp>
      <p:pic>
        <p:nvPicPr>
          <p:cNvPr id="4" name="圖片 3">
            <a:extLst>
              <a:ext uri="{FF2B5EF4-FFF2-40B4-BE49-F238E27FC236}">
                <a16:creationId xmlns:a16="http://schemas.microsoft.com/office/drawing/2014/main" id="{BDA0E92F-65C6-4520-A68E-DEFF94AECE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1565" y="729000"/>
            <a:ext cx="7220870" cy="5400000"/>
          </a:xfrm>
          <a:prstGeom prst="rect">
            <a:avLst/>
          </a:prstGeom>
        </p:spPr>
      </p:pic>
      <p:sp>
        <p:nvSpPr>
          <p:cNvPr id="2" name="投影片編號版面配置區 1">
            <a:extLst>
              <a:ext uri="{FF2B5EF4-FFF2-40B4-BE49-F238E27FC236}">
                <a16:creationId xmlns:a16="http://schemas.microsoft.com/office/drawing/2014/main" id="{CD75C57A-398A-4743-A9DE-6251C632EA07}"/>
              </a:ext>
            </a:extLst>
          </p:cNvPr>
          <p:cNvSpPr>
            <a:spLocks noGrp="1"/>
          </p:cNvSpPr>
          <p:nvPr>
            <p:ph type="sldNum" sz="quarter" idx="12"/>
          </p:nvPr>
        </p:nvSpPr>
        <p:spPr/>
        <p:txBody>
          <a:bodyPr/>
          <a:lstStyle/>
          <a:p>
            <a:fld id="{5E023F15-DF02-435D-8E21-663868E08D20}" type="slidenum">
              <a:rPr lang="zh-TW" altLang="en-US" smtClean="0"/>
              <a:t>48</a:t>
            </a:fld>
            <a:endParaRPr lang="zh-TW" altLang="en-US"/>
          </a:p>
        </p:txBody>
      </p:sp>
      <p:sp>
        <p:nvSpPr>
          <p:cNvPr id="8" name="橢圓 7">
            <a:extLst>
              <a:ext uri="{FF2B5EF4-FFF2-40B4-BE49-F238E27FC236}">
                <a16:creationId xmlns:a16="http://schemas.microsoft.com/office/drawing/2014/main" id="{1E0E07B2-45B8-40B9-8DE3-C8A84905B313}"/>
              </a:ext>
            </a:extLst>
          </p:cNvPr>
          <p:cNvSpPr/>
          <p:nvPr/>
        </p:nvSpPr>
        <p:spPr>
          <a:xfrm>
            <a:off x="1156684" y="3511650"/>
            <a:ext cx="100441" cy="11128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9" name="橢圓 8">
            <a:extLst>
              <a:ext uri="{FF2B5EF4-FFF2-40B4-BE49-F238E27FC236}">
                <a16:creationId xmlns:a16="http://schemas.microsoft.com/office/drawing/2014/main" id="{5C95E1A6-E617-4445-A446-13FF3BF90835}"/>
              </a:ext>
            </a:extLst>
          </p:cNvPr>
          <p:cNvSpPr/>
          <p:nvPr/>
        </p:nvSpPr>
        <p:spPr>
          <a:xfrm>
            <a:off x="1156685" y="4510428"/>
            <a:ext cx="100441" cy="11128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10" name="內容版面配置區 2">
            <a:extLst>
              <a:ext uri="{FF2B5EF4-FFF2-40B4-BE49-F238E27FC236}">
                <a16:creationId xmlns:a16="http://schemas.microsoft.com/office/drawing/2014/main" id="{D9C2B059-D94B-436B-B317-803FE3C1DADF}"/>
              </a:ext>
            </a:extLst>
          </p:cNvPr>
          <p:cNvSpPr txBox="1">
            <a:spLocks/>
          </p:cNvSpPr>
          <p:nvPr/>
        </p:nvSpPr>
        <p:spPr>
          <a:xfrm>
            <a:off x="279864" y="6337638"/>
            <a:ext cx="8235486" cy="319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1100" dirty="0">
                <a:latin typeface="微軟正黑體" panose="020B0604030504040204" pitchFamily="34" charset="-120"/>
              </a:rPr>
              <a:t>註：取自</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2021</a:t>
            </a:r>
            <a:r>
              <a:rPr lang="zh-TW" altLang="en-US" sz="1100" dirty="0">
                <a:latin typeface="微軟正黑體" panose="020B0604030504040204" pitchFamily="34" charset="-120"/>
              </a:rPr>
              <a:t> </a:t>
            </a:r>
            <a:r>
              <a:rPr lang="en-US" altLang="zh-TW" sz="1100" dirty="0">
                <a:latin typeface="微軟正黑體" panose="020B0604030504040204" pitchFamily="34" charset="-120"/>
              </a:rPr>
              <a:t>MATHEMATICS</a:t>
            </a:r>
            <a:r>
              <a:rPr lang="zh-TW" altLang="en-US" sz="1100" dirty="0">
                <a:latin typeface="微軟正黑體" panose="020B0604030504040204" pitchFamily="34" charset="-120"/>
              </a:rPr>
              <a:t> </a:t>
            </a:r>
            <a:r>
              <a:rPr lang="en-US" altLang="zh-TW" sz="1100" dirty="0">
                <a:latin typeface="微軟正黑體" panose="020B0604030504040204" pitchFamily="34" charset="-120"/>
              </a:rPr>
              <a:t>FRAMEWORK</a:t>
            </a:r>
            <a:r>
              <a:rPr lang="zh-TW" altLang="en-US" sz="1100" dirty="0">
                <a:latin typeface="微軟正黑體" panose="020B0604030504040204" pitchFamily="34" charset="-120"/>
              </a:rPr>
              <a:t> </a:t>
            </a:r>
            <a:r>
              <a:rPr lang="en-US" altLang="zh-TW" sz="1100" dirty="0">
                <a:latin typeface="微軟正黑體" panose="020B0604030504040204" pitchFamily="34" charset="-120"/>
              </a:rPr>
              <a:t>(OECD,</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2018a)</a:t>
            </a:r>
            <a:r>
              <a:rPr lang="zh-TW" altLang="en-US" sz="1100" dirty="0">
                <a:latin typeface="微軟正黑體" panose="020B0604030504040204" pitchFamily="34" charset="-120"/>
              </a:rPr>
              <a:t>，由臺灣</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國家研究中心編修而成。</a:t>
            </a:r>
          </a:p>
        </p:txBody>
      </p:sp>
    </p:spTree>
    <p:extLst>
      <p:ext uri="{BB962C8B-B14F-4D97-AF65-F5344CB8AC3E}">
        <p14:creationId xmlns:p14="http://schemas.microsoft.com/office/powerpoint/2010/main" val="7997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DAB7E6E-CDF0-4433-A34E-B6B2B263D279}"/>
              </a:ext>
            </a:extLst>
          </p:cNvPr>
          <p:cNvSpPr>
            <a:spLocks noGrp="1"/>
          </p:cNvSpPr>
          <p:nvPr>
            <p:ph type="title"/>
          </p:nvPr>
        </p:nvSpPr>
        <p:spPr>
          <a:xfrm>
            <a:off x="628650" y="193444"/>
            <a:ext cx="7886700" cy="790343"/>
          </a:xfrm>
        </p:spPr>
        <p:txBody>
          <a:bodyPr>
            <a:normAutofit/>
          </a:bodyPr>
          <a:lstStyle/>
          <a:p>
            <a:r>
              <a:rPr lang="en-US" altLang="zh-TW" sz="3200" b="1" dirty="0"/>
              <a:t>PISA</a:t>
            </a:r>
            <a:r>
              <a:rPr lang="zh-TW" altLang="en-US" sz="3200" b="1" dirty="0"/>
              <a:t>閱讀素養的定義與評量架構</a:t>
            </a:r>
          </a:p>
        </p:txBody>
      </p:sp>
      <p:sp>
        <p:nvSpPr>
          <p:cNvPr id="3" name="內容版面配置區 2">
            <a:extLst>
              <a:ext uri="{FF2B5EF4-FFF2-40B4-BE49-F238E27FC236}">
                <a16:creationId xmlns:a16="http://schemas.microsoft.com/office/drawing/2014/main" id="{499E6EB9-0790-48F1-9265-7243B6707515}"/>
              </a:ext>
            </a:extLst>
          </p:cNvPr>
          <p:cNvSpPr>
            <a:spLocks noGrp="1"/>
          </p:cNvSpPr>
          <p:nvPr>
            <p:ph idx="1"/>
          </p:nvPr>
        </p:nvSpPr>
        <p:spPr>
          <a:xfrm>
            <a:off x="628649" y="983787"/>
            <a:ext cx="7886700" cy="5054013"/>
          </a:xfrm>
        </p:spPr>
        <p:txBody>
          <a:bodyPr>
            <a:normAutofit/>
          </a:bodyPr>
          <a:lstStyle/>
          <a:p>
            <a:pPr>
              <a:lnSpc>
                <a:spcPct val="120000"/>
              </a:lnSpc>
            </a:pPr>
            <a:r>
              <a:rPr lang="zh-TW" altLang="en-US" sz="2400" dirty="0"/>
              <a:t>閱讀素養是為實現個人目標、增長知識、發展個人潛能以及參與社會活動，而理解、運用、評鑑、省思與參與文本的能力（</a:t>
            </a:r>
            <a:r>
              <a:rPr lang="en-US" altLang="zh-TW" sz="2400" dirty="0"/>
              <a:t>OECD, 2016</a:t>
            </a:r>
            <a:r>
              <a:rPr lang="zh-TW" altLang="en-US" sz="2400" dirty="0"/>
              <a:t>）。</a:t>
            </a:r>
          </a:p>
        </p:txBody>
      </p:sp>
      <p:pic>
        <p:nvPicPr>
          <p:cNvPr id="4" name="圖片 3">
            <a:extLst>
              <a:ext uri="{FF2B5EF4-FFF2-40B4-BE49-F238E27FC236}">
                <a16:creationId xmlns:a16="http://schemas.microsoft.com/office/drawing/2014/main" id="{AC2B2468-F656-4645-93C8-C3D4318668C5}"/>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bwMode="auto">
          <a:xfrm>
            <a:off x="1875200" y="2424945"/>
            <a:ext cx="5393598" cy="3643286"/>
          </a:xfrm>
          <a:prstGeom prst="rect">
            <a:avLst/>
          </a:prstGeom>
          <a:ln>
            <a:noFill/>
          </a:ln>
          <a:extLst>
            <a:ext uri="{53640926-AAD7-44D8-BBD7-CCE9431645EC}">
              <a14:shadowObscured xmlns:a14="http://schemas.microsoft.com/office/drawing/2010/main"/>
            </a:ext>
          </a:extLst>
        </p:spPr>
      </p:pic>
      <p:sp>
        <p:nvSpPr>
          <p:cNvPr id="5" name="投影片編號版面配置區 4">
            <a:extLst>
              <a:ext uri="{FF2B5EF4-FFF2-40B4-BE49-F238E27FC236}">
                <a16:creationId xmlns:a16="http://schemas.microsoft.com/office/drawing/2014/main" id="{ADF98AEE-59DA-4D9B-9697-9E3FB7E2207B}"/>
              </a:ext>
            </a:extLst>
          </p:cNvPr>
          <p:cNvSpPr>
            <a:spLocks noGrp="1"/>
          </p:cNvSpPr>
          <p:nvPr>
            <p:ph type="sldNum" sz="quarter" idx="12"/>
          </p:nvPr>
        </p:nvSpPr>
        <p:spPr/>
        <p:txBody>
          <a:bodyPr/>
          <a:lstStyle/>
          <a:p>
            <a:fld id="{5E023F15-DF02-435D-8E21-663868E08D20}" type="slidenum">
              <a:rPr lang="zh-TW" altLang="en-US" smtClean="0"/>
              <a:t>49</a:t>
            </a:fld>
            <a:endParaRPr lang="zh-TW" altLang="en-US"/>
          </a:p>
        </p:txBody>
      </p:sp>
      <p:sp>
        <p:nvSpPr>
          <p:cNvPr id="6" name="矩形 5">
            <a:extLst>
              <a:ext uri="{FF2B5EF4-FFF2-40B4-BE49-F238E27FC236}">
                <a16:creationId xmlns:a16="http://schemas.microsoft.com/office/drawing/2014/main" id="{80A6ED9E-1C2A-440F-A527-F4831CAFAB71}"/>
              </a:ext>
            </a:extLst>
          </p:cNvPr>
          <p:cNvSpPr/>
          <p:nvPr/>
        </p:nvSpPr>
        <p:spPr>
          <a:xfrm>
            <a:off x="2157411" y="6144307"/>
            <a:ext cx="4829175" cy="261610"/>
          </a:xfrm>
          <a:prstGeom prst="rect">
            <a:avLst/>
          </a:prstGeom>
        </p:spPr>
        <p:txBody>
          <a:bodyPr wrap="square">
            <a:spAutoFit/>
          </a:bodyPr>
          <a:lstStyle/>
          <a:p>
            <a:pPr algn="ctr"/>
            <a:r>
              <a:rPr lang="zh-TW" altLang="zh-TW" sz="1100" dirty="0">
                <a:latin typeface="+mn-ea"/>
                <a:cs typeface="Times New Roman" panose="02020603050405020304" pitchFamily="18" charset="0"/>
              </a:rPr>
              <a:t>閱讀素養之評量架構（整理自</a:t>
            </a:r>
            <a:r>
              <a:rPr lang="en-US" altLang="zh-TW" sz="1100" dirty="0">
                <a:latin typeface="+mn-ea"/>
              </a:rPr>
              <a:t>OECD, 2016</a:t>
            </a:r>
            <a:r>
              <a:rPr lang="zh-TW" altLang="zh-TW" sz="1100" dirty="0">
                <a:latin typeface="+mn-ea"/>
                <a:cs typeface="Times New Roman" panose="02020603050405020304" pitchFamily="18" charset="0"/>
              </a:rPr>
              <a:t>）</a:t>
            </a:r>
            <a:endParaRPr lang="zh-TW" altLang="en-US" sz="1100" dirty="0">
              <a:latin typeface="+mn-ea"/>
            </a:endParaRPr>
          </a:p>
        </p:txBody>
      </p:sp>
    </p:spTree>
    <p:extLst>
      <p:ext uri="{BB962C8B-B14F-4D97-AF65-F5344CB8AC3E}">
        <p14:creationId xmlns:p14="http://schemas.microsoft.com/office/powerpoint/2010/main" val="3182137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11B063-9ECE-46A8-A560-EBA8A4575BA4}"/>
              </a:ext>
            </a:extLst>
          </p:cNvPr>
          <p:cNvSpPr>
            <a:spLocks noGrp="1"/>
          </p:cNvSpPr>
          <p:nvPr>
            <p:ph type="title"/>
          </p:nvPr>
        </p:nvSpPr>
        <p:spPr/>
        <p:txBody>
          <a:bodyPr/>
          <a:lstStyle/>
          <a:p>
            <a:r>
              <a:rPr lang="zh-TW" altLang="en-US" b="1" dirty="0"/>
              <a:t>素養評量的國際趨勢</a:t>
            </a:r>
          </a:p>
        </p:txBody>
      </p:sp>
      <p:sp>
        <p:nvSpPr>
          <p:cNvPr id="3" name="內容版面配置區 2">
            <a:extLst>
              <a:ext uri="{FF2B5EF4-FFF2-40B4-BE49-F238E27FC236}">
                <a16:creationId xmlns:a16="http://schemas.microsoft.com/office/drawing/2014/main" id="{9EC8129F-A87C-45D2-A03D-CC815279A002}"/>
              </a:ext>
            </a:extLst>
          </p:cNvPr>
          <p:cNvSpPr>
            <a:spLocks noGrp="1"/>
          </p:cNvSpPr>
          <p:nvPr>
            <p:ph idx="1"/>
          </p:nvPr>
        </p:nvSpPr>
        <p:spPr>
          <a:xfrm>
            <a:off x="410197" y="1895475"/>
            <a:ext cx="8545795" cy="4281487"/>
          </a:xfrm>
        </p:spPr>
        <p:txBody>
          <a:bodyPr/>
          <a:lstStyle/>
          <a:p>
            <a:r>
              <a:rPr lang="zh-TW" altLang="en-US" dirty="0"/>
              <a:t>評量學生由學習內容所延伸出來的知識概念，判斷、應用與生活問題解決的能力。</a:t>
            </a:r>
            <a:endParaRPr lang="en-US" altLang="zh-TW" dirty="0"/>
          </a:p>
          <a:p>
            <a:endParaRPr lang="en-US" altLang="zh-TW" dirty="0"/>
          </a:p>
          <a:p>
            <a:r>
              <a:rPr lang="zh-TW" altLang="en-US" dirty="0"/>
              <a:t>重視知識應用的社會脈絡、價值觀與態度。</a:t>
            </a:r>
            <a:endParaRPr lang="en-US" altLang="zh-TW" dirty="0"/>
          </a:p>
          <a:p>
            <a:endParaRPr lang="en-US" altLang="zh-TW" dirty="0"/>
          </a:p>
          <a:p>
            <a:r>
              <a:rPr lang="zh-TW" altLang="en-US" dirty="0"/>
              <a:t>評量數位化，問題情境更加真實且新穎。</a:t>
            </a:r>
            <a:endParaRPr lang="en-US" altLang="zh-TW" dirty="0"/>
          </a:p>
          <a:p>
            <a:endParaRPr lang="en-US" altLang="zh-TW" dirty="0"/>
          </a:p>
          <a:p>
            <a:endParaRPr lang="zh-TW" altLang="en-US" dirty="0"/>
          </a:p>
        </p:txBody>
      </p:sp>
      <p:sp>
        <p:nvSpPr>
          <p:cNvPr id="4" name="投影片編號版面配置區 3">
            <a:extLst>
              <a:ext uri="{FF2B5EF4-FFF2-40B4-BE49-F238E27FC236}">
                <a16:creationId xmlns:a16="http://schemas.microsoft.com/office/drawing/2014/main" id="{9D7FA0B4-B14C-40FB-9DF3-3745D7B9444A}"/>
              </a:ext>
            </a:extLst>
          </p:cNvPr>
          <p:cNvSpPr>
            <a:spLocks noGrp="1"/>
          </p:cNvSpPr>
          <p:nvPr>
            <p:ph type="sldNum" sz="quarter" idx="12"/>
          </p:nvPr>
        </p:nvSpPr>
        <p:spPr/>
        <p:txBody>
          <a:bodyPr/>
          <a:lstStyle/>
          <a:p>
            <a:fld id="{5E023F15-DF02-435D-8E21-663868E08D20}" type="slidenum">
              <a:rPr lang="zh-TW" altLang="en-US" smtClean="0"/>
              <a:pPr/>
              <a:t>5</a:t>
            </a:fld>
            <a:endParaRPr lang="zh-TW" altLang="en-US" dirty="0"/>
          </a:p>
        </p:txBody>
      </p:sp>
    </p:spTree>
    <p:extLst>
      <p:ext uri="{BB962C8B-B14F-4D97-AF65-F5344CB8AC3E}">
        <p14:creationId xmlns:p14="http://schemas.microsoft.com/office/powerpoint/2010/main" val="20566555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68F2E615-0D86-44A8-BE62-11A2AD28DB38}"/>
              </a:ext>
            </a:extLst>
          </p:cNvPr>
          <p:cNvSpPr>
            <a:spLocks noGrp="1"/>
          </p:cNvSpPr>
          <p:nvPr>
            <p:ph idx="1"/>
          </p:nvPr>
        </p:nvSpPr>
        <p:spPr>
          <a:xfrm>
            <a:off x="454257" y="6319067"/>
            <a:ext cx="7886700" cy="302654"/>
          </a:xfrm>
        </p:spPr>
        <p:txBody>
          <a:bodyPr>
            <a:noAutofit/>
          </a:bodyPr>
          <a:lstStyle/>
          <a:p>
            <a:pPr marL="0" indent="0">
              <a:buNone/>
            </a:pPr>
            <a:r>
              <a:rPr lang="zh-TW" altLang="en-US" sz="1100" dirty="0"/>
              <a:t>註：取自</a:t>
            </a:r>
            <a:r>
              <a:rPr lang="en-US" altLang="zh-TW" sz="1100" dirty="0"/>
              <a:t>PISA</a:t>
            </a:r>
            <a:r>
              <a:rPr lang="zh-TW" altLang="en-US" sz="1100" dirty="0"/>
              <a:t>官方網站， </a:t>
            </a:r>
            <a:r>
              <a:rPr lang="en-US" altLang="zh-TW" sz="1100" dirty="0">
                <a:hlinkClick r:id="rId2"/>
              </a:rPr>
              <a:t>https://pisa2018-questions.oecd.org/platform/index.html?user=&amp;domain=REA&amp;unit=R557-CowsMilk&amp;lang=zho-TAP</a:t>
            </a:r>
            <a:r>
              <a:rPr lang="zh-TW" altLang="en-US" sz="1100" dirty="0"/>
              <a:t>。</a:t>
            </a:r>
          </a:p>
        </p:txBody>
      </p:sp>
      <p:pic>
        <p:nvPicPr>
          <p:cNvPr id="4" name="圖片 3">
            <a:extLst>
              <a:ext uri="{FF2B5EF4-FFF2-40B4-BE49-F238E27FC236}">
                <a16:creationId xmlns:a16="http://schemas.microsoft.com/office/drawing/2014/main" id="{441707EA-6FA4-4DC4-88DE-38592E437F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9031" y="846529"/>
            <a:ext cx="7185938" cy="5400000"/>
          </a:xfrm>
          <a:prstGeom prst="rect">
            <a:avLst/>
          </a:prstGeom>
        </p:spPr>
      </p:pic>
      <p:sp>
        <p:nvSpPr>
          <p:cNvPr id="5" name="標題 1">
            <a:extLst>
              <a:ext uri="{FF2B5EF4-FFF2-40B4-BE49-F238E27FC236}">
                <a16:creationId xmlns:a16="http://schemas.microsoft.com/office/drawing/2014/main" id="{5F15096C-73A1-4E78-BAD9-7BE2D195D4FE}"/>
              </a:ext>
            </a:extLst>
          </p:cNvPr>
          <p:cNvSpPr txBox="1">
            <a:spLocks/>
          </p:cNvSpPr>
          <p:nvPr/>
        </p:nvSpPr>
        <p:spPr>
          <a:xfrm>
            <a:off x="454257" y="186516"/>
            <a:ext cx="8235486" cy="49708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閱讀素養範例試題：牛奶 </a:t>
            </a:r>
            <a:r>
              <a:rPr lang="en-US" altLang="zh-TW" sz="3200" b="1" dirty="0">
                <a:latin typeface="微軟正黑體" panose="020B0604030504040204" pitchFamily="34" charset="-120"/>
                <a:cs typeface="Times New Roman" panose="02020603050405020304" pitchFamily="18" charset="0"/>
              </a:rPr>
              <a:t>(1)</a:t>
            </a:r>
            <a:endParaRPr lang="zh-TW" altLang="en-US" sz="3200" b="1" dirty="0">
              <a:latin typeface="微軟正黑體" panose="020B0604030504040204" pitchFamily="34" charset="-12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3AD13B03-BBFF-414B-86A6-F613ECDFCB7F}"/>
              </a:ext>
            </a:extLst>
          </p:cNvPr>
          <p:cNvSpPr>
            <a:spLocks noGrp="1"/>
          </p:cNvSpPr>
          <p:nvPr>
            <p:ph type="sldNum" sz="quarter" idx="12"/>
          </p:nvPr>
        </p:nvSpPr>
        <p:spPr/>
        <p:txBody>
          <a:bodyPr/>
          <a:lstStyle/>
          <a:p>
            <a:fld id="{5E023F15-DF02-435D-8E21-663868E08D20}" type="slidenum">
              <a:rPr lang="zh-TW" altLang="en-US" smtClean="0"/>
              <a:t>50</a:t>
            </a:fld>
            <a:endParaRPr lang="zh-TW" altLang="en-US"/>
          </a:p>
        </p:txBody>
      </p:sp>
    </p:spTree>
    <p:extLst>
      <p:ext uri="{BB962C8B-B14F-4D97-AF65-F5344CB8AC3E}">
        <p14:creationId xmlns:p14="http://schemas.microsoft.com/office/powerpoint/2010/main" val="33068234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A07822D7-6062-4A8D-B85B-AF5AE48726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72000" y="801334"/>
            <a:ext cx="7200000" cy="5400000"/>
          </a:xfrm>
          <a:prstGeom prst="rect">
            <a:avLst/>
          </a:prstGeom>
        </p:spPr>
      </p:pic>
      <p:sp>
        <p:nvSpPr>
          <p:cNvPr id="5" name="標題 1">
            <a:extLst>
              <a:ext uri="{FF2B5EF4-FFF2-40B4-BE49-F238E27FC236}">
                <a16:creationId xmlns:a16="http://schemas.microsoft.com/office/drawing/2014/main" id="{5CEBA234-4F0A-4AC5-9D4A-E5FE942BE601}"/>
              </a:ext>
            </a:extLst>
          </p:cNvPr>
          <p:cNvSpPr txBox="1">
            <a:spLocks/>
          </p:cNvSpPr>
          <p:nvPr/>
        </p:nvSpPr>
        <p:spPr>
          <a:xfrm>
            <a:off x="454257" y="186516"/>
            <a:ext cx="8235486" cy="49708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閱讀素養範例試題：牛奶 </a:t>
            </a:r>
            <a:r>
              <a:rPr lang="en-US" altLang="zh-TW" sz="3200" b="1" dirty="0">
                <a:latin typeface="微軟正黑體" panose="020B0604030504040204" pitchFamily="34" charset="-120"/>
                <a:cs typeface="Times New Roman" panose="02020603050405020304" pitchFamily="18" charset="0"/>
              </a:rPr>
              <a:t>(2)</a:t>
            </a:r>
            <a:endParaRPr lang="zh-TW" altLang="en-US" sz="3200" b="1" dirty="0">
              <a:latin typeface="微軟正黑體" panose="020B0604030504040204" pitchFamily="34" charset="-12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70B344F9-BC80-495E-AA0A-54DD0ADB1D01}"/>
              </a:ext>
            </a:extLst>
          </p:cNvPr>
          <p:cNvSpPr>
            <a:spLocks noGrp="1"/>
          </p:cNvSpPr>
          <p:nvPr>
            <p:ph type="sldNum" sz="quarter" idx="12"/>
          </p:nvPr>
        </p:nvSpPr>
        <p:spPr/>
        <p:txBody>
          <a:bodyPr/>
          <a:lstStyle/>
          <a:p>
            <a:fld id="{5E023F15-DF02-435D-8E21-663868E08D20}" type="slidenum">
              <a:rPr lang="zh-TW" altLang="en-US" smtClean="0"/>
              <a:t>51</a:t>
            </a:fld>
            <a:endParaRPr lang="zh-TW" altLang="en-US"/>
          </a:p>
        </p:txBody>
      </p:sp>
      <p:sp>
        <p:nvSpPr>
          <p:cNvPr id="6" name="橢圓 5">
            <a:extLst>
              <a:ext uri="{FF2B5EF4-FFF2-40B4-BE49-F238E27FC236}">
                <a16:creationId xmlns:a16="http://schemas.microsoft.com/office/drawing/2014/main" id="{F4C066F3-C30C-40BF-B6B3-B796F072B472}"/>
              </a:ext>
            </a:extLst>
          </p:cNvPr>
          <p:cNvSpPr/>
          <p:nvPr/>
        </p:nvSpPr>
        <p:spPr>
          <a:xfrm>
            <a:off x="1182259" y="2819237"/>
            <a:ext cx="100441" cy="11128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7" name="內容版面配置區 2">
            <a:extLst>
              <a:ext uri="{FF2B5EF4-FFF2-40B4-BE49-F238E27FC236}">
                <a16:creationId xmlns:a16="http://schemas.microsoft.com/office/drawing/2014/main" id="{8E71FF98-2467-415E-8AFA-6DCB5C17CF9A}"/>
              </a:ext>
            </a:extLst>
          </p:cNvPr>
          <p:cNvSpPr txBox="1">
            <a:spLocks/>
          </p:cNvSpPr>
          <p:nvPr/>
        </p:nvSpPr>
        <p:spPr>
          <a:xfrm>
            <a:off x="454257" y="6319067"/>
            <a:ext cx="7886700" cy="3026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en-US" sz="1100" dirty="0">
                <a:latin typeface="微軟正黑體" panose="020B0604030504040204" pitchFamily="34" charset="-120"/>
              </a:rPr>
              <a:t>註：取自</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官方網站， </a:t>
            </a:r>
            <a:r>
              <a:rPr lang="en-US" altLang="zh-TW" sz="1100" dirty="0">
                <a:latin typeface="微軟正黑體" panose="020B0604030504040204" pitchFamily="34" charset="-120"/>
                <a:hlinkClick r:id="rId3"/>
              </a:rPr>
              <a:t>https://pisa2018-questions.oecd.org/platform/index.html?user=&amp;domain=REA&amp;unit=R557-CowsMilk&amp;lang=zho-TAP</a:t>
            </a:r>
            <a:r>
              <a:rPr lang="zh-TW" altLang="en-US" sz="1100" dirty="0">
                <a:latin typeface="微軟正黑體" panose="020B0604030504040204" pitchFamily="34" charset="-120"/>
              </a:rPr>
              <a:t>。</a:t>
            </a:r>
          </a:p>
        </p:txBody>
      </p:sp>
    </p:spTree>
    <p:extLst>
      <p:ext uri="{BB962C8B-B14F-4D97-AF65-F5344CB8AC3E}">
        <p14:creationId xmlns:p14="http://schemas.microsoft.com/office/powerpoint/2010/main" val="192250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035F3CDD-67BC-46B7-85F2-964D44C16F9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6531" y="729000"/>
            <a:ext cx="7230937" cy="5400000"/>
          </a:xfrm>
          <a:prstGeom prst="rect">
            <a:avLst/>
          </a:prstGeom>
        </p:spPr>
      </p:pic>
      <p:sp>
        <p:nvSpPr>
          <p:cNvPr id="5" name="標題 1">
            <a:extLst>
              <a:ext uri="{FF2B5EF4-FFF2-40B4-BE49-F238E27FC236}">
                <a16:creationId xmlns:a16="http://schemas.microsoft.com/office/drawing/2014/main" id="{FE2A0684-6D7C-4B5E-85AD-96E136D7F85A}"/>
              </a:ext>
            </a:extLst>
          </p:cNvPr>
          <p:cNvSpPr txBox="1">
            <a:spLocks/>
          </p:cNvSpPr>
          <p:nvPr/>
        </p:nvSpPr>
        <p:spPr>
          <a:xfrm>
            <a:off x="454257" y="158338"/>
            <a:ext cx="8235486" cy="49708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閱讀素養範例試題：牛奶 </a:t>
            </a:r>
            <a:r>
              <a:rPr lang="en-US" altLang="zh-TW" sz="3200" b="1" dirty="0">
                <a:latin typeface="微軟正黑體" panose="020B0604030504040204" pitchFamily="34" charset="-120"/>
                <a:cs typeface="Times New Roman" panose="02020603050405020304" pitchFamily="18" charset="0"/>
              </a:rPr>
              <a:t>(3)</a:t>
            </a:r>
            <a:endParaRPr lang="zh-TW" altLang="en-US" sz="3200" b="1" dirty="0">
              <a:latin typeface="微軟正黑體" panose="020B0604030504040204" pitchFamily="34" charset="-12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6DC2093B-B5E7-4A1E-ACDB-DFA6ECA903CC}"/>
              </a:ext>
            </a:extLst>
          </p:cNvPr>
          <p:cNvSpPr>
            <a:spLocks noGrp="1"/>
          </p:cNvSpPr>
          <p:nvPr>
            <p:ph type="sldNum" sz="quarter" idx="12"/>
          </p:nvPr>
        </p:nvSpPr>
        <p:spPr/>
        <p:txBody>
          <a:bodyPr/>
          <a:lstStyle/>
          <a:p>
            <a:fld id="{5E023F15-DF02-435D-8E21-663868E08D20}" type="slidenum">
              <a:rPr lang="zh-TW" altLang="en-US" smtClean="0"/>
              <a:t>52</a:t>
            </a:fld>
            <a:endParaRPr lang="zh-TW" altLang="en-US"/>
          </a:p>
        </p:txBody>
      </p:sp>
      <p:sp>
        <p:nvSpPr>
          <p:cNvPr id="6" name="橢圓 5">
            <a:extLst>
              <a:ext uri="{FF2B5EF4-FFF2-40B4-BE49-F238E27FC236}">
                <a16:creationId xmlns:a16="http://schemas.microsoft.com/office/drawing/2014/main" id="{2A403384-313C-43E6-B91C-807821C0854C}"/>
              </a:ext>
            </a:extLst>
          </p:cNvPr>
          <p:cNvSpPr/>
          <p:nvPr/>
        </p:nvSpPr>
        <p:spPr>
          <a:xfrm>
            <a:off x="1165749" y="2943697"/>
            <a:ext cx="100441" cy="11128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7" name="內容版面配置區 2">
            <a:extLst>
              <a:ext uri="{FF2B5EF4-FFF2-40B4-BE49-F238E27FC236}">
                <a16:creationId xmlns:a16="http://schemas.microsoft.com/office/drawing/2014/main" id="{D357EEF9-3F73-4EAD-B96F-1702D94442BC}"/>
              </a:ext>
            </a:extLst>
          </p:cNvPr>
          <p:cNvSpPr txBox="1">
            <a:spLocks/>
          </p:cNvSpPr>
          <p:nvPr/>
        </p:nvSpPr>
        <p:spPr>
          <a:xfrm>
            <a:off x="454257" y="6319067"/>
            <a:ext cx="7886700" cy="3026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en-US" sz="1100" dirty="0">
                <a:latin typeface="微軟正黑體" panose="020B0604030504040204" pitchFamily="34" charset="-120"/>
              </a:rPr>
              <a:t>註：取自</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官方網站， </a:t>
            </a:r>
            <a:r>
              <a:rPr lang="en-US" altLang="zh-TW" sz="1100" dirty="0">
                <a:latin typeface="微軟正黑體" panose="020B0604030504040204" pitchFamily="34" charset="-120"/>
                <a:hlinkClick r:id="rId3"/>
              </a:rPr>
              <a:t>https://pisa2018-questions.oecd.org/platform/index.html?user=&amp;domain=REA&amp;unit=R557-CowsMilk&amp;lang=zho-TAP</a:t>
            </a:r>
            <a:r>
              <a:rPr lang="zh-TW" altLang="en-US" sz="1100" dirty="0">
                <a:latin typeface="微軟正黑體" panose="020B0604030504040204" pitchFamily="34" charset="-120"/>
              </a:rPr>
              <a:t>。</a:t>
            </a:r>
          </a:p>
        </p:txBody>
      </p:sp>
    </p:spTree>
    <p:extLst>
      <p:ext uri="{BB962C8B-B14F-4D97-AF65-F5344CB8AC3E}">
        <p14:creationId xmlns:p14="http://schemas.microsoft.com/office/powerpoint/2010/main" val="242003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77EEFB8C-E9FA-4E3C-91B7-91855EB9854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72000" y="826216"/>
            <a:ext cx="7200000" cy="5400000"/>
          </a:xfrm>
          <a:prstGeom prst="rect">
            <a:avLst/>
          </a:prstGeom>
        </p:spPr>
      </p:pic>
      <p:sp>
        <p:nvSpPr>
          <p:cNvPr id="5" name="標題 1">
            <a:extLst>
              <a:ext uri="{FF2B5EF4-FFF2-40B4-BE49-F238E27FC236}">
                <a16:creationId xmlns:a16="http://schemas.microsoft.com/office/drawing/2014/main" id="{6E64A732-7177-4B56-B165-08FE21EA7D9F}"/>
              </a:ext>
            </a:extLst>
          </p:cNvPr>
          <p:cNvSpPr txBox="1">
            <a:spLocks/>
          </p:cNvSpPr>
          <p:nvPr/>
        </p:nvSpPr>
        <p:spPr>
          <a:xfrm>
            <a:off x="454257" y="236279"/>
            <a:ext cx="8235486" cy="49708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閱讀素養範例試題：牛奶 </a:t>
            </a:r>
            <a:r>
              <a:rPr lang="en-US" altLang="zh-TW" sz="3200" b="1" dirty="0">
                <a:latin typeface="微軟正黑體" panose="020B0604030504040204" pitchFamily="34" charset="-120"/>
                <a:cs typeface="Times New Roman" panose="02020603050405020304" pitchFamily="18" charset="0"/>
              </a:rPr>
              <a:t>(4)</a:t>
            </a:r>
            <a:endParaRPr lang="zh-TW" altLang="en-US" sz="3200" b="1" dirty="0">
              <a:latin typeface="微軟正黑體" panose="020B0604030504040204" pitchFamily="34" charset="-12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B1D625B3-B35D-4F79-B3ED-EDF4FD95E856}"/>
              </a:ext>
            </a:extLst>
          </p:cNvPr>
          <p:cNvSpPr>
            <a:spLocks noGrp="1"/>
          </p:cNvSpPr>
          <p:nvPr>
            <p:ph type="sldNum" sz="quarter" idx="12"/>
          </p:nvPr>
        </p:nvSpPr>
        <p:spPr/>
        <p:txBody>
          <a:bodyPr/>
          <a:lstStyle/>
          <a:p>
            <a:fld id="{5E023F15-DF02-435D-8E21-663868E08D20}" type="slidenum">
              <a:rPr lang="zh-TW" altLang="en-US" smtClean="0"/>
              <a:t>53</a:t>
            </a:fld>
            <a:endParaRPr lang="zh-TW" altLang="en-US"/>
          </a:p>
        </p:txBody>
      </p:sp>
      <p:sp>
        <p:nvSpPr>
          <p:cNvPr id="6" name="內容版面配置區 2">
            <a:extLst>
              <a:ext uri="{FF2B5EF4-FFF2-40B4-BE49-F238E27FC236}">
                <a16:creationId xmlns:a16="http://schemas.microsoft.com/office/drawing/2014/main" id="{23214F34-E456-4E4D-9EC7-EA1052B9B388}"/>
              </a:ext>
            </a:extLst>
          </p:cNvPr>
          <p:cNvSpPr txBox="1">
            <a:spLocks/>
          </p:cNvSpPr>
          <p:nvPr/>
        </p:nvSpPr>
        <p:spPr>
          <a:xfrm>
            <a:off x="454257" y="6319067"/>
            <a:ext cx="7886700" cy="3026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en-US" sz="1100" dirty="0">
                <a:latin typeface="微軟正黑體" panose="020B0604030504040204" pitchFamily="34" charset="-120"/>
              </a:rPr>
              <a:t>註：取自</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官方網站， </a:t>
            </a:r>
            <a:r>
              <a:rPr lang="en-US" altLang="zh-TW" sz="1100" dirty="0">
                <a:latin typeface="微軟正黑體" panose="020B0604030504040204" pitchFamily="34" charset="-120"/>
                <a:hlinkClick r:id="rId3"/>
              </a:rPr>
              <a:t>https://pisa2018-questions.oecd.org/platform/index.html?user=&amp;domain=REA&amp;unit=R557-CowsMilk&amp;lang=zho-TAP</a:t>
            </a:r>
            <a:r>
              <a:rPr lang="zh-TW" altLang="en-US" sz="1100" dirty="0">
                <a:latin typeface="微軟正黑體" panose="020B0604030504040204" pitchFamily="34" charset="-120"/>
              </a:rPr>
              <a:t>。</a:t>
            </a:r>
          </a:p>
        </p:txBody>
      </p:sp>
    </p:spTree>
    <p:extLst>
      <p:ext uri="{BB962C8B-B14F-4D97-AF65-F5344CB8AC3E}">
        <p14:creationId xmlns:p14="http://schemas.microsoft.com/office/powerpoint/2010/main" val="36859695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86961ED6-58C7-4FB6-A93F-70EB1EFCC40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65739" y="728778"/>
            <a:ext cx="7212522" cy="5400000"/>
          </a:xfrm>
          <a:prstGeom prst="rect">
            <a:avLst/>
          </a:prstGeom>
        </p:spPr>
      </p:pic>
      <p:sp>
        <p:nvSpPr>
          <p:cNvPr id="5" name="標題 1">
            <a:extLst>
              <a:ext uri="{FF2B5EF4-FFF2-40B4-BE49-F238E27FC236}">
                <a16:creationId xmlns:a16="http://schemas.microsoft.com/office/drawing/2014/main" id="{07A05093-883D-49C9-8537-2CF1019DF4F6}"/>
              </a:ext>
            </a:extLst>
          </p:cNvPr>
          <p:cNvSpPr txBox="1">
            <a:spLocks/>
          </p:cNvSpPr>
          <p:nvPr/>
        </p:nvSpPr>
        <p:spPr>
          <a:xfrm>
            <a:off x="454257" y="158338"/>
            <a:ext cx="8235486" cy="49708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閱讀素養範例試題：牛奶 </a:t>
            </a:r>
            <a:r>
              <a:rPr lang="en-US" altLang="zh-TW" sz="3200" b="1" dirty="0">
                <a:latin typeface="微軟正黑體" panose="020B0604030504040204" pitchFamily="34" charset="-120"/>
                <a:cs typeface="Times New Roman" panose="02020603050405020304" pitchFamily="18" charset="0"/>
              </a:rPr>
              <a:t>(5)</a:t>
            </a:r>
            <a:endParaRPr lang="zh-TW" altLang="en-US" sz="3200" b="1" dirty="0">
              <a:latin typeface="微軟正黑體" panose="020B0604030504040204" pitchFamily="34" charset="-12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D0ECDF9A-938D-4CD3-8C97-EDBD56590FD6}"/>
              </a:ext>
            </a:extLst>
          </p:cNvPr>
          <p:cNvSpPr>
            <a:spLocks noGrp="1"/>
          </p:cNvSpPr>
          <p:nvPr>
            <p:ph type="sldNum" sz="quarter" idx="12"/>
          </p:nvPr>
        </p:nvSpPr>
        <p:spPr/>
        <p:txBody>
          <a:bodyPr/>
          <a:lstStyle/>
          <a:p>
            <a:fld id="{5E023F15-DF02-435D-8E21-663868E08D20}" type="slidenum">
              <a:rPr lang="zh-TW" altLang="en-US" smtClean="0"/>
              <a:t>54</a:t>
            </a:fld>
            <a:endParaRPr lang="zh-TW" altLang="en-US"/>
          </a:p>
        </p:txBody>
      </p:sp>
      <p:sp>
        <p:nvSpPr>
          <p:cNvPr id="6" name="橢圓 5">
            <a:extLst>
              <a:ext uri="{FF2B5EF4-FFF2-40B4-BE49-F238E27FC236}">
                <a16:creationId xmlns:a16="http://schemas.microsoft.com/office/drawing/2014/main" id="{774C9605-80CF-4EC2-9285-56A39A723D40}"/>
              </a:ext>
            </a:extLst>
          </p:cNvPr>
          <p:cNvSpPr/>
          <p:nvPr/>
        </p:nvSpPr>
        <p:spPr>
          <a:xfrm>
            <a:off x="3317288" y="2858290"/>
            <a:ext cx="100441" cy="11128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8" name="橢圓 7">
            <a:extLst>
              <a:ext uri="{FF2B5EF4-FFF2-40B4-BE49-F238E27FC236}">
                <a16:creationId xmlns:a16="http://schemas.microsoft.com/office/drawing/2014/main" id="{2AB06E66-40E9-4027-B8F8-5BBFBF5132E3}"/>
              </a:ext>
            </a:extLst>
          </p:cNvPr>
          <p:cNvSpPr/>
          <p:nvPr/>
        </p:nvSpPr>
        <p:spPr>
          <a:xfrm>
            <a:off x="3322471" y="3293985"/>
            <a:ext cx="100441" cy="11128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9" name="橢圓 8">
            <a:extLst>
              <a:ext uri="{FF2B5EF4-FFF2-40B4-BE49-F238E27FC236}">
                <a16:creationId xmlns:a16="http://schemas.microsoft.com/office/drawing/2014/main" id="{98D356AD-0E6D-4C3A-A90E-90F69F0B5DBF}"/>
              </a:ext>
            </a:extLst>
          </p:cNvPr>
          <p:cNvSpPr/>
          <p:nvPr/>
        </p:nvSpPr>
        <p:spPr>
          <a:xfrm>
            <a:off x="3585723" y="3513065"/>
            <a:ext cx="100441" cy="11128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10" name="橢圓 9">
            <a:extLst>
              <a:ext uri="{FF2B5EF4-FFF2-40B4-BE49-F238E27FC236}">
                <a16:creationId xmlns:a16="http://schemas.microsoft.com/office/drawing/2014/main" id="{1F8D8CEF-78E0-4AD3-AB71-B8694ED80B4C}"/>
              </a:ext>
            </a:extLst>
          </p:cNvPr>
          <p:cNvSpPr/>
          <p:nvPr/>
        </p:nvSpPr>
        <p:spPr>
          <a:xfrm>
            <a:off x="3588217" y="3074667"/>
            <a:ext cx="100441" cy="11128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11" name="內容版面配置區 2">
            <a:extLst>
              <a:ext uri="{FF2B5EF4-FFF2-40B4-BE49-F238E27FC236}">
                <a16:creationId xmlns:a16="http://schemas.microsoft.com/office/drawing/2014/main" id="{B9371284-DC92-4B22-AC53-49A5EE5280C3}"/>
              </a:ext>
            </a:extLst>
          </p:cNvPr>
          <p:cNvSpPr txBox="1">
            <a:spLocks/>
          </p:cNvSpPr>
          <p:nvPr/>
        </p:nvSpPr>
        <p:spPr>
          <a:xfrm>
            <a:off x="454257" y="6319067"/>
            <a:ext cx="7886700" cy="3026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en-US" sz="1100" dirty="0">
                <a:latin typeface="微軟正黑體" panose="020B0604030504040204" pitchFamily="34" charset="-120"/>
              </a:rPr>
              <a:t>註：取自</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官方網站， </a:t>
            </a:r>
            <a:r>
              <a:rPr lang="en-US" altLang="zh-TW" sz="1100" dirty="0">
                <a:latin typeface="微軟正黑體" panose="020B0604030504040204" pitchFamily="34" charset="-120"/>
                <a:hlinkClick r:id="rId3"/>
              </a:rPr>
              <a:t>https://pisa2018-questions.oecd.org/platform/index.html?user=&amp;domain=REA&amp;unit=R557-CowsMilk&amp;lang=zho-TAP</a:t>
            </a:r>
            <a:r>
              <a:rPr lang="zh-TW" altLang="en-US" sz="1100" dirty="0">
                <a:latin typeface="微軟正黑體" panose="020B0604030504040204" pitchFamily="34" charset="-120"/>
              </a:rPr>
              <a:t>。</a:t>
            </a:r>
          </a:p>
        </p:txBody>
      </p:sp>
    </p:spTree>
    <p:extLst>
      <p:ext uri="{BB962C8B-B14F-4D97-AF65-F5344CB8AC3E}">
        <p14:creationId xmlns:p14="http://schemas.microsoft.com/office/powerpoint/2010/main" val="313450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B629269-DC1B-49D3-934C-A8C4D6052B8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62600" y="826216"/>
            <a:ext cx="7218799" cy="5400000"/>
          </a:xfrm>
          <a:prstGeom prst="rect">
            <a:avLst/>
          </a:prstGeom>
        </p:spPr>
      </p:pic>
      <p:sp>
        <p:nvSpPr>
          <p:cNvPr id="5" name="標題 1">
            <a:extLst>
              <a:ext uri="{FF2B5EF4-FFF2-40B4-BE49-F238E27FC236}">
                <a16:creationId xmlns:a16="http://schemas.microsoft.com/office/drawing/2014/main" id="{5920DC47-FC38-41DA-8708-FF67C272D532}"/>
              </a:ext>
            </a:extLst>
          </p:cNvPr>
          <p:cNvSpPr txBox="1">
            <a:spLocks/>
          </p:cNvSpPr>
          <p:nvPr/>
        </p:nvSpPr>
        <p:spPr>
          <a:xfrm>
            <a:off x="454257" y="236279"/>
            <a:ext cx="8235486" cy="49708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閱讀素養範例試題：牛奶 </a:t>
            </a:r>
            <a:r>
              <a:rPr lang="en-US" altLang="zh-TW" sz="3200" b="1" dirty="0">
                <a:latin typeface="微軟正黑體" panose="020B0604030504040204" pitchFamily="34" charset="-120"/>
                <a:cs typeface="Times New Roman" panose="02020603050405020304" pitchFamily="18" charset="0"/>
              </a:rPr>
              <a:t>(6)</a:t>
            </a:r>
            <a:endParaRPr lang="zh-TW" altLang="en-US" sz="3200" b="1" dirty="0">
              <a:latin typeface="微軟正黑體" panose="020B0604030504040204" pitchFamily="34" charset="-12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7728F0D8-4E14-4F74-8E19-FE732927D8CF}"/>
              </a:ext>
            </a:extLst>
          </p:cNvPr>
          <p:cNvSpPr>
            <a:spLocks noGrp="1"/>
          </p:cNvSpPr>
          <p:nvPr>
            <p:ph type="sldNum" sz="quarter" idx="12"/>
          </p:nvPr>
        </p:nvSpPr>
        <p:spPr/>
        <p:txBody>
          <a:bodyPr/>
          <a:lstStyle/>
          <a:p>
            <a:fld id="{5E023F15-DF02-435D-8E21-663868E08D20}" type="slidenum">
              <a:rPr lang="zh-TW" altLang="en-US" smtClean="0"/>
              <a:t>55</a:t>
            </a:fld>
            <a:endParaRPr lang="zh-TW" altLang="en-US"/>
          </a:p>
        </p:txBody>
      </p:sp>
      <p:sp>
        <p:nvSpPr>
          <p:cNvPr id="6" name="內容版面配置區 2">
            <a:extLst>
              <a:ext uri="{FF2B5EF4-FFF2-40B4-BE49-F238E27FC236}">
                <a16:creationId xmlns:a16="http://schemas.microsoft.com/office/drawing/2014/main" id="{D7793617-2B19-41D6-8C4B-F4696405FC4F}"/>
              </a:ext>
            </a:extLst>
          </p:cNvPr>
          <p:cNvSpPr txBox="1">
            <a:spLocks/>
          </p:cNvSpPr>
          <p:nvPr/>
        </p:nvSpPr>
        <p:spPr>
          <a:xfrm>
            <a:off x="454257" y="6319067"/>
            <a:ext cx="7886700" cy="3026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en-US" sz="1100" dirty="0">
                <a:latin typeface="微軟正黑體" panose="020B0604030504040204" pitchFamily="34" charset="-120"/>
              </a:rPr>
              <a:t>註：取自</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官方網站， </a:t>
            </a:r>
            <a:r>
              <a:rPr lang="en-US" altLang="zh-TW" sz="1100" dirty="0">
                <a:latin typeface="微軟正黑體" panose="020B0604030504040204" pitchFamily="34" charset="-120"/>
                <a:hlinkClick r:id="rId3"/>
              </a:rPr>
              <a:t>https://pisa2018-questions.oecd.org/platform/index.html?user=&amp;domain=REA&amp;unit=R557-CowsMilk&amp;lang=zho-TAP</a:t>
            </a:r>
            <a:r>
              <a:rPr lang="zh-TW" altLang="en-US" sz="1100" dirty="0">
                <a:latin typeface="微軟正黑體" panose="020B0604030504040204" pitchFamily="34" charset="-120"/>
              </a:rPr>
              <a:t>。</a:t>
            </a:r>
          </a:p>
        </p:txBody>
      </p:sp>
    </p:spTree>
    <p:extLst>
      <p:ext uri="{BB962C8B-B14F-4D97-AF65-F5344CB8AC3E}">
        <p14:creationId xmlns:p14="http://schemas.microsoft.com/office/powerpoint/2010/main" val="35904779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1CE3C39F-5C40-4523-872E-52872F3A9B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64170" y="805201"/>
            <a:ext cx="7215660" cy="5400000"/>
          </a:xfrm>
          <a:prstGeom prst="rect">
            <a:avLst/>
          </a:prstGeom>
        </p:spPr>
      </p:pic>
      <p:sp>
        <p:nvSpPr>
          <p:cNvPr id="5" name="標題 1">
            <a:extLst>
              <a:ext uri="{FF2B5EF4-FFF2-40B4-BE49-F238E27FC236}">
                <a16:creationId xmlns:a16="http://schemas.microsoft.com/office/drawing/2014/main" id="{3BBCC96B-7EFE-4354-BE82-993E937FF9F4}"/>
              </a:ext>
            </a:extLst>
          </p:cNvPr>
          <p:cNvSpPr txBox="1">
            <a:spLocks/>
          </p:cNvSpPr>
          <p:nvPr/>
        </p:nvSpPr>
        <p:spPr>
          <a:xfrm>
            <a:off x="454257" y="236279"/>
            <a:ext cx="8235486" cy="49708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閱讀素養範例試題：牛奶 </a:t>
            </a:r>
            <a:r>
              <a:rPr lang="en-US" altLang="zh-TW" sz="3200" b="1" dirty="0">
                <a:latin typeface="微軟正黑體" panose="020B0604030504040204" pitchFamily="34" charset="-120"/>
                <a:cs typeface="Times New Roman" panose="02020603050405020304" pitchFamily="18" charset="0"/>
              </a:rPr>
              <a:t>(7)</a:t>
            </a:r>
            <a:endParaRPr lang="zh-TW" altLang="en-US" sz="3200" b="1" dirty="0">
              <a:latin typeface="微軟正黑體" panose="020B0604030504040204" pitchFamily="34" charset="-12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BA8A5EB5-A744-4D13-B1CD-E29CE87E0957}"/>
              </a:ext>
            </a:extLst>
          </p:cNvPr>
          <p:cNvSpPr>
            <a:spLocks noGrp="1"/>
          </p:cNvSpPr>
          <p:nvPr>
            <p:ph type="sldNum" sz="quarter" idx="12"/>
          </p:nvPr>
        </p:nvSpPr>
        <p:spPr/>
        <p:txBody>
          <a:bodyPr/>
          <a:lstStyle/>
          <a:p>
            <a:fld id="{5E023F15-DF02-435D-8E21-663868E08D20}" type="slidenum">
              <a:rPr lang="zh-TW" altLang="en-US" smtClean="0"/>
              <a:t>56</a:t>
            </a:fld>
            <a:endParaRPr lang="zh-TW" altLang="en-US"/>
          </a:p>
        </p:txBody>
      </p:sp>
      <p:sp>
        <p:nvSpPr>
          <p:cNvPr id="6" name="橢圓 5">
            <a:extLst>
              <a:ext uri="{FF2B5EF4-FFF2-40B4-BE49-F238E27FC236}">
                <a16:creationId xmlns:a16="http://schemas.microsoft.com/office/drawing/2014/main" id="{7EAF41D5-1858-4E3A-95C4-D4248AC52721}"/>
              </a:ext>
            </a:extLst>
          </p:cNvPr>
          <p:cNvSpPr/>
          <p:nvPr/>
        </p:nvSpPr>
        <p:spPr>
          <a:xfrm>
            <a:off x="3572397" y="2942109"/>
            <a:ext cx="100441" cy="11128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7" name="橢圓 6">
            <a:extLst>
              <a:ext uri="{FF2B5EF4-FFF2-40B4-BE49-F238E27FC236}">
                <a16:creationId xmlns:a16="http://schemas.microsoft.com/office/drawing/2014/main" id="{15B5DF82-145C-43FC-B049-BB3C5FABAA5F}"/>
              </a:ext>
            </a:extLst>
          </p:cNvPr>
          <p:cNvSpPr/>
          <p:nvPr/>
        </p:nvSpPr>
        <p:spPr>
          <a:xfrm>
            <a:off x="3254898" y="3143587"/>
            <a:ext cx="100441" cy="11128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8" name="橢圓 7">
            <a:extLst>
              <a:ext uri="{FF2B5EF4-FFF2-40B4-BE49-F238E27FC236}">
                <a16:creationId xmlns:a16="http://schemas.microsoft.com/office/drawing/2014/main" id="{6DDC88ED-B508-4EDF-BE32-58A452064258}"/>
              </a:ext>
            </a:extLst>
          </p:cNvPr>
          <p:cNvSpPr/>
          <p:nvPr/>
        </p:nvSpPr>
        <p:spPr>
          <a:xfrm>
            <a:off x="3254898" y="3393913"/>
            <a:ext cx="100441" cy="11128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9" name="橢圓 8">
            <a:extLst>
              <a:ext uri="{FF2B5EF4-FFF2-40B4-BE49-F238E27FC236}">
                <a16:creationId xmlns:a16="http://schemas.microsoft.com/office/drawing/2014/main" id="{AC89E2E3-5E9A-402F-BBB5-7D1B45FFDEAC}"/>
              </a:ext>
            </a:extLst>
          </p:cNvPr>
          <p:cNvSpPr/>
          <p:nvPr/>
        </p:nvSpPr>
        <p:spPr>
          <a:xfrm>
            <a:off x="3565989" y="3615209"/>
            <a:ext cx="100441" cy="11128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10" name="內容版面配置區 2">
            <a:extLst>
              <a:ext uri="{FF2B5EF4-FFF2-40B4-BE49-F238E27FC236}">
                <a16:creationId xmlns:a16="http://schemas.microsoft.com/office/drawing/2014/main" id="{6ADC1EFA-7F18-4E3F-A2A9-885FCF58881C}"/>
              </a:ext>
            </a:extLst>
          </p:cNvPr>
          <p:cNvSpPr txBox="1">
            <a:spLocks/>
          </p:cNvSpPr>
          <p:nvPr/>
        </p:nvSpPr>
        <p:spPr>
          <a:xfrm>
            <a:off x="454257" y="6319067"/>
            <a:ext cx="7886700" cy="3026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en-US" sz="1100" dirty="0">
                <a:latin typeface="微軟正黑體" panose="020B0604030504040204" pitchFamily="34" charset="-120"/>
              </a:rPr>
              <a:t>註：取自</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官方網站， </a:t>
            </a:r>
            <a:r>
              <a:rPr lang="en-US" altLang="zh-TW" sz="1100" dirty="0">
                <a:latin typeface="微軟正黑體" panose="020B0604030504040204" pitchFamily="34" charset="-120"/>
                <a:hlinkClick r:id="rId3"/>
              </a:rPr>
              <a:t>https://pisa2018-questions.oecd.org/platform/index.html?user=&amp;domain=REA&amp;unit=R557-CowsMilk&amp;lang=zho-TAP</a:t>
            </a:r>
            <a:r>
              <a:rPr lang="zh-TW" altLang="en-US" sz="1100" dirty="0">
                <a:latin typeface="微軟正黑體" panose="020B0604030504040204" pitchFamily="34" charset="-120"/>
              </a:rPr>
              <a:t>。</a:t>
            </a:r>
          </a:p>
        </p:txBody>
      </p:sp>
    </p:spTree>
    <p:extLst>
      <p:ext uri="{BB962C8B-B14F-4D97-AF65-F5344CB8AC3E}">
        <p14:creationId xmlns:p14="http://schemas.microsoft.com/office/powerpoint/2010/main" val="381118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B002411B-C8AA-49F0-BB98-BD6536C7271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65739" y="729000"/>
            <a:ext cx="7212522" cy="5400000"/>
          </a:xfrm>
          <a:prstGeom prst="rect">
            <a:avLst/>
          </a:prstGeom>
        </p:spPr>
      </p:pic>
      <p:sp>
        <p:nvSpPr>
          <p:cNvPr id="6" name="標題 1">
            <a:extLst>
              <a:ext uri="{FF2B5EF4-FFF2-40B4-BE49-F238E27FC236}">
                <a16:creationId xmlns:a16="http://schemas.microsoft.com/office/drawing/2014/main" id="{3474B119-7CF4-4462-8EF0-24A9A3BD0068}"/>
              </a:ext>
            </a:extLst>
          </p:cNvPr>
          <p:cNvSpPr txBox="1">
            <a:spLocks/>
          </p:cNvSpPr>
          <p:nvPr/>
        </p:nvSpPr>
        <p:spPr>
          <a:xfrm>
            <a:off x="454257" y="236279"/>
            <a:ext cx="8235486" cy="49708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閱讀素養範例試題：牛奶 </a:t>
            </a:r>
            <a:r>
              <a:rPr lang="en-US" altLang="zh-TW" sz="3200" b="1" dirty="0">
                <a:latin typeface="微軟正黑體" panose="020B0604030504040204" pitchFamily="34" charset="-120"/>
                <a:cs typeface="Times New Roman" panose="02020603050405020304" pitchFamily="18" charset="0"/>
              </a:rPr>
              <a:t>(8)</a:t>
            </a:r>
            <a:endParaRPr lang="zh-TW" altLang="en-US" sz="3200" b="1" dirty="0">
              <a:latin typeface="微軟正黑體" panose="020B0604030504040204" pitchFamily="34" charset="-12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0CDE6E44-4B94-4869-B34C-CF1E64B7E729}"/>
              </a:ext>
            </a:extLst>
          </p:cNvPr>
          <p:cNvSpPr>
            <a:spLocks noGrp="1"/>
          </p:cNvSpPr>
          <p:nvPr>
            <p:ph type="sldNum" sz="quarter" idx="12"/>
          </p:nvPr>
        </p:nvSpPr>
        <p:spPr/>
        <p:txBody>
          <a:bodyPr/>
          <a:lstStyle/>
          <a:p>
            <a:fld id="{5E023F15-DF02-435D-8E21-663868E08D20}" type="slidenum">
              <a:rPr lang="zh-TW" altLang="en-US" smtClean="0"/>
              <a:t>57</a:t>
            </a:fld>
            <a:endParaRPr lang="zh-TW" altLang="en-US"/>
          </a:p>
        </p:txBody>
      </p:sp>
      <p:sp>
        <p:nvSpPr>
          <p:cNvPr id="7" name="橢圓 6">
            <a:extLst>
              <a:ext uri="{FF2B5EF4-FFF2-40B4-BE49-F238E27FC236}">
                <a16:creationId xmlns:a16="http://schemas.microsoft.com/office/drawing/2014/main" id="{E0D78FC9-E531-4EF2-AC02-A2D97B6CD46E}"/>
              </a:ext>
            </a:extLst>
          </p:cNvPr>
          <p:cNvSpPr/>
          <p:nvPr/>
        </p:nvSpPr>
        <p:spPr>
          <a:xfrm>
            <a:off x="1168924" y="2702397"/>
            <a:ext cx="100441" cy="11128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8" name="內容版面配置區 2">
            <a:extLst>
              <a:ext uri="{FF2B5EF4-FFF2-40B4-BE49-F238E27FC236}">
                <a16:creationId xmlns:a16="http://schemas.microsoft.com/office/drawing/2014/main" id="{D5374E24-8EDC-44A4-8444-46EED2F61F38}"/>
              </a:ext>
            </a:extLst>
          </p:cNvPr>
          <p:cNvSpPr txBox="1">
            <a:spLocks/>
          </p:cNvSpPr>
          <p:nvPr/>
        </p:nvSpPr>
        <p:spPr>
          <a:xfrm>
            <a:off x="454257" y="6319067"/>
            <a:ext cx="7886700" cy="3026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en-US" sz="1100" dirty="0">
                <a:latin typeface="微軟正黑體" panose="020B0604030504040204" pitchFamily="34" charset="-120"/>
              </a:rPr>
              <a:t>註：取自</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官方網站， </a:t>
            </a:r>
            <a:r>
              <a:rPr lang="en-US" altLang="zh-TW" sz="1100" dirty="0">
                <a:latin typeface="微軟正黑體" panose="020B0604030504040204" pitchFamily="34" charset="-120"/>
                <a:hlinkClick r:id="rId3"/>
              </a:rPr>
              <a:t>https://pisa2018-questions.oecd.org/platform/index.html?user=&amp;domain=REA&amp;unit=R557-CowsMilk&amp;lang=zho-TAP</a:t>
            </a:r>
            <a:r>
              <a:rPr lang="zh-TW" altLang="en-US" sz="1100" dirty="0">
                <a:latin typeface="微軟正黑體" panose="020B0604030504040204" pitchFamily="34" charset="-120"/>
              </a:rPr>
              <a:t>。</a:t>
            </a:r>
          </a:p>
        </p:txBody>
      </p:sp>
    </p:spTree>
    <p:extLst>
      <p:ext uri="{BB962C8B-B14F-4D97-AF65-F5344CB8AC3E}">
        <p14:creationId xmlns:p14="http://schemas.microsoft.com/office/powerpoint/2010/main" val="220266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73211CD7-CC75-4B5D-96CB-DBF05F228E7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72449" y="801334"/>
            <a:ext cx="7199102" cy="5400000"/>
          </a:xfrm>
          <a:prstGeom prst="rect">
            <a:avLst/>
          </a:prstGeom>
        </p:spPr>
      </p:pic>
      <p:sp>
        <p:nvSpPr>
          <p:cNvPr id="5" name="標題 1">
            <a:extLst>
              <a:ext uri="{FF2B5EF4-FFF2-40B4-BE49-F238E27FC236}">
                <a16:creationId xmlns:a16="http://schemas.microsoft.com/office/drawing/2014/main" id="{08D3AB20-14B8-4820-A0DE-9F084F17419D}"/>
              </a:ext>
            </a:extLst>
          </p:cNvPr>
          <p:cNvSpPr txBox="1">
            <a:spLocks/>
          </p:cNvSpPr>
          <p:nvPr/>
        </p:nvSpPr>
        <p:spPr>
          <a:xfrm>
            <a:off x="454257" y="186516"/>
            <a:ext cx="8235486" cy="49708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閱讀素養範例試題：牛奶 </a:t>
            </a:r>
            <a:r>
              <a:rPr lang="en-US" altLang="zh-TW" sz="3200" b="1" dirty="0">
                <a:latin typeface="微軟正黑體" panose="020B0604030504040204" pitchFamily="34" charset="-120"/>
                <a:cs typeface="Times New Roman" panose="02020603050405020304" pitchFamily="18" charset="0"/>
              </a:rPr>
              <a:t>(9)</a:t>
            </a:r>
            <a:endParaRPr lang="zh-TW" altLang="en-US" sz="3200" b="1" dirty="0">
              <a:latin typeface="微軟正黑體" panose="020B0604030504040204" pitchFamily="34" charset="-12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53D54C10-BB7E-404B-9C47-930AAA7F3FB4}"/>
              </a:ext>
            </a:extLst>
          </p:cNvPr>
          <p:cNvSpPr>
            <a:spLocks noGrp="1"/>
          </p:cNvSpPr>
          <p:nvPr>
            <p:ph type="sldNum" sz="quarter" idx="12"/>
          </p:nvPr>
        </p:nvSpPr>
        <p:spPr/>
        <p:txBody>
          <a:bodyPr/>
          <a:lstStyle/>
          <a:p>
            <a:fld id="{5E023F15-DF02-435D-8E21-663868E08D20}" type="slidenum">
              <a:rPr lang="zh-TW" altLang="en-US" smtClean="0"/>
              <a:t>58</a:t>
            </a:fld>
            <a:endParaRPr lang="zh-TW" altLang="en-US"/>
          </a:p>
        </p:txBody>
      </p:sp>
      <p:sp>
        <p:nvSpPr>
          <p:cNvPr id="6" name="內容版面配置區 2">
            <a:extLst>
              <a:ext uri="{FF2B5EF4-FFF2-40B4-BE49-F238E27FC236}">
                <a16:creationId xmlns:a16="http://schemas.microsoft.com/office/drawing/2014/main" id="{C15E2AD5-A90D-418C-A546-C3985BA0849E}"/>
              </a:ext>
            </a:extLst>
          </p:cNvPr>
          <p:cNvSpPr txBox="1">
            <a:spLocks/>
          </p:cNvSpPr>
          <p:nvPr/>
        </p:nvSpPr>
        <p:spPr>
          <a:xfrm>
            <a:off x="454257" y="6319067"/>
            <a:ext cx="7886700" cy="3026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en-US" sz="1100" dirty="0">
                <a:latin typeface="微軟正黑體" panose="020B0604030504040204" pitchFamily="34" charset="-120"/>
              </a:rPr>
              <a:t>註：取自</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官方網站， </a:t>
            </a:r>
            <a:r>
              <a:rPr lang="en-US" altLang="zh-TW" sz="1100" dirty="0">
                <a:latin typeface="微軟正黑體" panose="020B0604030504040204" pitchFamily="34" charset="-120"/>
                <a:hlinkClick r:id="rId3"/>
              </a:rPr>
              <a:t>https://pisa2018-questions.oecd.org/platform/index.html?user=&amp;domain=REA&amp;unit=R557-CowsMilk&amp;lang=zho-TAP</a:t>
            </a:r>
            <a:r>
              <a:rPr lang="zh-TW" altLang="en-US" sz="1100" dirty="0">
                <a:latin typeface="微軟正黑體" panose="020B0604030504040204" pitchFamily="34" charset="-120"/>
              </a:rPr>
              <a:t>。</a:t>
            </a:r>
          </a:p>
        </p:txBody>
      </p:sp>
    </p:spTree>
    <p:extLst>
      <p:ext uri="{BB962C8B-B14F-4D97-AF65-F5344CB8AC3E}">
        <p14:creationId xmlns:p14="http://schemas.microsoft.com/office/powerpoint/2010/main" val="16525486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5F699CC-18FB-4DA2-A107-913B8551A576}"/>
              </a:ext>
            </a:extLst>
          </p:cNvPr>
          <p:cNvSpPr>
            <a:spLocks noGrp="1"/>
          </p:cNvSpPr>
          <p:nvPr>
            <p:ph type="title"/>
          </p:nvPr>
        </p:nvSpPr>
        <p:spPr>
          <a:xfrm>
            <a:off x="142875" y="10881"/>
            <a:ext cx="9001125" cy="874944"/>
          </a:xfrm>
        </p:spPr>
        <p:txBody>
          <a:bodyPr>
            <a:noAutofit/>
          </a:bodyPr>
          <a:lstStyle/>
          <a:p>
            <a:r>
              <a:rPr lang="en-US" altLang="zh-TW" sz="3200" b="1" dirty="0"/>
              <a:t>PISA</a:t>
            </a:r>
            <a:r>
              <a:rPr lang="zh-TW" altLang="en-US" sz="3200" b="1" dirty="0"/>
              <a:t>科學素養的定義與評量架構</a:t>
            </a:r>
          </a:p>
        </p:txBody>
      </p:sp>
      <p:sp>
        <p:nvSpPr>
          <p:cNvPr id="3" name="內容版面配置區 2">
            <a:extLst>
              <a:ext uri="{FF2B5EF4-FFF2-40B4-BE49-F238E27FC236}">
                <a16:creationId xmlns:a16="http://schemas.microsoft.com/office/drawing/2014/main" id="{7944F0B3-BBD2-4DCB-8355-A618F15D6190}"/>
              </a:ext>
            </a:extLst>
          </p:cNvPr>
          <p:cNvSpPr>
            <a:spLocks noGrp="1"/>
          </p:cNvSpPr>
          <p:nvPr>
            <p:ph idx="1"/>
          </p:nvPr>
        </p:nvSpPr>
        <p:spPr>
          <a:xfrm>
            <a:off x="628650" y="885825"/>
            <a:ext cx="7886700" cy="4872037"/>
          </a:xfrm>
        </p:spPr>
        <p:txBody>
          <a:bodyPr>
            <a:normAutofit/>
          </a:bodyPr>
          <a:lstStyle/>
          <a:p>
            <a:pPr>
              <a:lnSpc>
                <a:spcPct val="120000"/>
              </a:lnSpc>
            </a:pPr>
            <a:r>
              <a:rPr lang="zh-TW" altLang="en-US" sz="2400" dirty="0">
                <a:latin typeface="+mn-ea"/>
              </a:rPr>
              <a:t>科學素養為一個具備思辨能力的公民參與科學相關議題和科學概念時所需具備的能力，並依據四個相互關連的向度來定義科學素養：與生活相關的情境、學生必須具備的能力（即為科學素養能力）、相關科學知識（即為科學素養的知識）、學生態度</a:t>
            </a:r>
            <a:r>
              <a:rPr lang="en-US" altLang="zh-TW" sz="2400" dirty="0"/>
              <a:t>(OECD,</a:t>
            </a:r>
            <a:r>
              <a:rPr lang="zh-TW" altLang="en-US" sz="2400" dirty="0"/>
              <a:t> </a:t>
            </a:r>
            <a:r>
              <a:rPr lang="en-US" altLang="zh-TW" sz="2400" dirty="0"/>
              <a:t>2017)</a:t>
            </a:r>
            <a:r>
              <a:rPr lang="zh-TW" altLang="en-US" sz="2400" dirty="0">
                <a:latin typeface="+mn-ea"/>
              </a:rPr>
              <a:t>。</a:t>
            </a:r>
          </a:p>
        </p:txBody>
      </p:sp>
      <p:pic>
        <p:nvPicPr>
          <p:cNvPr id="24" name="圖片 23">
            <a:extLst>
              <a:ext uri="{FF2B5EF4-FFF2-40B4-BE49-F238E27FC236}">
                <a16:creationId xmlns:a16="http://schemas.microsoft.com/office/drawing/2014/main" id="{892C94C2-3778-4119-A33C-134A78027E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2528" y="3246119"/>
            <a:ext cx="7781818" cy="2726056"/>
          </a:xfrm>
          <a:prstGeom prst="rect">
            <a:avLst/>
          </a:prstGeom>
        </p:spPr>
      </p:pic>
      <p:sp>
        <p:nvSpPr>
          <p:cNvPr id="4" name="投影片編號版面配置區 3">
            <a:extLst>
              <a:ext uri="{FF2B5EF4-FFF2-40B4-BE49-F238E27FC236}">
                <a16:creationId xmlns:a16="http://schemas.microsoft.com/office/drawing/2014/main" id="{F4CA5996-F7E4-46BE-97CD-C3619BA956B8}"/>
              </a:ext>
            </a:extLst>
          </p:cNvPr>
          <p:cNvSpPr>
            <a:spLocks noGrp="1"/>
          </p:cNvSpPr>
          <p:nvPr>
            <p:ph type="sldNum" sz="quarter" idx="12"/>
          </p:nvPr>
        </p:nvSpPr>
        <p:spPr/>
        <p:txBody>
          <a:bodyPr/>
          <a:lstStyle/>
          <a:p>
            <a:fld id="{5E023F15-DF02-435D-8E21-663868E08D20}" type="slidenum">
              <a:rPr lang="zh-TW" altLang="en-US" smtClean="0"/>
              <a:t>59</a:t>
            </a:fld>
            <a:endParaRPr lang="zh-TW" altLang="en-US"/>
          </a:p>
        </p:txBody>
      </p:sp>
    </p:spTree>
    <p:extLst>
      <p:ext uri="{BB962C8B-B14F-4D97-AF65-F5344CB8AC3E}">
        <p14:creationId xmlns:p14="http://schemas.microsoft.com/office/powerpoint/2010/main" val="1171715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70641" y="301504"/>
            <a:ext cx="8402715" cy="994172"/>
          </a:xfrm>
        </p:spPr>
        <p:txBody>
          <a:bodyPr>
            <a:normAutofit fontScale="90000"/>
          </a:bodyPr>
          <a:lstStyle/>
          <a:p>
            <a:r>
              <a:rPr lang="zh-TW" altLang="en-US" b="1" dirty="0">
                <a:solidFill>
                  <a:prstClr val="black"/>
                </a:solidFill>
                <a:latin typeface="+mj-ea"/>
              </a:rPr>
              <a:t>國際數學與科學教育成就趨勢調查</a:t>
            </a:r>
            <a:r>
              <a:rPr lang="zh-TW" altLang="en-US" dirty="0">
                <a:latin typeface="+mj-ea"/>
              </a:rPr>
              <a:t>（</a:t>
            </a:r>
            <a:r>
              <a:rPr lang="en-US" altLang="zh-TW" b="1" dirty="0">
                <a:latin typeface="+mj-ea"/>
                <a:cs typeface="Times New Roman" panose="02020603050405020304" pitchFamily="18" charset="0"/>
              </a:rPr>
              <a:t>TIMSS</a:t>
            </a:r>
            <a:r>
              <a:rPr lang="zh-TW" altLang="en-US" dirty="0">
                <a:latin typeface="+mj-ea"/>
              </a:rPr>
              <a:t>）</a:t>
            </a:r>
            <a:endParaRPr lang="zh-TW" altLang="en-US" sz="3600" b="1" dirty="0">
              <a:latin typeface="+mj-ea"/>
              <a:cs typeface="Times New Roman" panose="02020603050405020304" pitchFamily="18" charset="0"/>
            </a:endParaRPr>
          </a:p>
        </p:txBody>
      </p:sp>
      <p:sp>
        <p:nvSpPr>
          <p:cNvPr id="3" name="內容版面配置區 2">
            <a:extLst>
              <a:ext uri="{FF2B5EF4-FFF2-40B4-BE49-F238E27FC236}">
                <a16:creationId xmlns:a16="http://schemas.microsoft.com/office/drawing/2014/main" id="{023FA819-37D9-4893-8342-5F4E8D500804}"/>
              </a:ext>
            </a:extLst>
          </p:cNvPr>
          <p:cNvSpPr>
            <a:spLocks noGrp="1"/>
          </p:cNvSpPr>
          <p:nvPr>
            <p:ph idx="1"/>
          </p:nvPr>
        </p:nvSpPr>
        <p:spPr>
          <a:xfrm>
            <a:off x="370641" y="1552851"/>
            <a:ext cx="8402715" cy="4085949"/>
          </a:xfrm>
        </p:spPr>
        <p:txBody>
          <a:bodyPr>
            <a:normAutofit/>
          </a:bodyPr>
          <a:lstStyle/>
          <a:p>
            <a:pPr lvl="0">
              <a:lnSpc>
                <a:spcPct val="150000"/>
              </a:lnSpc>
            </a:pPr>
            <a:r>
              <a:rPr lang="zh-TW" altLang="en-US" sz="2000" b="1" dirty="0">
                <a:solidFill>
                  <a:prstClr val="black"/>
                </a:solidFill>
                <a:latin typeface="+mn-ea"/>
              </a:rPr>
              <a:t>「國際數學與科學教育成就趨勢調查」 </a:t>
            </a:r>
            <a:r>
              <a:rPr lang="zh-TW" altLang="en-US" sz="2000" dirty="0">
                <a:latin typeface="+mn-ea"/>
              </a:rPr>
              <a:t>（</a:t>
            </a:r>
            <a:r>
              <a:rPr lang="en-US" altLang="zh-TW" sz="2000" dirty="0">
                <a:solidFill>
                  <a:prstClr val="black"/>
                </a:solidFill>
                <a:latin typeface="+mn-ea"/>
              </a:rPr>
              <a:t>Trends in Mathematics and</a:t>
            </a:r>
            <a:r>
              <a:rPr lang="zh-TW" altLang="en-US" sz="2000" dirty="0">
                <a:solidFill>
                  <a:prstClr val="black"/>
                </a:solidFill>
                <a:latin typeface="+mn-ea"/>
              </a:rPr>
              <a:t> </a:t>
            </a:r>
            <a:r>
              <a:rPr lang="en-US" altLang="zh-TW" sz="2000" dirty="0">
                <a:solidFill>
                  <a:prstClr val="black"/>
                </a:solidFill>
                <a:latin typeface="+mn-ea"/>
              </a:rPr>
              <a:t>Science Study</a:t>
            </a:r>
            <a:r>
              <a:rPr lang="zh-TW" altLang="en-US" sz="2000" dirty="0">
                <a:solidFill>
                  <a:prstClr val="black"/>
                </a:solidFill>
                <a:latin typeface="+mn-ea"/>
              </a:rPr>
              <a:t>，簡稱</a:t>
            </a:r>
            <a:r>
              <a:rPr lang="en-US" altLang="zh-TW" sz="2000" dirty="0">
                <a:solidFill>
                  <a:prstClr val="black"/>
                </a:solidFill>
                <a:latin typeface="+mn-ea"/>
              </a:rPr>
              <a:t>TIMSS</a:t>
            </a:r>
            <a:r>
              <a:rPr lang="zh-TW" altLang="en-US" sz="2000" dirty="0">
                <a:latin typeface="+mn-ea"/>
              </a:rPr>
              <a:t>）是由國際教育成就調查委員會（</a:t>
            </a:r>
            <a:r>
              <a:rPr lang="en-US" altLang="zh-TW" sz="2000" dirty="0">
                <a:latin typeface="+mn-ea"/>
              </a:rPr>
              <a:t>IEA</a:t>
            </a:r>
            <a:r>
              <a:rPr lang="zh-TW" altLang="en-US" sz="2000" dirty="0">
                <a:latin typeface="+mn-ea"/>
              </a:rPr>
              <a:t>）舉辦的國際性大型趨勢調查，每四年舉行一次</a:t>
            </a:r>
            <a:r>
              <a:rPr lang="zh-TW" altLang="en-US" sz="2000" dirty="0">
                <a:solidFill>
                  <a:prstClr val="black"/>
                </a:solidFill>
                <a:latin typeface="+mn-ea"/>
              </a:rPr>
              <a:t>。臺灣從</a:t>
            </a:r>
            <a:r>
              <a:rPr lang="en-US" altLang="zh-TW" sz="2000" dirty="0">
                <a:solidFill>
                  <a:prstClr val="black"/>
                </a:solidFill>
                <a:latin typeface="+mn-ea"/>
              </a:rPr>
              <a:t>1999</a:t>
            </a:r>
            <a:r>
              <a:rPr lang="zh-TW" altLang="en-US" sz="2000" dirty="0">
                <a:solidFill>
                  <a:prstClr val="black"/>
                </a:solidFill>
                <a:latin typeface="+mn-ea"/>
              </a:rPr>
              <a:t>年開始參與，至</a:t>
            </a:r>
            <a:r>
              <a:rPr lang="en-US" altLang="zh-TW" sz="2000" dirty="0">
                <a:solidFill>
                  <a:prstClr val="black"/>
                </a:solidFill>
                <a:latin typeface="+mn-ea"/>
              </a:rPr>
              <a:t>TIMSS</a:t>
            </a:r>
            <a:r>
              <a:rPr lang="zh-TW" altLang="en-US" sz="2000" dirty="0">
                <a:solidFill>
                  <a:prstClr val="black"/>
                </a:solidFill>
                <a:latin typeface="+mn-ea"/>
              </a:rPr>
              <a:t> </a:t>
            </a:r>
            <a:r>
              <a:rPr lang="en-US" altLang="zh-TW" sz="2000" dirty="0">
                <a:solidFill>
                  <a:prstClr val="black"/>
                </a:solidFill>
                <a:latin typeface="+mn-ea"/>
              </a:rPr>
              <a:t>2019</a:t>
            </a:r>
            <a:r>
              <a:rPr lang="zh-TW" altLang="en-US" sz="2000" dirty="0">
                <a:solidFill>
                  <a:prstClr val="black"/>
                </a:solidFill>
                <a:latin typeface="+mn-ea"/>
              </a:rPr>
              <a:t>為第六次參與此計畫。</a:t>
            </a:r>
            <a:endParaRPr lang="zh-TW" altLang="en-US" sz="2000" dirty="0">
              <a:latin typeface="+mn-ea"/>
            </a:endParaRPr>
          </a:p>
          <a:p>
            <a:pPr>
              <a:lnSpc>
                <a:spcPct val="150000"/>
              </a:lnSpc>
            </a:pPr>
            <a:r>
              <a:rPr lang="zh-TW" altLang="en-US" sz="2000" b="1" dirty="0"/>
              <a:t>對象：</a:t>
            </a:r>
            <a:r>
              <a:rPr lang="zh-TW" altLang="en-US" sz="2000" dirty="0"/>
              <a:t>四年級與八年級學生、教師、校長與學生家長。</a:t>
            </a:r>
            <a:endParaRPr lang="en-US" altLang="zh-TW" sz="2000" dirty="0"/>
          </a:p>
          <a:p>
            <a:pPr>
              <a:lnSpc>
                <a:spcPct val="150000"/>
              </a:lnSpc>
            </a:pPr>
            <a:r>
              <a:rPr lang="zh-TW" altLang="en-US" sz="2000" b="1" dirty="0"/>
              <a:t>目的：</a:t>
            </a:r>
            <a:r>
              <a:rPr lang="zh-TW" altLang="en-US" sz="2000" dirty="0"/>
              <a:t>提供各國學生數學和科學成就以及課程、教學、學習環境、家庭背景、教師等相關因素的長期追蹤資料，作為了解各國教育改革或課程改革等措施的成效。</a:t>
            </a:r>
          </a:p>
        </p:txBody>
      </p:sp>
      <p:sp>
        <p:nvSpPr>
          <p:cNvPr id="4" name="投影片編號版面配置區 3">
            <a:extLst>
              <a:ext uri="{FF2B5EF4-FFF2-40B4-BE49-F238E27FC236}">
                <a16:creationId xmlns:a16="http://schemas.microsoft.com/office/drawing/2014/main" id="{F6951D9E-36D1-4A37-AC6D-95FF0936BF3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023F15-DF02-435D-8E21-663868E08D20}" type="slidenum">
              <a:rPr kumimoji="0" lang="zh-TW" altLang="en-US" sz="1800" b="0" i="0" u="none" strike="noStrike" kern="1200" cap="none" spc="0" normalizeH="0" baseline="0" noProof="0" smtClean="0">
                <a:ln>
                  <a:noFill/>
                </a:ln>
                <a:solidFill>
                  <a:prstClr val="black"/>
                </a:solidFill>
                <a:effectLst/>
                <a:uLnTx/>
                <a:uFillTx/>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TW" altLang="en-US" sz="1800" b="0" i="0" u="none" strike="noStrike" kern="1200" cap="none" spc="0" normalizeH="0" baseline="0" noProof="0" dirty="0">
              <a:ln>
                <a:noFill/>
              </a:ln>
              <a:solidFill>
                <a:prstClr val="black"/>
              </a:solidFill>
              <a:effectLst/>
              <a:uLnTx/>
              <a:uFillTx/>
              <a:ea typeface="微軟正黑體"/>
              <a:cs typeface="+mn-cs"/>
            </a:endParaRPr>
          </a:p>
        </p:txBody>
      </p:sp>
    </p:spTree>
    <p:extLst>
      <p:ext uri="{BB962C8B-B14F-4D97-AF65-F5344CB8AC3E}">
        <p14:creationId xmlns:p14="http://schemas.microsoft.com/office/powerpoint/2010/main" val="36860800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0365126C-B17F-41DB-A385-865683DDCA35}"/>
              </a:ext>
            </a:extLst>
          </p:cNvPr>
          <p:cNvSpPr>
            <a:spLocks noGrp="1"/>
          </p:cNvSpPr>
          <p:nvPr>
            <p:ph idx="1"/>
          </p:nvPr>
        </p:nvSpPr>
        <p:spPr>
          <a:xfrm>
            <a:off x="0" y="6255521"/>
            <a:ext cx="8235486" cy="319595"/>
          </a:xfrm>
        </p:spPr>
        <p:txBody>
          <a:bodyPr>
            <a:noAutofit/>
          </a:bodyPr>
          <a:lstStyle/>
          <a:p>
            <a:pPr marL="0" indent="0">
              <a:buNone/>
            </a:pPr>
            <a:r>
              <a:rPr lang="zh-TW" altLang="en-US" sz="1100" dirty="0"/>
              <a:t>註：取自</a:t>
            </a:r>
            <a:r>
              <a:rPr lang="en-US" altLang="zh-TW" sz="1100" dirty="0"/>
              <a:t>PISA</a:t>
            </a:r>
            <a:r>
              <a:rPr lang="zh-TW" altLang="en-US" sz="1100" dirty="0"/>
              <a:t>官方網站， </a:t>
            </a:r>
            <a:r>
              <a:rPr lang="en-US" altLang="zh-TW" sz="1100" dirty="0">
                <a:hlinkClick r:id="rId2"/>
              </a:rPr>
              <a:t>http://www.oecd.org/pisa/PISA2015Questions/platform/index.html?user=&amp;domain=SCI&amp;unit=S623-RunningInHotWeather&amp;lang=zho-TAP</a:t>
            </a:r>
            <a:r>
              <a:rPr lang="zh-TW" altLang="en-US" sz="1100" dirty="0"/>
              <a:t>。</a:t>
            </a:r>
          </a:p>
        </p:txBody>
      </p:sp>
      <p:pic>
        <p:nvPicPr>
          <p:cNvPr id="4" name="圖片 3">
            <a:extLst>
              <a:ext uri="{FF2B5EF4-FFF2-40B4-BE49-F238E27FC236}">
                <a16:creationId xmlns:a16="http://schemas.microsoft.com/office/drawing/2014/main" id="{DDFD16A8-39D8-4C7E-8DF0-9B38D206CA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0049" y="729000"/>
            <a:ext cx="7243902" cy="5400000"/>
          </a:xfrm>
          <a:prstGeom prst="rect">
            <a:avLst/>
          </a:prstGeom>
        </p:spPr>
      </p:pic>
      <p:sp>
        <p:nvSpPr>
          <p:cNvPr id="5" name="標題 1">
            <a:extLst>
              <a:ext uri="{FF2B5EF4-FFF2-40B4-BE49-F238E27FC236}">
                <a16:creationId xmlns:a16="http://schemas.microsoft.com/office/drawing/2014/main" id="{5ADAF464-31A5-46B4-8ED0-598EDEE214C2}"/>
              </a:ext>
            </a:extLst>
          </p:cNvPr>
          <p:cNvSpPr txBox="1">
            <a:spLocks/>
          </p:cNvSpPr>
          <p:nvPr/>
        </p:nvSpPr>
        <p:spPr>
          <a:xfrm>
            <a:off x="454257" y="200767"/>
            <a:ext cx="8235486" cy="49708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科學素養範例試題：在熱天跑步 </a:t>
            </a:r>
            <a:r>
              <a:rPr lang="en-US" altLang="zh-TW" sz="3200" b="1" dirty="0">
                <a:latin typeface="微軟正黑體" panose="020B0604030504040204" pitchFamily="34" charset="-120"/>
                <a:cs typeface="Times New Roman" panose="02020603050405020304" pitchFamily="18" charset="0"/>
              </a:rPr>
              <a:t>(1)</a:t>
            </a:r>
            <a:endParaRPr lang="zh-TW" altLang="en-US" sz="3200" b="1" dirty="0">
              <a:latin typeface="微軟正黑體" panose="020B0604030504040204" pitchFamily="34" charset="-12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AAD66270-725B-4080-9FF6-B287FE490B5D}"/>
              </a:ext>
            </a:extLst>
          </p:cNvPr>
          <p:cNvSpPr>
            <a:spLocks noGrp="1"/>
          </p:cNvSpPr>
          <p:nvPr>
            <p:ph type="sldNum" sz="quarter" idx="12"/>
          </p:nvPr>
        </p:nvSpPr>
        <p:spPr/>
        <p:txBody>
          <a:bodyPr/>
          <a:lstStyle/>
          <a:p>
            <a:fld id="{5E023F15-DF02-435D-8E21-663868E08D20}" type="slidenum">
              <a:rPr lang="zh-TW" altLang="en-US" smtClean="0"/>
              <a:t>60</a:t>
            </a:fld>
            <a:endParaRPr lang="zh-TW" altLang="en-US"/>
          </a:p>
        </p:txBody>
      </p:sp>
    </p:spTree>
    <p:extLst>
      <p:ext uri="{BB962C8B-B14F-4D97-AF65-F5344CB8AC3E}">
        <p14:creationId xmlns:p14="http://schemas.microsoft.com/office/powerpoint/2010/main" val="28786195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21D21121-82D1-4C87-B583-B72B4C4A957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72000" y="747752"/>
            <a:ext cx="7193772" cy="5400000"/>
          </a:xfrm>
          <a:prstGeom prst="rect">
            <a:avLst/>
          </a:prstGeom>
        </p:spPr>
      </p:pic>
      <p:sp>
        <p:nvSpPr>
          <p:cNvPr id="6" name="標題 1">
            <a:extLst>
              <a:ext uri="{FF2B5EF4-FFF2-40B4-BE49-F238E27FC236}">
                <a16:creationId xmlns:a16="http://schemas.microsoft.com/office/drawing/2014/main" id="{0C6D43EC-4063-420F-AA43-73BABECBCC18}"/>
              </a:ext>
            </a:extLst>
          </p:cNvPr>
          <p:cNvSpPr txBox="1">
            <a:spLocks/>
          </p:cNvSpPr>
          <p:nvPr/>
        </p:nvSpPr>
        <p:spPr>
          <a:xfrm>
            <a:off x="451143" y="200767"/>
            <a:ext cx="8235486" cy="49708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科學素養範例試題：在熱天跑步 </a:t>
            </a:r>
            <a:r>
              <a:rPr lang="en-US" altLang="zh-TW" sz="3200" b="1" dirty="0">
                <a:latin typeface="微軟正黑體" panose="020B0604030504040204" pitchFamily="34" charset="-120"/>
                <a:cs typeface="Times New Roman" panose="02020603050405020304" pitchFamily="18" charset="0"/>
              </a:rPr>
              <a:t>(2)</a:t>
            </a:r>
            <a:endParaRPr lang="zh-TW" altLang="en-US" sz="3200" b="1" dirty="0">
              <a:latin typeface="微軟正黑體" panose="020B0604030504040204" pitchFamily="34" charset="-12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8623C388-0AFE-4034-93F0-33B2B36C15B7}"/>
              </a:ext>
            </a:extLst>
          </p:cNvPr>
          <p:cNvSpPr>
            <a:spLocks noGrp="1"/>
          </p:cNvSpPr>
          <p:nvPr>
            <p:ph type="sldNum" sz="quarter" idx="12"/>
          </p:nvPr>
        </p:nvSpPr>
        <p:spPr/>
        <p:txBody>
          <a:bodyPr/>
          <a:lstStyle/>
          <a:p>
            <a:fld id="{5E023F15-DF02-435D-8E21-663868E08D20}" type="slidenum">
              <a:rPr lang="zh-TW" altLang="en-US" smtClean="0"/>
              <a:t>61</a:t>
            </a:fld>
            <a:endParaRPr lang="zh-TW" altLang="en-US"/>
          </a:p>
        </p:txBody>
      </p:sp>
      <p:sp>
        <p:nvSpPr>
          <p:cNvPr id="7" name="內容版面配置區 2">
            <a:extLst>
              <a:ext uri="{FF2B5EF4-FFF2-40B4-BE49-F238E27FC236}">
                <a16:creationId xmlns:a16="http://schemas.microsoft.com/office/drawing/2014/main" id="{173315BA-F8E7-4F1B-AD1E-E63E52D0695B}"/>
              </a:ext>
            </a:extLst>
          </p:cNvPr>
          <p:cNvSpPr txBox="1">
            <a:spLocks/>
          </p:cNvSpPr>
          <p:nvPr/>
        </p:nvSpPr>
        <p:spPr>
          <a:xfrm>
            <a:off x="0" y="6275090"/>
            <a:ext cx="8235486" cy="319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en-US" sz="1100" dirty="0">
                <a:latin typeface="微軟正黑體" panose="020B0604030504040204" pitchFamily="34" charset="-120"/>
              </a:rPr>
              <a:t>註：取自</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官方網站， </a:t>
            </a:r>
            <a:r>
              <a:rPr lang="en-US" altLang="zh-TW" sz="1100" dirty="0">
                <a:latin typeface="微軟正黑體" panose="020B0604030504040204" pitchFamily="34" charset="-120"/>
                <a:hlinkClick r:id="rId3"/>
              </a:rPr>
              <a:t>http://www.oecd.org/pisa/PISA2015Questions/platform/index.html?user=&amp;domain=SCI&amp;unit=S623-RunningInHotWeather&amp;lang=zho-TAP</a:t>
            </a:r>
            <a:r>
              <a:rPr lang="zh-TW" altLang="en-US" sz="1100" dirty="0">
                <a:latin typeface="微軟正黑體" panose="020B0604030504040204" pitchFamily="34" charset="-120"/>
              </a:rPr>
              <a:t>。</a:t>
            </a:r>
          </a:p>
        </p:txBody>
      </p:sp>
    </p:spTree>
    <p:extLst>
      <p:ext uri="{BB962C8B-B14F-4D97-AF65-F5344CB8AC3E}">
        <p14:creationId xmlns:p14="http://schemas.microsoft.com/office/powerpoint/2010/main" val="5442368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A7984ACD-01CA-4530-9E0A-9375D8EC5A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62625" y="735954"/>
            <a:ext cx="7218750" cy="5400000"/>
          </a:xfrm>
          <a:prstGeom prst="rect">
            <a:avLst/>
          </a:prstGeom>
        </p:spPr>
      </p:pic>
      <p:sp>
        <p:nvSpPr>
          <p:cNvPr id="5" name="標題 1">
            <a:extLst>
              <a:ext uri="{FF2B5EF4-FFF2-40B4-BE49-F238E27FC236}">
                <a16:creationId xmlns:a16="http://schemas.microsoft.com/office/drawing/2014/main" id="{075F45AC-9E66-4A5F-86C3-E67527F4E262}"/>
              </a:ext>
            </a:extLst>
          </p:cNvPr>
          <p:cNvSpPr txBox="1">
            <a:spLocks/>
          </p:cNvSpPr>
          <p:nvPr/>
        </p:nvSpPr>
        <p:spPr>
          <a:xfrm>
            <a:off x="454257" y="178914"/>
            <a:ext cx="8235486" cy="49708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科學素養範例試題：在熱天跑步 </a:t>
            </a:r>
            <a:r>
              <a:rPr lang="en-US" altLang="zh-TW" sz="3200" b="1" dirty="0">
                <a:latin typeface="微軟正黑體" panose="020B0604030504040204" pitchFamily="34" charset="-120"/>
                <a:cs typeface="Times New Roman" panose="02020603050405020304" pitchFamily="18" charset="0"/>
              </a:rPr>
              <a:t>(3)</a:t>
            </a:r>
            <a:endParaRPr lang="zh-TW" altLang="en-US" sz="3200" b="1" dirty="0">
              <a:latin typeface="微軟正黑體" panose="020B0604030504040204" pitchFamily="34" charset="-12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5268B5FF-3A97-403B-9F9B-FEAF1C65A4C6}"/>
              </a:ext>
            </a:extLst>
          </p:cNvPr>
          <p:cNvSpPr>
            <a:spLocks noGrp="1"/>
          </p:cNvSpPr>
          <p:nvPr>
            <p:ph type="sldNum" sz="quarter" idx="12"/>
          </p:nvPr>
        </p:nvSpPr>
        <p:spPr/>
        <p:txBody>
          <a:bodyPr/>
          <a:lstStyle/>
          <a:p>
            <a:fld id="{5E023F15-DF02-435D-8E21-663868E08D20}" type="slidenum">
              <a:rPr lang="zh-TW" altLang="en-US" smtClean="0"/>
              <a:t>62</a:t>
            </a:fld>
            <a:endParaRPr lang="zh-TW" altLang="en-US"/>
          </a:p>
        </p:txBody>
      </p:sp>
      <p:pic>
        <p:nvPicPr>
          <p:cNvPr id="8" name="圖片 7">
            <a:extLst>
              <a:ext uri="{FF2B5EF4-FFF2-40B4-BE49-F238E27FC236}">
                <a16:creationId xmlns:a16="http://schemas.microsoft.com/office/drawing/2014/main" id="{566032DE-4004-429D-982D-53C7832516A5}"/>
              </a:ext>
            </a:extLst>
          </p:cNvPr>
          <p:cNvPicPr>
            <a:picLocks/>
          </p:cNvPicPr>
          <p:nvPr/>
        </p:nvPicPr>
        <p:blipFill rotWithShape="1">
          <a:blip r:embed="rId3"/>
          <a:srcRect l="23255" t="14259" r="23229" b="14373"/>
          <a:stretch/>
        </p:blipFill>
        <p:spPr>
          <a:xfrm>
            <a:off x="846731" y="710248"/>
            <a:ext cx="7380000" cy="5437504"/>
          </a:xfrm>
          <a:prstGeom prst="rect">
            <a:avLst/>
          </a:prstGeom>
        </p:spPr>
      </p:pic>
      <p:sp>
        <p:nvSpPr>
          <p:cNvPr id="6" name="文字方塊 5">
            <a:extLst>
              <a:ext uri="{FF2B5EF4-FFF2-40B4-BE49-F238E27FC236}">
                <a16:creationId xmlns:a16="http://schemas.microsoft.com/office/drawing/2014/main" id="{641837CD-7CD9-4C63-8B7F-8D4424203268}"/>
              </a:ext>
            </a:extLst>
          </p:cNvPr>
          <p:cNvSpPr txBox="1"/>
          <p:nvPr/>
        </p:nvSpPr>
        <p:spPr>
          <a:xfrm>
            <a:off x="2079624" y="3241742"/>
            <a:ext cx="1292225" cy="170368"/>
          </a:xfrm>
          <a:prstGeom prst="rect">
            <a:avLst/>
          </a:prstGeom>
          <a:solidFill>
            <a:schemeClr val="bg1"/>
          </a:solidFill>
          <a:ln w="28575">
            <a:solidFill>
              <a:srgbClr val="E6EFD3"/>
            </a:solidFill>
          </a:ln>
        </p:spPr>
        <p:txBody>
          <a:bodyPr wrap="square" rtlCol="0" anchor="ctr">
            <a:spAutoFit/>
          </a:bodyPr>
          <a:lstStyle/>
          <a:p>
            <a:pPr algn="ctr">
              <a:lnSpc>
                <a:spcPts val="500"/>
              </a:lnSpc>
            </a:pPr>
            <a:r>
              <a:rPr lang="zh-TW" altLang="en-US" sz="1000" b="1" dirty="0">
                <a:solidFill>
                  <a:srgbClr val="C00000"/>
                </a:solidFill>
                <a:effectLst>
                  <a:outerShdw blurRad="38100" dist="38100" dir="2700000" algn="tl">
                    <a:srgbClr val="000000">
                      <a:alpha val="43137"/>
                    </a:srgbClr>
                  </a:outerShdw>
                </a:effectLst>
                <a:latin typeface="微軟正黑體" panose="020B0604030504040204" pitchFamily="34" charset="-120"/>
              </a:rPr>
              <a:t>脫水</a:t>
            </a:r>
          </a:p>
        </p:txBody>
      </p:sp>
      <p:sp>
        <p:nvSpPr>
          <p:cNvPr id="7" name="文字方塊 6">
            <a:extLst>
              <a:ext uri="{FF2B5EF4-FFF2-40B4-BE49-F238E27FC236}">
                <a16:creationId xmlns:a16="http://schemas.microsoft.com/office/drawing/2014/main" id="{72240097-0B04-405E-8DE5-3C69FFEB881D}"/>
              </a:ext>
            </a:extLst>
          </p:cNvPr>
          <p:cNvSpPr txBox="1"/>
          <p:nvPr/>
        </p:nvSpPr>
        <p:spPr>
          <a:xfrm>
            <a:off x="1010250" y="3557520"/>
            <a:ext cx="1292225" cy="170368"/>
          </a:xfrm>
          <a:prstGeom prst="rect">
            <a:avLst/>
          </a:prstGeom>
          <a:solidFill>
            <a:schemeClr val="bg1"/>
          </a:solidFill>
          <a:ln w="28575">
            <a:solidFill>
              <a:srgbClr val="E6EFD3"/>
            </a:solidFill>
          </a:ln>
        </p:spPr>
        <p:txBody>
          <a:bodyPr wrap="square" rtlCol="0" anchor="ctr">
            <a:spAutoFit/>
          </a:bodyPr>
          <a:lstStyle/>
          <a:p>
            <a:pPr algn="ctr">
              <a:lnSpc>
                <a:spcPts val="500"/>
              </a:lnSpc>
            </a:pPr>
            <a:r>
              <a:rPr lang="zh-TW" altLang="en-US" sz="1000" b="1" dirty="0">
                <a:solidFill>
                  <a:srgbClr val="C00000"/>
                </a:solidFill>
                <a:effectLst>
                  <a:outerShdw blurRad="38100" dist="38100" dir="2700000" algn="tl">
                    <a:srgbClr val="000000">
                      <a:alpha val="43137"/>
                    </a:srgbClr>
                  </a:outerShdw>
                </a:effectLst>
                <a:latin typeface="微軟正黑體" panose="020B0604030504040204" pitchFamily="34" charset="-120"/>
              </a:rPr>
              <a:t>水分流失率</a:t>
            </a:r>
          </a:p>
        </p:txBody>
      </p:sp>
      <p:sp>
        <p:nvSpPr>
          <p:cNvPr id="9" name="內容版面配置區 2">
            <a:extLst>
              <a:ext uri="{FF2B5EF4-FFF2-40B4-BE49-F238E27FC236}">
                <a16:creationId xmlns:a16="http://schemas.microsoft.com/office/drawing/2014/main" id="{B8DC1ED6-64CC-47BB-808A-53CD0FB7EF0D}"/>
              </a:ext>
            </a:extLst>
          </p:cNvPr>
          <p:cNvSpPr txBox="1">
            <a:spLocks/>
          </p:cNvSpPr>
          <p:nvPr/>
        </p:nvSpPr>
        <p:spPr>
          <a:xfrm>
            <a:off x="-8755" y="6233676"/>
            <a:ext cx="8235486" cy="319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en-US" sz="1100" dirty="0">
                <a:latin typeface="微軟正黑體" panose="020B0604030504040204" pitchFamily="34" charset="-120"/>
              </a:rPr>
              <a:t>註：取自</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官方網站， </a:t>
            </a:r>
            <a:r>
              <a:rPr lang="en-US" altLang="zh-TW" sz="1100" dirty="0">
                <a:latin typeface="微軟正黑體" panose="020B0604030504040204" pitchFamily="34" charset="-120"/>
                <a:hlinkClick r:id="rId4"/>
              </a:rPr>
              <a:t>http://www.oecd.org/pisa/PISA2015Questions/platform/index.html?user=&amp;domain=SCI&amp;unit=S623-RunningInHotWeather&amp;lang=zho-TAP</a:t>
            </a:r>
            <a:r>
              <a:rPr lang="zh-TW" altLang="en-US" sz="1100" dirty="0">
                <a:latin typeface="微軟正黑體" panose="020B0604030504040204" pitchFamily="34" charset="-120"/>
              </a:rPr>
              <a:t>。</a:t>
            </a:r>
          </a:p>
        </p:txBody>
      </p:sp>
    </p:spTree>
    <p:extLst>
      <p:ext uri="{BB962C8B-B14F-4D97-AF65-F5344CB8AC3E}">
        <p14:creationId xmlns:p14="http://schemas.microsoft.com/office/powerpoint/2010/main" val="227295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D1D20DC9-C8B6-4859-9B39-39E6E813AC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63969" y="835501"/>
            <a:ext cx="7216061" cy="5400000"/>
          </a:xfrm>
          <a:prstGeom prst="rect">
            <a:avLst/>
          </a:prstGeom>
        </p:spPr>
      </p:pic>
      <p:sp>
        <p:nvSpPr>
          <p:cNvPr id="5" name="標題 1">
            <a:extLst>
              <a:ext uri="{FF2B5EF4-FFF2-40B4-BE49-F238E27FC236}">
                <a16:creationId xmlns:a16="http://schemas.microsoft.com/office/drawing/2014/main" id="{8C3F7869-E4F0-42B9-BE7F-5A8D5056A1B7}"/>
              </a:ext>
            </a:extLst>
          </p:cNvPr>
          <p:cNvSpPr txBox="1">
            <a:spLocks/>
          </p:cNvSpPr>
          <p:nvPr/>
        </p:nvSpPr>
        <p:spPr>
          <a:xfrm>
            <a:off x="454257" y="236279"/>
            <a:ext cx="8235486" cy="49708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科學素養範例試題：在熱天跑步 </a:t>
            </a:r>
            <a:r>
              <a:rPr lang="en-US" altLang="zh-TW" sz="3200" b="1" dirty="0">
                <a:latin typeface="微軟正黑體" panose="020B0604030504040204" pitchFamily="34" charset="-120"/>
                <a:cs typeface="Times New Roman" panose="02020603050405020304" pitchFamily="18" charset="0"/>
              </a:rPr>
              <a:t>(4)</a:t>
            </a:r>
            <a:endParaRPr lang="zh-TW" altLang="en-US" sz="3200" b="1" dirty="0">
              <a:latin typeface="微軟正黑體" panose="020B0604030504040204" pitchFamily="34" charset="-12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F6645D8B-4569-451A-AC88-B8DEBC1962C5}"/>
              </a:ext>
            </a:extLst>
          </p:cNvPr>
          <p:cNvSpPr>
            <a:spLocks noGrp="1"/>
          </p:cNvSpPr>
          <p:nvPr>
            <p:ph type="sldNum" sz="quarter" idx="12"/>
          </p:nvPr>
        </p:nvSpPr>
        <p:spPr/>
        <p:txBody>
          <a:bodyPr/>
          <a:lstStyle/>
          <a:p>
            <a:fld id="{5E023F15-DF02-435D-8E21-663868E08D20}" type="slidenum">
              <a:rPr lang="zh-TW" altLang="en-US" smtClean="0"/>
              <a:t>63</a:t>
            </a:fld>
            <a:endParaRPr lang="zh-TW" altLang="en-US"/>
          </a:p>
        </p:txBody>
      </p:sp>
      <p:sp>
        <p:nvSpPr>
          <p:cNvPr id="6" name="橢圓 5">
            <a:extLst>
              <a:ext uri="{FF2B5EF4-FFF2-40B4-BE49-F238E27FC236}">
                <a16:creationId xmlns:a16="http://schemas.microsoft.com/office/drawing/2014/main" id="{6825522E-03C3-4D7D-B691-D01520B4F22A}"/>
              </a:ext>
            </a:extLst>
          </p:cNvPr>
          <p:cNvSpPr/>
          <p:nvPr/>
        </p:nvSpPr>
        <p:spPr>
          <a:xfrm flipV="1">
            <a:off x="1181101" y="4012406"/>
            <a:ext cx="97790" cy="104612"/>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7" name="內容版面配置區 2">
            <a:extLst>
              <a:ext uri="{FF2B5EF4-FFF2-40B4-BE49-F238E27FC236}">
                <a16:creationId xmlns:a16="http://schemas.microsoft.com/office/drawing/2014/main" id="{C2D59C3C-20BA-405B-9E04-6EF011F71DB5}"/>
              </a:ext>
            </a:extLst>
          </p:cNvPr>
          <p:cNvSpPr txBox="1">
            <a:spLocks/>
          </p:cNvSpPr>
          <p:nvPr/>
        </p:nvSpPr>
        <p:spPr>
          <a:xfrm>
            <a:off x="0" y="6289227"/>
            <a:ext cx="8235486" cy="319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en-US" sz="1100" dirty="0">
                <a:latin typeface="微軟正黑體" panose="020B0604030504040204" pitchFamily="34" charset="-120"/>
              </a:rPr>
              <a:t>註：取自</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官方網站， </a:t>
            </a:r>
            <a:r>
              <a:rPr lang="en-US" altLang="zh-TW" sz="1100" dirty="0">
                <a:latin typeface="微軟正黑體" panose="020B0604030504040204" pitchFamily="34" charset="-120"/>
                <a:hlinkClick r:id="rId3"/>
              </a:rPr>
              <a:t>http://www.oecd.org/pisa/PISA2015Questions/platform/index.html?user=&amp;domain=SCI&amp;unit=S623-RunningInHotWeather&amp;lang=zho-TAP</a:t>
            </a:r>
            <a:r>
              <a:rPr lang="zh-TW" altLang="en-US" sz="1100" dirty="0">
                <a:latin typeface="微軟正黑體" panose="020B0604030504040204" pitchFamily="34" charset="-120"/>
              </a:rPr>
              <a:t>。</a:t>
            </a:r>
          </a:p>
        </p:txBody>
      </p:sp>
    </p:spTree>
    <p:extLst>
      <p:ext uri="{BB962C8B-B14F-4D97-AF65-F5344CB8AC3E}">
        <p14:creationId xmlns:p14="http://schemas.microsoft.com/office/powerpoint/2010/main" val="109357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608ABE7F-4568-4978-829E-E82BCBA270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15303" y="763324"/>
            <a:ext cx="7199997" cy="5400000"/>
          </a:xfrm>
          <a:prstGeom prst="rect">
            <a:avLst/>
          </a:prstGeom>
        </p:spPr>
      </p:pic>
      <p:sp>
        <p:nvSpPr>
          <p:cNvPr id="5" name="標題 1">
            <a:extLst>
              <a:ext uri="{FF2B5EF4-FFF2-40B4-BE49-F238E27FC236}">
                <a16:creationId xmlns:a16="http://schemas.microsoft.com/office/drawing/2014/main" id="{197009C3-A6B7-4A4D-B306-89E76A15F1F0}"/>
              </a:ext>
            </a:extLst>
          </p:cNvPr>
          <p:cNvSpPr txBox="1">
            <a:spLocks/>
          </p:cNvSpPr>
          <p:nvPr/>
        </p:nvSpPr>
        <p:spPr>
          <a:xfrm>
            <a:off x="454257" y="236279"/>
            <a:ext cx="8235486" cy="49708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科學素養範例試題：在熱天跑步 </a:t>
            </a:r>
            <a:r>
              <a:rPr lang="en-US" altLang="zh-TW" sz="3200" b="1" dirty="0">
                <a:latin typeface="微軟正黑體" panose="020B0604030504040204" pitchFamily="34" charset="-120"/>
                <a:cs typeface="Times New Roman" panose="02020603050405020304" pitchFamily="18" charset="0"/>
              </a:rPr>
              <a:t>(5)</a:t>
            </a:r>
            <a:endParaRPr lang="zh-TW" altLang="en-US" sz="3200" b="1" dirty="0">
              <a:latin typeface="微軟正黑體" panose="020B0604030504040204" pitchFamily="34" charset="-12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5F3A553B-7234-4191-91BB-9B0081417BE9}"/>
              </a:ext>
            </a:extLst>
          </p:cNvPr>
          <p:cNvSpPr>
            <a:spLocks noGrp="1"/>
          </p:cNvSpPr>
          <p:nvPr>
            <p:ph type="sldNum" sz="quarter" idx="12"/>
          </p:nvPr>
        </p:nvSpPr>
        <p:spPr/>
        <p:txBody>
          <a:bodyPr/>
          <a:lstStyle/>
          <a:p>
            <a:fld id="{5E023F15-DF02-435D-8E21-663868E08D20}" type="slidenum">
              <a:rPr lang="zh-TW" altLang="en-US" smtClean="0"/>
              <a:t>64</a:t>
            </a:fld>
            <a:endParaRPr lang="zh-TW" altLang="en-US"/>
          </a:p>
        </p:txBody>
      </p:sp>
      <p:sp>
        <p:nvSpPr>
          <p:cNvPr id="6" name="橢圓 5">
            <a:extLst>
              <a:ext uri="{FF2B5EF4-FFF2-40B4-BE49-F238E27FC236}">
                <a16:creationId xmlns:a16="http://schemas.microsoft.com/office/drawing/2014/main" id="{F0562A17-4513-49A6-BEED-4210DF1BE72E}"/>
              </a:ext>
            </a:extLst>
          </p:cNvPr>
          <p:cNvSpPr/>
          <p:nvPr/>
        </p:nvSpPr>
        <p:spPr>
          <a:xfrm>
            <a:off x="1146699" y="2889087"/>
            <a:ext cx="100441" cy="11128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7" name="內容版面配置區 2">
            <a:extLst>
              <a:ext uri="{FF2B5EF4-FFF2-40B4-BE49-F238E27FC236}">
                <a16:creationId xmlns:a16="http://schemas.microsoft.com/office/drawing/2014/main" id="{079EF598-D0C7-42C0-B968-BC934E31E1D4}"/>
              </a:ext>
            </a:extLst>
          </p:cNvPr>
          <p:cNvSpPr txBox="1">
            <a:spLocks/>
          </p:cNvSpPr>
          <p:nvPr/>
        </p:nvSpPr>
        <p:spPr>
          <a:xfrm>
            <a:off x="0" y="6245625"/>
            <a:ext cx="8235486" cy="319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en-US" sz="1100" dirty="0">
                <a:latin typeface="微軟正黑體" panose="020B0604030504040204" pitchFamily="34" charset="-120"/>
              </a:rPr>
              <a:t>註：取自</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官方網站， </a:t>
            </a:r>
            <a:r>
              <a:rPr lang="en-US" altLang="zh-TW" sz="1100" dirty="0">
                <a:latin typeface="微軟正黑體" panose="020B0604030504040204" pitchFamily="34" charset="-120"/>
                <a:hlinkClick r:id="rId3"/>
              </a:rPr>
              <a:t>http://www.oecd.org/pisa/PISA2015Questions/platform/index.html?user=&amp;domain=SCI&amp;unit=S623-RunningInHotWeather&amp;lang=zho-TAP</a:t>
            </a:r>
            <a:r>
              <a:rPr lang="zh-TW" altLang="en-US" sz="1100" dirty="0">
                <a:latin typeface="微軟正黑體" panose="020B0604030504040204" pitchFamily="34" charset="-120"/>
              </a:rPr>
              <a:t>。</a:t>
            </a:r>
          </a:p>
        </p:txBody>
      </p:sp>
    </p:spTree>
    <p:extLst>
      <p:ext uri="{BB962C8B-B14F-4D97-AF65-F5344CB8AC3E}">
        <p14:creationId xmlns:p14="http://schemas.microsoft.com/office/powerpoint/2010/main" val="179367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27AED6CB-DF06-48F4-A387-FCE85AB7485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1378" y="763324"/>
            <a:ext cx="7212457" cy="5400000"/>
          </a:xfrm>
          <a:prstGeom prst="rect">
            <a:avLst/>
          </a:prstGeom>
        </p:spPr>
      </p:pic>
      <p:sp>
        <p:nvSpPr>
          <p:cNvPr id="5" name="標題 1">
            <a:extLst>
              <a:ext uri="{FF2B5EF4-FFF2-40B4-BE49-F238E27FC236}">
                <a16:creationId xmlns:a16="http://schemas.microsoft.com/office/drawing/2014/main" id="{3EC0CF8F-5A97-4777-90E4-8F8BDC51A84E}"/>
              </a:ext>
            </a:extLst>
          </p:cNvPr>
          <p:cNvSpPr txBox="1">
            <a:spLocks/>
          </p:cNvSpPr>
          <p:nvPr/>
        </p:nvSpPr>
        <p:spPr>
          <a:xfrm>
            <a:off x="454257" y="160232"/>
            <a:ext cx="8235486" cy="49708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科學素養範例試題：在熱天跑步 </a:t>
            </a:r>
            <a:r>
              <a:rPr lang="en-US" altLang="zh-TW" sz="3200" b="1" dirty="0">
                <a:latin typeface="微軟正黑體" panose="020B0604030504040204" pitchFamily="34" charset="-120"/>
                <a:cs typeface="Times New Roman" panose="02020603050405020304" pitchFamily="18" charset="0"/>
              </a:rPr>
              <a:t>(6)</a:t>
            </a:r>
            <a:endParaRPr lang="zh-TW" altLang="en-US" sz="3200" b="1" dirty="0">
              <a:latin typeface="微軟正黑體" panose="020B0604030504040204" pitchFamily="34" charset="-12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2780F95F-3BD4-4CF5-B850-A0D180141FFC}"/>
              </a:ext>
            </a:extLst>
          </p:cNvPr>
          <p:cNvSpPr>
            <a:spLocks noGrp="1"/>
          </p:cNvSpPr>
          <p:nvPr>
            <p:ph type="sldNum" sz="quarter" idx="12"/>
          </p:nvPr>
        </p:nvSpPr>
        <p:spPr/>
        <p:txBody>
          <a:bodyPr/>
          <a:lstStyle/>
          <a:p>
            <a:fld id="{5E023F15-DF02-435D-8E21-663868E08D20}" type="slidenum">
              <a:rPr lang="zh-TW" altLang="en-US" smtClean="0"/>
              <a:t>65</a:t>
            </a:fld>
            <a:endParaRPr lang="zh-TW" altLang="en-US"/>
          </a:p>
        </p:txBody>
      </p:sp>
      <p:sp>
        <p:nvSpPr>
          <p:cNvPr id="6" name="橢圓 5">
            <a:extLst>
              <a:ext uri="{FF2B5EF4-FFF2-40B4-BE49-F238E27FC236}">
                <a16:creationId xmlns:a16="http://schemas.microsoft.com/office/drawing/2014/main" id="{2E178127-0379-4E1E-AD52-CA7CE185BCC9}"/>
              </a:ext>
            </a:extLst>
          </p:cNvPr>
          <p:cNvSpPr/>
          <p:nvPr/>
        </p:nvSpPr>
        <p:spPr>
          <a:xfrm>
            <a:off x="1006117" y="3424213"/>
            <a:ext cx="100441" cy="11128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7" name="內容版面配置區 2">
            <a:extLst>
              <a:ext uri="{FF2B5EF4-FFF2-40B4-BE49-F238E27FC236}">
                <a16:creationId xmlns:a16="http://schemas.microsoft.com/office/drawing/2014/main" id="{10771A26-8E14-461A-BBB3-37D9227D89DA}"/>
              </a:ext>
            </a:extLst>
          </p:cNvPr>
          <p:cNvSpPr txBox="1">
            <a:spLocks/>
          </p:cNvSpPr>
          <p:nvPr/>
        </p:nvSpPr>
        <p:spPr>
          <a:xfrm>
            <a:off x="70314" y="6269330"/>
            <a:ext cx="8235486" cy="319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en-US" sz="1100" dirty="0">
                <a:latin typeface="微軟正黑體" panose="020B0604030504040204" pitchFamily="34" charset="-120"/>
              </a:rPr>
              <a:t>註：取自</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官方網站， </a:t>
            </a:r>
            <a:r>
              <a:rPr lang="en-US" altLang="zh-TW" sz="1100" dirty="0">
                <a:latin typeface="微軟正黑體" panose="020B0604030504040204" pitchFamily="34" charset="-120"/>
                <a:hlinkClick r:id="rId3"/>
              </a:rPr>
              <a:t>http://www.oecd.org/pisa/PISA2015Questions/platform/index.html?user=&amp;domain=SCI&amp;unit=S623-RunningInHotWeather&amp;lang=zho-TAP</a:t>
            </a:r>
            <a:r>
              <a:rPr lang="zh-TW" altLang="en-US" sz="1100" dirty="0">
                <a:latin typeface="微軟正黑體" panose="020B0604030504040204" pitchFamily="34" charset="-120"/>
              </a:rPr>
              <a:t>。</a:t>
            </a:r>
          </a:p>
        </p:txBody>
      </p:sp>
    </p:spTree>
    <p:extLst>
      <p:ext uri="{BB962C8B-B14F-4D97-AF65-F5344CB8AC3E}">
        <p14:creationId xmlns:p14="http://schemas.microsoft.com/office/powerpoint/2010/main" val="67130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127C4F5A-E26B-458C-B64B-39993AF2EF9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01073" y="835501"/>
            <a:ext cx="7214227" cy="5400000"/>
          </a:xfrm>
          <a:prstGeom prst="rect">
            <a:avLst/>
          </a:prstGeom>
        </p:spPr>
      </p:pic>
      <p:sp>
        <p:nvSpPr>
          <p:cNvPr id="5" name="標題 1">
            <a:extLst>
              <a:ext uri="{FF2B5EF4-FFF2-40B4-BE49-F238E27FC236}">
                <a16:creationId xmlns:a16="http://schemas.microsoft.com/office/drawing/2014/main" id="{E05CA075-03FA-4E51-BAA7-7A5C6F285C12}"/>
              </a:ext>
            </a:extLst>
          </p:cNvPr>
          <p:cNvSpPr txBox="1">
            <a:spLocks/>
          </p:cNvSpPr>
          <p:nvPr/>
        </p:nvSpPr>
        <p:spPr>
          <a:xfrm>
            <a:off x="454257" y="236279"/>
            <a:ext cx="8235486" cy="49708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科學素養範例試題：在熱天跑步 </a:t>
            </a:r>
            <a:r>
              <a:rPr lang="en-US" altLang="zh-TW" sz="3200" b="1" dirty="0">
                <a:latin typeface="微軟正黑體" panose="020B0604030504040204" pitchFamily="34" charset="-120"/>
                <a:cs typeface="Times New Roman" panose="02020603050405020304" pitchFamily="18" charset="0"/>
              </a:rPr>
              <a:t>(7)</a:t>
            </a:r>
            <a:endParaRPr lang="zh-TW" altLang="en-US" sz="3200" b="1" dirty="0">
              <a:latin typeface="微軟正黑體" panose="020B0604030504040204" pitchFamily="34" charset="-120"/>
              <a:cs typeface="Times New Roman" panose="02020603050405020304" pitchFamily="18" charset="0"/>
            </a:endParaRPr>
          </a:p>
        </p:txBody>
      </p:sp>
      <p:sp>
        <p:nvSpPr>
          <p:cNvPr id="2" name="投影片編號版面配置區 1">
            <a:extLst>
              <a:ext uri="{FF2B5EF4-FFF2-40B4-BE49-F238E27FC236}">
                <a16:creationId xmlns:a16="http://schemas.microsoft.com/office/drawing/2014/main" id="{491750F4-923A-4F2B-ACFB-962FAD4077BD}"/>
              </a:ext>
            </a:extLst>
          </p:cNvPr>
          <p:cNvSpPr>
            <a:spLocks noGrp="1"/>
          </p:cNvSpPr>
          <p:nvPr>
            <p:ph type="sldNum" sz="quarter" idx="12"/>
          </p:nvPr>
        </p:nvSpPr>
        <p:spPr/>
        <p:txBody>
          <a:bodyPr/>
          <a:lstStyle/>
          <a:p>
            <a:fld id="{5E023F15-DF02-435D-8E21-663868E08D20}" type="slidenum">
              <a:rPr lang="zh-TW" altLang="en-US" smtClean="0"/>
              <a:t>66</a:t>
            </a:fld>
            <a:endParaRPr lang="zh-TW" altLang="en-US"/>
          </a:p>
        </p:txBody>
      </p:sp>
      <p:sp>
        <p:nvSpPr>
          <p:cNvPr id="7" name="橢圓 6">
            <a:extLst>
              <a:ext uri="{FF2B5EF4-FFF2-40B4-BE49-F238E27FC236}">
                <a16:creationId xmlns:a16="http://schemas.microsoft.com/office/drawing/2014/main" id="{BEC3DDD1-0FA1-4E97-9CE1-F4FC6C045929}"/>
              </a:ext>
            </a:extLst>
          </p:cNvPr>
          <p:cNvSpPr/>
          <p:nvPr/>
        </p:nvSpPr>
        <p:spPr>
          <a:xfrm>
            <a:off x="1116536" y="3571087"/>
            <a:ext cx="100441" cy="11128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ndParaRPr>
          </a:p>
        </p:txBody>
      </p:sp>
      <p:sp>
        <p:nvSpPr>
          <p:cNvPr id="8" name="內容版面配置區 2">
            <a:extLst>
              <a:ext uri="{FF2B5EF4-FFF2-40B4-BE49-F238E27FC236}">
                <a16:creationId xmlns:a16="http://schemas.microsoft.com/office/drawing/2014/main" id="{46991CFF-3F2B-405C-A5B8-92AA8F4E3426}"/>
              </a:ext>
            </a:extLst>
          </p:cNvPr>
          <p:cNvSpPr txBox="1">
            <a:spLocks/>
          </p:cNvSpPr>
          <p:nvPr/>
        </p:nvSpPr>
        <p:spPr>
          <a:xfrm>
            <a:off x="15248" y="6302126"/>
            <a:ext cx="8235486" cy="319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en-US" sz="1100" dirty="0">
                <a:latin typeface="微軟正黑體" panose="020B0604030504040204" pitchFamily="34" charset="-120"/>
              </a:rPr>
              <a:t>註：取自</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官方網站， </a:t>
            </a:r>
            <a:r>
              <a:rPr lang="en-US" altLang="zh-TW" sz="1100" dirty="0">
                <a:latin typeface="微軟正黑體" panose="020B0604030504040204" pitchFamily="34" charset="-120"/>
                <a:hlinkClick r:id="rId3"/>
              </a:rPr>
              <a:t>http://www.oecd.org/pisa/PISA2015Questions/platform/index.html?user=&amp;domain=SCI&amp;unit=S623-RunningInHotWeather&amp;lang=zho-TAP</a:t>
            </a:r>
            <a:r>
              <a:rPr lang="zh-TW" altLang="en-US" sz="1100" dirty="0">
                <a:latin typeface="微軟正黑體" panose="020B0604030504040204" pitchFamily="34" charset="-120"/>
              </a:rPr>
              <a:t>。</a:t>
            </a:r>
          </a:p>
        </p:txBody>
      </p:sp>
    </p:spTree>
    <p:extLst>
      <p:ext uri="{BB962C8B-B14F-4D97-AF65-F5344CB8AC3E}">
        <p14:creationId xmlns:p14="http://schemas.microsoft.com/office/powerpoint/2010/main" val="117224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BCE28D1-9779-496E-A9BA-373FDD2F519B}"/>
              </a:ext>
            </a:extLst>
          </p:cNvPr>
          <p:cNvSpPr>
            <a:spLocks noGrp="1"/>
          </p:cNvSpPr>
          <p:nvPr>
            <p:ph type="title"/>
          </p:nvPr>
        </p:nvSpPr>
        <p:spPr/>
        <p:txBody>
          <a:bodyPr>
            <a:normAutofit/>
          </a:bodyPr>
          <a:lstStyle/>
          <a:p>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創意思考的定義與評量架構</a:t>
            </a:r>
          </a:p>
        </p:txBody>
      </p:sp>
      <p:sp>
        <p:nvSpPr>
          <p:cNvPr id="3" name="內容版面配置區 2"/>
          <p:cNvSpPr>
            <a:spLocks noGrp="1"/>
          </p:cNvSpPr>
          <p:nvPr>
            <p:ph idx="1"/>
          </p:nvPr>
        </p:nvSpPr>
        <p:spPr>
          <a:xfrm>
            <a:off x="628650" y="1378181"/>
            <a:ext cx="7886700" cy="4589232"/>
          </a:xfrm>
        </p:spPr>
        <p:txBody>
          <a:bodyPr>
            <a:normAutofit/>
          </a:bodyPr>
          <a:lstStyle/>
          <a:p>
            <a:pPr marL="0" indent="0">
              <a:lnSpc>
                <a:spcPct val="120000"/>
              </a:lnSpc>
              <a:buNone/>
            </a:pPr>
            <a:r>
              <a:rPr lang="zh-TW" altLang="en-US" sz="2400" dirty="0"/>
              <a:t>有效率地從事於構想的產出、評估及改進的能力，其能產生具原創且有效的解決方案，提升知識和具影響性的想像力展現</a:t>
            </a:r>
            <a:r>
              <a:rPr lang="en-US" altLang="zh-TW" sz="2400" dirty="0">
                <a:cs typeface="Times New Roman" panose="02020603050405020304" pitchFamily="18" charset="0"/>
              </a:rPr>
              <a:t>(OECD,</a:t>
            </a:r>
            <a:r>
              <a:rPr lang="zh-TW" altLang="en-US" sz="2400" dirty="0">
                <a:cs typeface="Times New Roman" panose="02020603050405020304" pitchFamily="18" charset="0"/>
              </a:rPr>
              <a:t> </a:t>
            </a:r>
            <a:r>
              <a:rPr lang="en-US" altLang="zh-TW" sz="2400" dirty="0">
                <a:cs typeface="Times New Roman" panose="02020603050405020304" pitchFamily="18" charset="0"/>
              </a:rPr>
              <a:t>2019)</a:t>
            </a:r>
            <a:r>
              <a:rPr lang="zh-TW" altLang="en-US" sz="2400" dirty="0"/>
              <a:t>。</a:t>
            </a:r>
          </a:p>
        </p:txBody>
      </p:sp>
      <p:pic>
        <p:nvPicPr>
          <p:cNvPr id="4" name="圖片 3">
            <a:extLst>
              <a:ext uri="{FF2B5EF4-FFF2-40B4-BE49-F238E27FC236}">
                <a16:creationId xmlns:a16="http://schemas.microsoft.com/office/drawing/2014/main" id="{EA8B6581-2374-46E7-ADD8-9C17C7F119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98469" y="2932638"/>
            <a:ext cx="4547062" cy="3500056"/>
          </a:xfrm>
          <a:prstGeom prst="rect">
            <a:avLst/>
          </a:prstGeom>
        </p:spPr>
      </p:pic>
      <p:sp>
        <p:nvSpPr>
          <p:cNvPr id="5" name="投影片編號版面配置區 4">
            <a:extLst>
              <a:ext uri="{FF2B5EF4-FFF2-40B4-BE49-F238E27FC236}">
                <a16:creationId xmlns:a16="http://schemas.microsoft.com/office/drawing/2014/main" id="{AB7A9734-7986-4F3D-878F-A2F8F98BF2BE}"/>
              </a:ext>
            </a:extLst>
          </p:cNvPr>
          <p:cNvSpPr>
            <a:spLocks noGrp="1"/>
          </p:cNvSpPr>
          <p:nvPr>
            <p:ph type="sldNum" sz="quarter" idx="12"/>
          </p:nvPr>
        </p:nvSpPr>
        <p:spPr/>
        <p:txBody>
          <a:bodyPr/>
          <a:lstStyle/>
          <a:p>
            <a:fld id="{5E023F15-DF02-435D-8E21-663868E08D20}" type="slidenum">
              <a:rPr lang="zh-TW" altLang="en-US" smtClean="0"/>
              <a:t>67</a:t>
            </a:fld>
            <a:endParaRPr lang="zh-TW" altLang="en-US"/>
          </a:p>
        </p:txBody>
      </p:sp>
    </p:spTree>
    <p:extLst>
      <p:ext uri="{BB962C8B-B14F-4D97-AF65-F5344CB8AC3E}">
        <p14:creationId xmlns:p14="http://schemas.microsoft.com/office/powerpoint/2010/main" val="40804800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D7DE613-308F-40C2-B65D-DC000B49DBEE}"/>
              </a:ext>
            </a:extLst>
          </p:cNvPr>
          <p:cNvSpPr>
            <a:spLocks noGrp="1"/>
          </p:cNvSpPr>
          <p:nvPr>
            <p:ph type="title"/>
          </p:nvPr>
        </p:nvSpPr>
        <p:spPr/>
        <p:txBody>
          <a:bodyPr>
            <a:normAutofit/>
          </a:bodyPr>
          <a:lstStyle/>
          <a:p>
            <a:r>
              <a:rPr lang="en-US" altLang="zh-TW" sz="3200" b="1" dirty="0">
                <a:latin typeface="微軟正黑體" panose="020B0604030504040204" pitchFamily="34" charset="-120"/>
                <a:ea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ea typeface="微軟正黑體" panose="020B0604030504040204" pitchFamily="34" charset="-120"/>
                <a:cs typeface="Times New Roman" panose="02020603050405020304" pitchFamily="18" charset="0"/>
              </a:rPr>
              <a:t>創意思考評量設計 </a:t>
            </a:r>
            <a:r>
              <a:rPr lang="en-US" altLang="zh-TW" sz="3200" b="1" dirty="0">
                <a:latin typeface="微軟正黑體" panose="020B0604030504040204" pitchFamily="34" charset="-120"/>
                <a:ea typeface="微軟正黑體" panose="020B0604030504040204" pitchFamily="34" charset="-120"/>
                <a:cs typeface="Times New Roman" panose="02020603050405020304" pitchFamily="18" charset="0"/>
              </a:rPr>
              <a:t>(OECD,</a:t>
            </a:r>
            <a:r>
              <a:rPr lang="zh-TW" altLang="en-US" sz="3200" b="1"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3200" b="1" dirty="0">
                <a:latin typeface="微軟正黑體" panose="020B0604030504040204" pitchFamily="34" charset="-120"/>
                <a:ea typeface="微軟正黑體" panose="020B0604030504040204" pitchFamily="34" charset="-120"/>
                <a:cs typeface="Times New Roman" panose="02020603050405020304" pitchFamily="18" charset="0"/>
              </a:rPr>
              <a:t>2019)</a:t>
            </a:r>
            <a:endParaRPr lang="zh-TW" altLang="en-US" sz="3200" dirty="0"/>
          </a:p>
        </p:txBody>
      </p:sp>
      <p:sp>
        <p:nvSpPr>
          <p:cNvPr id="3" name="內容版面配置區 2">
            <a:extLst>
              <a:ext uri="{FF2B5EF4-FFF2-40B4-BE49-F238E27FC236}">
                <a16:creationId xmlns:a16="http://schemas.microsoft.com/office/drawing/2014/main" id="{886E1FDD-AC8E-47CC-BC8F-7811ABA36A18}"/>
              </a:ext>
            </a:extLst>
          </p:cNvPr>
          <p:cNvSpPr>
            <a:spLocks noGrp="1"/>
          </p:cNvSpPr>
          <p:nvPr>
            <p:ph idx="1"/>
          </p:nvPr>
        </p:nvSpPr>
        <p:spPr/>
        <p:txBody>
          <a:bodyPr/>
          <a:lstStyle/>
          <a:p>
            <a:endParaRPr lang="zh-TW" altLang="en-US"/>
          </a:p>
        </p:txBody>
      </p:sp>
      <p:graphicFrame>
        <p:nvGraphicFramePr>
          <p:cNvPr id="4" name="內容版面配置區 3">
            <a:extLst>
              <a:ext uri="{FF2B5EF4-FFF2-40B4-BE49-F238E27FC236}">
                <a16:creationId xmlns:a16="http://schemas.microsoft.com/office/drawing/2014/main" id="{790F06CD-C29B-454D-A76F-A1AB6AC53E12}"/>
              </a:ext>
            </a:extLst>
          </p:cNvPr>
          <p:cNvGraphicFramePr>
            <a:graphicFrameLocks/>
          </p:cNvGraphicFramePr>
          <p:nvPr>
            <p:extLst>
              <p:ext uri="{D42A27DB-BD31-4B8C-83A1-F6EECF244321}">
                <p14:modId xmlns:p14="http://schemas.microsoft.com/office/powerpoint/2010/main" val="1923475777"/>
              </p:ext>
            </p:extLst>
          </p:nvPr>
        </p:nvGraphicFramePr>
        <p:xfrm>
          <a:off x="136139" y="1285551"/>
          <a:ext cx="8871722" cy="5043927"/>
        </p:xfrm>
        <a:graphic>
          <a:graphicData uri="http://schemas.openxmlformats.org/drawingml/2006/table">
            <a:tbl>
              <a:tblPr firstRow="1" bandRow="1"/>
              <a:tblGrid>
                <a:gridCol w="1095792">
                  <a:extLst>
                    <a:ext uri="{9D8B030D-6E8A-4147-A177-3AD203B41FA5}">
                      <a16:colId xmlns:a16="http://schemas.microsoft.com/office/drawing/2014/main" val="4127947088"/>
                    </a:ext>
                  </a:extLst>
                </a:gridCol>
                <a:gridCol w="2105687">
                  <a:extLst>
                    <a:ext uri="{9D8B030D-6E8A-4147-A177-3AD203B41FA5}">
                      <a16:colId xmlns:a16="http://schemas.microsoft.com/office/drawing/2014/main" val="1883789174"/>
                    </a:ext>
                  </a:extLst>
                </a:gridCol>
                <a:gridCol w="1890081">
                  <a:extLst>
                    <a:ext uri="{9D8B030D-6E8A-4147-A177-3AD203B41FA5}">
                      <a16:colId xmlns:a16="http://schemas.microsoft.com/office/drawing/2014/main" val="3991531972"/>
                    </a:ext>
                  </a:extLst>
                </a:gridCol>
                <a:gridCol w="1890081">
                  <a:extLst>
                    <a:ext uri="{9D8B030D-6E8A-4147-A177-3AD203B41FA5}">
                      <a16:colId xmlns:a16="http://schemas.microsoft.com/office/drawing/2014/main" val="104877544"/>
                    </a:ext>
                  </a:extLst>
                </a:gridCol>
                <a:gridCol w="1890081">
                  <a:extLst>
                    <a:ext uri="{9D8B030D-6E8A-4147-A177-3AD203B41FA5}">
                      <a16:colId xmlns:a16="http://schemas.microsoft.com/office/drawing/2014/main" val="301306794"/>
                    </a:ext>
                  </a:extLst>
                </a:gridCol>
              </a:tblGrid>
              <a:tr h="392076">
                <a:tc rowSpan="2">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pPr algn="ctr"/>
                      <a:r>
                        <a:rPr lang="zh-TW" altLang="en-US" sz="1400" dirty="0">
                          <a:latin typeface="微軟正黑體" panose="020B0604030504040204" pitchFamily="34" charset="-120"/>
                        </a:rPr>
                        <a:t>面向</a:t>
                      </a:r>
                      <a:endParaRPr lang="en-US" altLang="zh-TW" sz="1400" dirty="0">
                        <a:latin typeface="微軟正黑體" panose="020B0604030504040204" pitchFamily="34" charset="-120"/>
                      </a:endParaRPr>
                    </a:p>
                    <a:p>
                      <a:pPr algn="ctr"/>
                      <a:r>
                        <a:rPr lang="zh-TW" altLang="en-US" sz="1400" dirty="0">
                          <a:latin typeface="微軟正黑體" panose="020B0604030504040204" pitchFamily="34" charset="-120"/>
                        </a:rPr>
                        <a:t>（施測時間）</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C8D86"/>
                    </a:solidFill>
                  </a:tcPr>
                </a:tc>
                <a:tc gridSpan="2">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pPr algn="ctr"/>
                      <a:r>
                        <a:rPr lang="zh-TW" altLang="en-US" sz="1400" dirty="0">
                          <a:latin typeface="微軟正黑體" panose="020B0604030504040204" pitchFamily="34" charset="-120"/>
                        </a:rPr>
                        <a:t>表達性（寫作與視覺領域）</a:t>
                      </a: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8C8D86"/>
                    </a:solidFill>
                  </a:tcPr>
                </a:tc>
                <a:tc hMerge="1">
                  <a:txBody>
                    <a:bodyPr/>
                    <a:lstStyle/>
                    <a:p>
                      <a:endParaRPr lang="zh-TW" altLang="en-US" dirty="0"/>
                    </a:p>
                  </a:txBody>
                  <a:tcPr/>
                </a:tc>
                <a:tc gridSpan="2">
                  <a:txBody>
                    <a:bodyPr/>
                    <a:lstStyle>
                      <a:lvl1pPr marL="0" algn="l" defTabSz="914400" rtl="0" eaLnBrk="1" latinLnBrk="0" hangingPunct="1">
                        <a:defRPr sz="1800" b="1" kern="1200">
                          <a:solidFill>
                            <a:schemeClr val="lt1"/>
                          </a:solidFill>
                          <a:latin typeface="Franklin Gothic Book" panose="020B0503020102020204"/>
                        </a:defRPr>
                      </a:lvl1pPr>
                      <a:lvl2pPr marL="457200" algn="l" defTabSz="914400" rtl="0" eaLnBrk="1" latinLnBrk="0" hangingPunct="1">
                        <a:defRPr sz="1800" b="1" kern="1200">
                          <a:solidFill>
                            <a:schemeClr val="lt1"/>
                          </a:solidFill>
                          <a:latin typeface="Franklin Gothic Book" panose="020B0503020102020204"/>
                        </a:defRPr>
                      </a:lvl2pPr>
                      <a:lvl3pPr marL="914400" algn="l" defTabSz="914400" rtl="0" eaLnBrk="1" latinLnBrk="0" hangingPunct="1">
                        <a:defRPr sz="1800" b="1" kern="1200">
                          <a:solidFill>
                            <a:schemeClr val="lt1"/>
                          </a:solidFill>
                          <a:latin typeface="Franklin Gothic Book" panose="020B0503020102020204"/>
                        </a:defRPr>
                      </a:lvl3pPr>
                      <a:lvl4pPr marL="1371600" algn="l" defTabSz="914400" rtl="0" eaLnBrk="1" latinLnBrk="0" hangingPunct="1">
                        <a:defRPr sz="1800" b="1" kern="1200">
                          <a:solidFill>
                            <a:schemeClr val="lt1"/>
                          </a:solidFill>
                          <a:latin typeface="Franklin Gothic Book" panose="020B0503020102020204"/>
                        </a:defRPr>
                      </a:lvl4pPr>
                      <a:lvl5pPr marL="1828800" algn="l" defTabSz="914400" rtl="0" eaLnBrk="1" latinLnBrk="0" hangingPunct="1">
                        <a:defRPr sz="1800" b="1" kern="1200">
                          <a:solidFill>
                            <a:schemeClr val="lt1"/>
                          </a:solidFill>
                          <a:latin typeface="Franklin Gothic Book" panose="020B0503020102020204"/>
                        </a:defRPr>
                      </a:lvl5pPr>
                      <a:lvl6pPr marL="2286000" algn="l" defTabSz="914400" rtl="0" eaLnBrk="1" latinLnBrk="0" hangingPunct="1">
                        <a:defRPr sz="1800" b="1" kern="1200">
                          <a:solidFill>
                            <a:schemeClr val="lt1"/>
                          </a:solidFill>
                          <a:latin typeface="Franklin Gothic Book" panose="020B0503020102020204"/>
                        </a:defRPr>
                      </a:lvl6pPr>
                      <a:lvl7pPr marL="2743200" algn="l" defTabSz="914400" rtl="0" eaLnBrk="1" latinLnBrk="0" hangingPunct="1">
                        <a:defRPr sz="1800" b="1" kern="1200">
                          <a:solidFill>
                            <a:schemeClr val="lt1"/>
                          </a:solidFill>
                          <a:latin typeface="Franklin Gothic Book" panose="020B0503020102020204"/>
                        </a:defRPr>
                      </a:lvl7pPr>
                      <a:lvl8pPr marL="3200400" algn="l" defTabSz="914400" rtl="0" eaLnBrk="1" latinLnBrk="0" hangingPunct="1">
                        <a:defRPr sz="1800" b="1" kern="1200">
                          <a:solidFill>
                            <a:schemeClr val="lt1"/>
                          </a:solidFill>
                          <a:latin typeface="Franklin Gothic Book" panose="020B0503020102020204"/>
                        </a:defRPr>
                      </a:lvl8pPr>
                      <a:lvl9pPr marL="3657600" algn="l" defTabSz="914400" rtl="0" eaLnBrk="1" latinLnBrk="0" hangingPunct="1">
                        <a:defRPr sz="1800" b="1" kern="1200">
                          <a:solidFill>
                            <a:schemeClr val="lt1"/>
                          </a:solidFill>
                          <a:latin typeface="Franklin Gothic Book" panose="020B0503020102020204"/>
                        </a:defRPr>
                      </a:lvl9pPr>
                    </a:lstStyle>
                    <a:p>
                      <a:pPr algn="ctr"/>
                      <a:r>
                        <a:rPr lang="zh-TW" altLang="en-US" sz="1400" dirty="0">
                          <a:latin typeface="微軟正黑體" panose="020B0604030504040204" pitchFamily="34" charset="-120"/>
                        </a:rPr>
                        <a:t>知識創造與問題解決（科學與社會領域）</a:t>
                      </a: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8C8D86"/>
                    </a:solidFill>
                  </a:tcPr>
                </a:tc>
                <a:tc hMerge="1">
                  <a:txBody>
                    <a:bodyPr/>
                    <a:lstStyle/>
                    <a:p>
                      <a:endParaRPr lang="zh-TW" altLang="en-US" dirty="0"/>
                    </a:p>
                  </a:txBody>
                  <a:tcPr anchor="ctr"/>
                </a:tc>
                <a:extLst>
                  <a:ext uri="{0D108BD9-81ED-4DB2-BD59-A6C34878D82A}">
                    <a16:rowId xmlns:a16="http://schemas.microsoft.com/office/drawing/2014/main" val="2884508873"/>
                  </a:ext>
                </a:extLst>
              </a:tr>
              <a:tr h="352413">
                <a:tc vMerge="1">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endParaRPr lang="zh-TW" altLang="en-US" dirty="0"/>
                    </a:p>
                  </a:txBody>
                  <a:tcPr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C8D86">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zh-TW" altLang="en-US" sz="1400" b="1" dirty="0">
                          <a:effectLst/>
                          <a:latin typeface="微軟正黑體" panose="020B0604030504040204" pitchFamily="34" charset="-120"/>
                        </a:rPr>
                        <a:t>寫作</a:t>
                      </a:r>
                      <a:r>
                        <a:rPr lang="en-US" altLang="zh-TW" sz="1400" b="1" dirty="0">
                          <a:effectLst/>
                          <a:latin typeface="微軟正黑體" panose="020B0604030504040204" pitchFamily="34" charset="-120"/>
                        </a:rPr>
                        <a:t>(25%)</a:t>
                      </a:r>
                      <a:endParaRPr lang="zh-TW" altLang="en-US" sz="1400" b="1" dirty="0">
                        <a:effectLst/>
                        <a:latin typeface="微軟正黑體" panose="020B0604030504040204" pitchFamily="34" charset="-12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C8D86">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zh-TW" altLang="en-US" sz="1400" b="1" dirty="0">
                          <a:effectLst/>
                          <a:latin typeface="微軟正黑體" panose="020B0604030504040204" pitchFamily="34" charset="-120"/>
                        </a:rPr>
                        <a:t>視覺</a:t>
                      </a:r>
                      <a:r>
                        <a:rPr lang="en-US" altLang="zh-TW" sz="1400" b="1" dirty="0">
                          <a:effectLst/>
                          <a:latin typeface="微軟正黑體" panose="020B0604030504040204" pitchFamily="34" charset="-120"/>
                        </a:rPr>
                        <a:t>(25%)</a:t>
                      </a:r>
                      <a:endParaRPr lang="zh-TW" altLang="en-US" sz="1400" b="1" dirty="0">
                        <a:effectLst/>
                        <a:latin typeface="微軟正黑體" panose="020B0604030504040204" pitchFamily="34" charset="-12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C8D86">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zh-TW" altLang="en-US" sz="1400" b="1" dirty="0">
                          <a:effectLst/>
                          <a:latin typeface="微軟正黑體" panose="020B0604030504040204" pitchFamily="34" charset="-120"/>
                        </a:rPr>
                        <a:t>社會</a:t>
                      </a:r>
                      <a:r>
                        <a:rPr lang="en-US" altLang="zh-TW" sz="1400" b="1" dirty="0">
                          <a:effectLst/>
                          <a:latin typeface="微軟正黑體" panose="020B0604030504040204" pitchFamily="34" charset="-120"/>
                        </a:rPr>
                        <a:t>(25%)</a:t>
                      </a:r>
                      <a:endParaRPr lang="zh-TW" altLang="en-US" sz="1400" b="1" dirty="0">
                        <a:effectLst/>
                        <a:latin typeface="微軟正黑體" panose="020B0604030504040204" pitchFamily="34" charset="-12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C8D86">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pPr algn="ctr"/>
                      <a:r>
                        <a:rPr lang="zh-TW" altLang="en-US" sz="1400" b="1" dirty="0">
                          <a:effectLst/>
                          <a:latin typeface="微軟正黑體" panose="020B0604030504040204" pitchFamily="34" charset="-120"/>
                        </a:rPr>
                        <a:t>科學</a:t>
                      </a:r>
                      <a:r>
                        <a:rPr lang="en-US" altLang="zh-TW" sz="1400" b="1" dirty="0">
                          <a:effectLst/>
                          <a:latin typeface="微軟正黑體" panose="020B0604030504040204" pitchFamily="34" charset="-120"/>
                        </a:rPr>
                        <a:t>(25%)</a:t>
                      </a:r>
                      <a:endParaRPr lang="zh-TW" altLang="en-US" sz="1400" b="1" dirty="0">
                        <a:effectLst/>
                        <a:latin typeface="微軟正黑體" panose="020B0604030504040204" pitchFamily="34" charset="-12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C8D86">
                        <a:tint val="40000"/>
                      </a:srgbClr>
                    </a:solidFill>
                  </a:tcPr>
                </a:tc>
                <a:extLst>
                  <a:ext uri="{0D108BD9-81ED-4DB2-BD59-A6C34878D82A}">
                    <a16:rowId xmlns:a16="http://schemas.microsoft.com/office/drawing/2014/main" val="598160600"/>
                  </a:ext>
                </a:extLst>
              </a:tr>
              <a:tr h="1327056">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zh-TW" altLang="en-US" sz="1400" b="1" dirty="0">
                          <a:effectLst/>
                          <a:latin typeface="微軟正黑體" panose="020B0604030504040204" pitchFamily="34" charset="-120"/>
                        </a:rPr>
                        <a:t>產生多樣化的構想</a:t>
                      </a:r>
                      <a:endParaRPr lang="en-US" altLang="zh-TW" sz="1400" b="1" dirty="0">
                        <a:effectLst/>
                        <a:latin typeface="微軟正黑體" panose="020B0604030504040204" pitchFamily="34" charset="-120"/>
                      </a:endParaRPr>
                    </a:p>
                    <a:p>
                      <a:r>
                        <a:rPr lang="en-US" altLang="zh-TW" sz="1400" b="1" dirty="0">
                          <a:effectLst/>
                          <a:latin typeface="微軟正黑體" panose="020B0604030504040204" pitchFamily="34" charset="-120"/>
                        </a:rPr>
                        <a:t>(40%)</a:t>
                      </a:r>
                      <a:endParaRPr lang="zh-TW" altLang="en-US" sz="1400" b="1" dirty="0">
                        <a:effectLst/>
                        <a:latin typeface="微軟正黑體" panose="020B0604030504040204" pitchFamily="34" charset="-120"/>
                      </a:endParaRPr>
                    </a:p>
                  </a:txBody>
                  <a:tcPr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8C8D86">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zh-TW" altLang="en-US" sz="1400" b="0" dirty="0">
                          <a:solidFill>
                            <a:schemeClr val="tx1"/>
                          </a:solidFill>
                          <a:latin typeface="微軟正黑體" panose="020B0604030504040204" pitchFamily="34" charset="-120"/>
                          <a:ea typeface="微軟正黑體" panose="020B0604030504040204" pitchFamily="34" charset="-120"/>
                        </a:rPr>
                        <a:t>為給定的刺激（如卡通、連環漫畫、圖片或插圖）</a:t>
                      </a:r>
                      <a:r>
                        <a:rPr lang="zh-TW" altLang="en-US" sz="1400" b="1" dirty="0">
                          <a:solidFill>
                            <a:srgbClr val="0000FF"/>
                          </a:solidFill>
                          <a:latin typeface="微軟正黑體" panose="020B0604030504040204" pitchFamily="34" charset="-120"/>
                          <a:ea typeface="微軟正黑體" panose="020B0604030504040204" pitchFamily="34" charset="-120"/>
                        </a:rPr>
                        <a:t>寫出不同的說明文字、標題或故事構想</a:t>
                      </a:r>
                      <a:r>
                        <a:rPr lang="zh-TW" altLang="en-US" sz="1400" b="0" dirty="0">
                          <a:solidFill>
                            <a:schemeClr val="tx1"/>
                          </a:solidFill>
                          <a:latin typeface="微軟正黑體" panose="020B0604030504040204" pitchFamily="34" charset="-120"/>
                          <a:ea typeface="微軟正黑體" panose="020B0604030504040204" pitchFamily="34" charset="-120"/>
                        </a:rPr>
                        <a:t>。</a:t>
                      </a:r>
                    </a:p>
                  </a:txBody>
                  <a:tcP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8C8D86">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zh-TW" altLang="en-US" sz="1400" b="0" dirty="0">
                          <a:solidFill>
                            <a:schemeClr val="tx1"/>
                          </a:solidFill>
                          <a:latin typeface="微軟正黑體" panose="020B0604030504040204" pitchFamily="34" charset="-120"/>
                          <a:ea typeface="微軟正黑體" panose="020B0604030504040204" pitchFamily="34" charset="-120"/>
                        </a:rPr>
                        <a:t>以</a:t>
                      </a:r>
                      <a:r>
                        <a:rPr lang="zh-TW" altLang="en-US" sz="1400" b="1" dirty="0">
                          <a:solidFill>
                            <a:srgbClr val="0000FF"/>
                          </a:solidFill>
                          <a:latin typeface="微軟正黑體" panose="020B0604030504040204" pitchFamily="34" charset="-120"/>
                          <a:ea typeface="微軟正黑體" panose="020B0604030504040204" pitchFamily="34" charset="-120"/>
                        </a:rPr>
                        <a:t>多種方式</a:t>
                      </a:r>
                      <a:r>
                        <a:rPr lang="zh-TW" altLang="en-US" sz="1400" b="0" dirty="0">
                          <a:solidFill>
                            <a:schemeClr val="tx1"/>
                          </a:solidFill>
                          <a:latin typeface="微軟正黑體" panose="020B0604030504040204" pitchFamily="34" charset="-120"/>
                          <a:ea typeface="微軟正黑體" panose="020B0604030504040204" pitchFamily="34" charset="-120"/>
                        </a:rPr>
                        <a:t>組合給定的形狀或圖章，藉此</a:t>
                      </a:r>
                      <a:r>
                        <a:rPr lang="zh-TW" altLang="en-US" sz="1400" b="1" dirty="0">
                          <a:solidFill>
                            <a:srgbClr val="0000FF"/>
                          </a:solidFill>
                          <a:latin typeface="微軟正黑體" panose="020B0604030504040204" pitchFamily="34" charset="-120"/>
                          <a:ea typeface="微軟正黑體" panose="020B0604030504040204" pitchFamily="34" charset="-120"/>
                        </a:rPr>
                        <a:t>產生不同的視覺作品</a:t>
                      </a:r>
                      <a:r>
                        <a:rPr lang="zh-TW" altLang="en-US" sz="1400" b="0" dirty="0">
                          <a:solidFill>
                            <a:schemeClr val="tx1"/>
                          </a:solidFill>
                          <a:latin typeface="微軟正黑體" panose="020B0604030504040204" pitchFamily="34" charset="-120"/>
                          <a:ea typeface="微軟正黑體" panose="020B0604030504040204" pitchFamily="34" charset="-120"/>
                        </a:rPr>
                        <a:t>，或以</a:t>
                      </a:r>
                      <a:r>
                        <a:rPr lang="zh-TW" altLang="en-US" sz="1400" b="1" dirty="0">
                          <a:solidFill>
                            <a:srgbClr val="0000FF"/>
                          </a:solidFill>
                          <a:latin typeface="微軟正黑體" panose="020B0604030504040204" pitchFamily="34" charset="-120"/>
                          <a:ea typeface="微軟正黑體" panose="020B0604030504040204" pitchFamily="34" charset="-120"/>
                        </a:rPr>
                        <a:t>不同方式來表徵數據資料</a:t>
                      </a:r>
                      <a:r>
                        <a:rPr lang="zh-TW" altLang="en-US" sz="1400" b="0" dirty="0">
                          <a:solidFill>
                            <a:schemeClr val="tx1"/>
                          </a:solidFill>
                          <a:latin typeface="微軟正黑體" panose="020B0604030504040204" pitchFamily="34" charset="-120"/>
                          <a:ea typeface="微軟正黑體" panose="020B0604030504040204" pitchFamily="34" charset="-120"/>
                        </a:rPr>
                        <a:t>。</a:t>
                      </a:r>
                    </a:p>
                  </a:txBody>
                  <a:tcP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8C8D86">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zh-TW" altLang="en-US" sz="1400" dirty="0">
                          <a:latin typeface="微軟正黑體" panose="020B0604030504040204" pitchFamily="34" charset="-120"/>
                          <a:ea typeface="微軟正黑體" panose="020B0604030504040204" pitchFamily="34" charset="-120"/>
                        </a:rPr>
                        <a:t>針對</a:t>
                      </a:r>
                      <a:r>
                        <a:rPr lang="zh-TW" altLang="en-US" sz="1400" b="1" dirty="0">
                          <a:solidFill>
                            <a:srgbClr val="0000FF"/>
                          </a:solidFill>
                          <a:latin typeface="微軟正黑體" panose="020B0604030504040204" pitchFamily="34" charset="-120"/>
                          <a:ea typeface="微軟正黑體" panose="020B0604030504040204" pitchFamily="34" charset="-120"/>
                        </a:rPr>
                        <a:t>社會問題</a:t>
                      </a:r>
                      <a:r>
                        <a:rPr lang="zh-TW" altLang="en-US" sz="1400" dirty="0">
                          <a:latin typeface="微軟正黑體" panose="020B0604030504040204" pitchFamily="34" charset="-120"/>
                          <a:ea typeface="微軟正黑體" panose="020B0604030504040204" pitchFamily="34" charset="-120"/>
                        </a:rPr>
                        <a:t>（如缺水）找到多種</a:t>
                      </a:r>
                      <a:r>
                        <a:rPr lang="zh-TW" altLang="en-US" sz="1400" b="1" kern="1200" dirty="0">
                          <a:solidFill>
                            <a:srgbClr val="0000FF"/>
                          </a:solidFill>
                          <a:latin typeface="微軟正黑體" panose="020B0604030504040204" pitchFamily="34" charset="-120"/>
                          <a:ea typeface="微軟正黑體" panose="020B0604030504040204" pitchFamily="34" charset="-120"/>
                          <a:cs typeface="+mn-cs"/>
                        </a:rPr>
                        <a:t>不同的解決方案</a:t>
                      </a:r>
                      <a:r>
                        <a:rPr lang="zh-TW" altLang="en-US" sz="1400" dirty="0">
                          <a:latin typeface="微軟正黑體" panose="020B0604030504040204" pitchFamily="34" charset="-120"/>
                          <a:ea typeface="微軟正黑體" panose="020B0604030504040204" pitchFamily="34" charset="-120"/>
                        </a:rPr>
                        <a:t>，這些方案依賴不同的參與者、工具或方法來達到某種預期的結果。</a:t>
                      </a:r>
                    </a:p>
                  </a:txBody>
                  <a:tcP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8C8D86">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zh-TW" altLang="en-US" sz="1400" dirty="0">
                          <a:latin typeface="微軟正黑體" panose="020B0604030504040204" pitchFamily="34" charset="-120"/>
                          <a:ea typeface="微軟正黑體" panose="020B0604030504040204" pitchFamily="34" charset="-120"/>
                        </a:rPr>
                        <a:t>開發</a:t>
                      </a:r>
                      <a:r>
                        <a:rPr lang="zh-TW" altLang="en-US" sz="1400" b="1" kern="1200" dirty="0">
                          <a:solidFill>
                            <a:srgbClr val="0000FF"/>
                          </a:solidFill>
                          <a:latin typeface="微軟正黑體" panose="020B0604030504040204" pitchFamily="34" charset="-120"/>
                          <a:ea typeface="微軟正黑體" panose="020B0604030504040204" pitchFamily="34" charset="-120"/>
                          <a:cs typeface="+mn-cs"/>
                        </a:rPr>
                        <a:t>多種數學方法</a:t>
                      </a:r>
                      <a:r>
                        <a:rPr lang="zh-TW" altLang="en-US" sz="1400" dirty="0">
                          <a:latin typeface="微軟正黑體" panose="020B0604030504040204" pitchFamily="34" charset="-120"/>
                          <a:ea typeface="微軟正黑體" panose="020B0604030504040204" pitchFamily="34" charset="-120"/>
                        </a:rPr>
                        <a:t>來解決一個</a:t>
                      </a:r>
                      <a:r>
                        <a:rPr lang="zh-TW" altLang="en-US" sz="1400" b="1" kern="1200" dirty="0">
                          <a:solidFill>
                            <a:srgbClr val="0000FF"/>
                          </a:solidFill>
                          <a:latin typeface="微軟正黑體" panose="020B0604030504040204" pitchFamily="34" charset="-120"/>
                          <a:ea typeface="微軟正黑體" panose="020B0604030504040204" pitchFamily="34" charset="-120"/>
                          <a:cs typeface="+mn-cs"/>
                        </a:rPr>
                        <a:t>開放的問題</a:t>
                      </a:r>
                      <a:r>
                        <a:rPr lang="zh-TW" altLang="en-US" sz="1400" dirty="0">
                          <a:latin typeface="微軟正黑體" panose="020B0604030504040204" pitchFamily="34" charset="-120"/>
                          <a:ea typeface="微軟正黑體" panose="020B0604030504040204" pitchFamily="34" charset="-120"/>
                        </a:rPr>
                        <a:t>；或學生產生多種</a:t>
                      </a:r>
                      <a:r>
                        <a:rPr lang="zh-TW" altLang="en-US" sz="1400" b="1" kern="1200" dirty="0">
                          <a:solidFill>
                            <a:srgbClr val="0000FF"/>
                          </a:solidFill>
                          <a:latin typeface="微軟正黑體" panose="020B0604030504040204" pitchFamily="34" charset="-120"/>
                          <a:ea typeface="微軟正黑體" panose="020B0604030504040204" pitchFamily="34" charset="-120"/>
                          <a:cs typeface="+mn-cs"/>
                        </a:rPr>
                        <a:t>不同的假設或實驗構想</a:t>
                      </a:r>
                      <a:r>
                        <a:rPr lang="zh-TW" altLang="en-US" sz="1400" dirty="0">
                          <a:latin typeface="微軟正黑體" panose="020B0604030504040204" pitchFamily="34" charset="-120"/>
                          <a:ea typeface="微軟正黑體" panose="020B0604030504040204" pitchFamily="34" charset="-120"/>
                        </a:rPr>
                        <a:t>來調查觀察對象。</a:t>
                      </a:r>
                    </a:p>
                  </a:txBody>
                  <a:tcP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8C8D86">
                        <a:tint val="20000"/>
                      </a:srgbClr>
                    </a:solidFill>
                  </a:tcPr>
                </a:tc>
                <a:extLst>
                  <a:ext uri="{0D108BD9-81ED-4DB2-BD59-A6C34878D82A}">
                    <a16:rowId xmlns:a16="http://schemas.microsoft.com/office/drawing/2014/main" val="1623191767"/>
                  </a:ext>
                </a:extLst>
              </a:tr>
              <a:tr h="1195140">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zh-TW" altLang="en-US" sz="1400" b="1" dirty="0">
                          <a:effectLst/>
                          <a:latin typeface="微軟正黑體" panose="020B0604030504040204" pitchFamily="34" charset="-120"/>
                        </a:rPr>
                        <a:t>產生創意</a:t>
                      </a:r>
                      <a:endParaRPr lang="en-US" altLang="zh-TW" sz="1400" b="1" dirty="0">
                        <a:effectLst/>
                        <a:latin typeface="微軟正黑體" panose="020B0604030504040204" pitchFamily="34" charset="-120"/>
                      </a:endParaRPr>
                    </a:p>
                    <a:p>
                      <a:r>
                        <a:rPr lang="zh-TW" altLang="en-US" sz="1400" b="1" dirty="0">
                          <a:effectLst/>
                          <a:latin typeface="微軟正黑體" panose="020B0604030504040204" pitchFamily="34" charset="-120"/>
                        </a:rPr>
                        <a:t>構想</a:t>
                      </a:r>
                      <a:r>
                        <a:rPr lang="en-US" altLang="zh-TW" sz="1400" b="1" dirty="0">
                          <a:effectLst/>
                          <a:latin typeface="微軟正黑體" panose="020B0604030504040204" pitchFamily="34" charset="-120"/>
                        </a:rPr>
                        <a:t>(30%)</a:t>
                      </a:r>
                      <a:endParaRPr lang="zh-TW" altLang="en-US" sz="1400" b="1" dirty="0">
                        <a:effectLst/>
                        <a:latin typeface="微軟正黑體" panose="020B0604030504040204" pitchFamily="34" charset="-12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C8D86">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zh-TW" altLang="en-US" sz="1400" b="0" dirty="0">
                          <a:solidFill>
                            <a:schemeClr val="tx1"/>
                          </a:solidFill>
                          <a:latin typeface="微軟正黑體" panose="020B0604030504040204" pitchFamily="34" charset="-120"/>
                          <a:ea typeface="微軟正黑體" panose="020B0604030504040204" pitchFamily="34" charset="-120"/>
                        </a:rPr>
                        <a:t>為一些與藝術有關的藝術作品創作一個</a:t>
                      </a:r>
                      <a:r>
                        <a:rPr lang="zh-TW" altLang="en-US" sz="1400" b="1" dirty="0">
                          <a:solidFill>
                            <a:srgbClr val="0000FF"/>
                          </a:solidFill>
                          <a:latin typeface="微軟正黑體" panose="020B0604030504040204" pitchFamily="34" charset="-120"/>
                          <a:ea typeface="微軟正黑體" panose="020B0604030504040204" pitchFamily="34" charset="-120"/>
                        </a:rPr>
                        <a:t>原創標題</a:t>
                      </a:r>
                      <a:r>
                        <a:rPr lang="zh-TW" altLang="en-US" sz="1400" b="0" dirty="0">
                          <a:solidFill>
                            <a:schemeClr val="tx1"/>
                          </a:solidFill>
                          <a:latin typeface="微軟正黑體" panose="020B0604030504040204" pitchFamily="34" charset="-120"/>
                          <a:ea typeface="微軟正黑體" panose="020B0604030504040204" pitchFamily="34" charset="-120"/>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C8D86">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zh-TW" altLang="en-US" sz="1400" b="0" dirty="0">
                          <a:solidFill>
                            <a:schemeClr val="tx1"/>
                          </a:solidFill>
                          <a:latin typeface="微軟正黑體" panose="020B0604030504040204" pitchFamily="34" charset="-120"/>
                          <a:ea typeface="微軟正黑體" panose="020B0604030504040204" pitchFamily="34" charset="-120"/>
                        </a:rPr>
                        <a:t>製作一張學校</a:t>
                      </a:r>
                      <a:r>
                        <a:rPr lang="zh-TW" altLang="en-US" sz="1400" b="1" kern="1200" dirty="0">
                          <a:solidFill>
                            <a:srgbClr val="0000FF"/>
                          </a:solidFill>
                          <a:latin typeface="微軟正黑體" panose="020B0604030504040204" pitchFamily="34" charset="-120"/>
                          <a:ea typeface="微軟正黑體" panose="020B0604030504040204" pitchFamily="34" charset="-120"/>
                          <a:cs typeface="+mn-cs"/>
                        </a:rPr>
                        <a:t>展覽</a:t>
                      </a:r>
                      <a:r>
                        <a:rPr lang="zh-TW" altLang="en-US" sz="1400" b="0" dirty="0">
                          <a:solidFill>
                            <a:schemeClr val="tx1"/>
                          </a:solidFill>
                          <a:latin typeface="微軟正黑體" panose="020B0604030504040204" pitchFamily="34" charset="-120"/>
                          <a:ea typeface="微軟正黑體" panose="020B0604030504040204" pitchFamily="34" charset="-120"/>
                        </a:rPr>
                        <a:t>的海報，</a:t>
                      </a:r>
                      <a:r>
                        <a:rPr lang="zh-TW" altLang="en-US" sz="1400" b="1" kern="1200" dirty="0">
                          <a:solidFill>
                            <a:srgbClr val="0000FF"/>
                          </a:solidFill>
                          <a:latin typeface="微軟正黑體" panose="020B0604030504040204" pitchFamily="34" charset="-120"/>
                          <a:ea typeface="微軟正黑體" panose="020B0604030504040204" pitchFamily="34" charset="-120"/>
                          <a:cs typeface="+mn-cs"/>
                        </a:rPr>
                        <a:t>有效地傳達</a:t>
                      </a:r>
                      <a:r>
                        <a:rPr lang="zh-TW" altLang="en-US" sz="1400" b="0" dirty="0">
                          <a:solidFill>
                            <a:schemeClr val="tx1"/>
                          </a:solidFill>
                          <a:latin typeface="微軟正黑體" panose="020B0604030504040204" pitchFamily="34" charset="-120"/>
                          <a:ea typeface="微軟正黑體" panose="020B0604030504040204" pitchFamily="34" charset="-120"/>
                        </a:rPr>
                        <a:t>該展覽的</a:t>
                      </a:r>
                      <a:r>
                        <a:rPr lang="zh-TW" altLang="en-US" sz="1400" b="1" kern="1200" dirty="0">
                          <a:solidFill>
                            <a:srgbClr val="0000FF"/>
                          </a:solidFill>
                          <a:latin typeface="微軟正黑體" panose="020B0604030504040204" pitchFamily="34" charset="-120"/>
                          <a:ea typeface="微軟正黑體" panose="020B0604030504040204" pitchFamily="34" charset="-120"/>
                          <a:cs typeface="+mn-cs"/>
                        </a:rPr>
                        <a:t>主題</a:t>
                      </a:r>
                      <a:r>
                        <a:rPr lang="zh-TW" altLang="en-US" sz="1400" b="0" dirty="0">
                          <a:solidFill>
                            <a:schemeClr val="tx1"/>
                          </a:solidFill>
                          <a:latin typeface="微軟正黑體" panose="020B0604030504040204" pitchFamily="34" charset="-120"/>
                          <a:ea typeface="微軟正黑體" panose="020B0604030504040204" pitchFamily="34" charset="-120"/>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C8D86">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zh-TW" altLang="en-US" sz="1400" dirty="0">
                          <a:latin typeface="微軟正黑體" panose="020B0604030504040204" pitchFamily="34" charset="-120"/>
                          <a:ea typeface="微軟正黑體" panose="020B0604030504040204" pitchFamily="34" charset="-120"/>
                        </a:rPr>
                        <a:t>想出一個有效銷售產品的</a:t>
                      </a:r>
                      <a:r>
                        <a:rPr lang="zh-TW" altLang="en-US" sz="1400" b="1" kern="1200" dirty="0">
                          <a:solidFill>
                            <a:srgbClr val="0000FF"/>
                          </a:solidFill>
                          <a:latin typeface="微軟正黑體" panose="020B0604030504040204" pitchFamily="34" charset="-120"/>
                          <a:ea typeface="微軟正黑體" panose="020B0604030504040204" pitchFamily="34" charset="-120"/>
                          <a:cs typeface="+mn-cs"/>
                        </a:rPr>
                        <a:t>原創策略</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C8D86">
                        <a:tint val="4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zh-TW" altLang="en-US" sz="1400" dirty="0">
                          <a:latin typeface="微軟正黑體" panose="020B0604030504040204" pitchFamily="34" charset="-120"/>
                          <a:ea typeface="微軟正黑體" panose="020B0604030504040204" pitchFamily="34" charset="-120"/>
                        </a:rPr>
                        <a:t>為一個</a:t>
                      </a:r>
                      <a:r>
                        <a:rPr lang="zh-TW" altLang="en-US" sz="1400" b="1" kern="1200" dirty="0">
                          <a:solidFill>
                            <a:srgbClr val="0000FF"/>
                          </a:solidFill>
                          <a:latin typeface="微軟正黑體" panose="020B0604030504040204" pitchFamily="34" charset="-120"/>
                          <a:ea typeface="微軟正黑體" panose="020B0604030504040204" pitchFamily="34" charset="-120"/>
                          <a:cs typeface="+mn-cs"/>
                        </a:rPr>
                        <a:t>工程問題</a:t>
                      </a:r>
                      <a:r>
                        <a:rPr lang="zh-TW" altLang="en-US" sz="1400" dirty="0">
                          <a:latin typeface="微軟正黑體" panose="020B0604030504040204" pitchFamily="34" charset="-120"/>
                          <a:ea typeface="微軟正黑體" panose="020B0604030504040204" pitchFamily="34" charset="-120"/>
                        </a:rPr>
                        <a:t>想出一個有效和</a:t>
                      </a:r>
                      <a:r>
                        <a:rPr lang="zh-TW" altLang="en-US" sz="1400" b="1" kern="1200" dirty="0">
                          <a:solidFill>
                            <a:srgbClr val="0000FF"/>
                          </a:solidFill>
                          <a:latin typeface="微軟正黑體" panose="020B0604030504040204" pitchFamily="34" charset="-120"/>
                          <a:ea typeface="微軟正黑體" panose="020B0604030504040204" pitchFamily="34" charset="-120"/>
                          <a:cs typeface="+mn-cs"/>
                        </a:rPr>
                        <a:t>原創的解決方案</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C8D86">
                        <a:tint val="40000"/>
                      </a:srgbClr>
                    </a:solidFill>
                  </a:tcPr>
                </a:tc>
                <a:extLst>
                  <a:ext uri="{0D108BD9-81ED-4DB2-BD59-A6C34878D82A}">
                    <a16:rowId xmlns:a16="http://schemas.microsoft.com/office/drawing/2014/main" val="181864190"/>
                  </a:ext>
                </a:extLst>
              </a:tr>
              <a:tr h="1732698">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zh-TW" altLang="en-US" sz="1400" b="1" dirty="0">
                          <a:effectLst/>
                          <a:latin typeface="微軟正黑體" panose="020B0604030504040204" pitchFamily="34" charset="-120"/>
                        </a:rPr>
                        <a:t>評價與改良他人的構想</a:t>
                      </a:r>
                      <a:r>
                        <a:rPr lang="en-US" altLang="zh-TW" sz="1400" b="1" dirty="0">
                          <a:effectLst/>
                          <a:latin typeface="微軟正黑體" panose="020B0604030504040204" pitchFamily="34" charset="-120"/>
                        </a:rPr>
                        <a:t>(30%)</a:t>
                      </a:r>
                      <a:endParaRPr lang="zh-TW" altLang="en-US" sz="1400" b="1" dirty="0">
                        <a:effectLst/>
                        <a:latin typeface="微軟正黑體" panose="020B0604030504040204" pitchFamily="34" charset="-12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C8D86">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zh-TW" altLang="en-US" sz="1400" b="0" dirty="0">
                          <a:solidFill>
                            <a:schemeClr val="tx1"/>
                          </a:solidFill>
                          <a:latin typeface="微軟正黑體" panose="020B0604030504040204" pitchFamily="34" charset="-120"/>
                          <a:ea typeface="微軟正黑體" panose="020B0604030504040204" pitchFamily="34" charset="-120"/>
                        </a:rPr>
                        <a:t>根據新的資訊（例如插圖背後藝術家的靈感）對藝術作品的</a:t>
                      </a:r>
                      <a:r>
                        <a:rPr lang="zh-TW" altLang="en-US" sz="1400" b="1" dirty="0">
                          <a:solidFill>
                            <a:srgbClr val="0000FF"/>
                          </a:solidFill>
                          <a:latin typeface="微軟正黑體" panose="020B0604030504040204" pitchFamily="34" charset="-120"/>
                          <a:ea typeface="微軟正黑體" panose="020B0604030504040204" pitchFamily="34" charset="-120"/>
                        </a:rPr>
                        <a:t>標題</a:t>
                      </a:r>
                      <a:r>
                        <a:rPr lang="zh-TW" altLang="en-US" sz="1400" b="0" dirty="0">
                          <a:solidFill>
                            <a:schemeClr val="tx1"/>
                          </a:solidFill>
                          <a:latin typeface="微軟正黑體" panose="020B0604030504040204" pitchFamily="34" charset="-120"/>
                          <a:ea typeface="微軟正黑體" panose="020B0604030504040204" pitchFamily="34" charset="-120"/>
                        </a:rPr>
                        <a:t>進行</a:t>
                      </a:r>
                      <a:r>
                        <a:rPr lang="zh-TW" altLang="en-US" sz="1400" b="1" dirty="0">
                          <a:solidFill>
                            <a:srgbClr val="0000FF"/>
                          </a:solidFill>
                          <a:latin typeface="微軟正黑體" panose="020B0604030504040204" pitchFamily="34" charset="-120"/>
                          <a:ea typeface="微軟正黑體" panose="020B0604030504040204" pitchFamily="34" charset="-120"/>
                        </a:rPr>
                        <a:t>原創的改良</a:t>
                      </a:r>
                      <a:r>
                        <a:rPr lang="zh-TW" altLang="en-US" sz="1400" b="0" dirty="0">
                          <a:solidFill>
                            <a:schemeClr val="tx1"/>
                          </a:solidFill>
                          <a:latin typeface="微軟正黑體" panose="020B0604030504040204" pitchFamily="34" charset="-120"/>
                          <a:ea typeface="微軟正黑體" panose="020B0604030504040204" pitchFamily="34" charset="-120"/>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C8D86">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zh-TW" altLang="en-US" sz="1400" b="0" dirty="0">
                          <a:solidFill>
                            <a:schemeClr val="tx1"/>
                          </a:solidFill>
                          <a:latin typeface="微軟正黑體" panose="020B0604030504040204" pitchFamily="34" charset="-120"/>
                          <a:ea typeface="微軟正黑體" panose="020B0604030504040204" pitchFamily="34" charset="-120"/>
                        </a:rPr>
                        <a:t>對展覽的</a:t>
                      </a:r>
                      <a:r>
                        <a:rPr lang="zh-TW" altLang="en-US" sz="1400" b="1" dirty="0">
                          <a:solidFill>
                            <a:srgbClr val="0000FF"/>
                          </a:solidFill>
                          <a:latin typeface="微軟正黑體" panose="020B0604030504040204" pitchFamily="34" charset="-120"/>
                          <a:ea typeface="微軟正黑體" panose="020B0604030504040204" pitchFamily="34" charset="-120"/>
                        </a:rPr>
                        <a:t>海報作原創的改良</a:t>
                      </a:r>
                      <a:r>
                        <a:rPr lang="zh-TW" altLang="en-US" sz="1400" b="0" dirty="0">
                          <a:solidFill>
                            <a:schemeClr val="tx1"/>
                          </a:solidFill>
                          <a:latin typeface="微軟正黑體" panose="020B0604030504040204" pitchFamily="34" charset="-120"/>
                          <a:ea typeface="微軟正黑體" panose="020B0604030504040204" pitchFamily="34" charset="-120"/>
                        </a:rPr>
                        <a:t>，學生保留了給定海報中的圖像，但以原創的方式使展覽的主題更加清晰。</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C8D86">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zh-TW" altLang="en-US" sz="1400" dirty="0">
                          <a:latin typeface="微軟正黑體" panose="020B0604030504040204" pitchFamily="34" charset="-120"/>
                          <a:ea typeface="微軟正黑體" panose="020B0604030504040204" pitchFamily="34" charset="-120"/>
                        </a:rPr>
                        <a:t>對</a:t>
                      </a:r>
                      <a:r>
                        <a:rPr lang="zh-TW" altLang="en-US" sz="1400" b="1" kern="1200" dirty="0">
                          <a:solidFill>
                            <a:srgbClr val="0000FF"/>
                          </a:solidFill>
                          <a:latin typeface="微軟正黑體" panose="020B0604030504040204" pitchFamily="34" charset="-120"/>
                          <a:ea typeface="微軟正黑體" panose="020B0604030504040204" pitchFamily="34" charset="-120"/>
                          <a:cs typeface="+mn-cs"/>
                        </a:rPr>
                        <a:t>建議的解決方案</a:t>
                      </a:r>
                      <a:r>
                        <a:rPr lang="zh-TW" altLang="en-US" sz="1400" dirty="0">
                          <a:latin typeface="微軟正黑體" panose="020B0604030504040204" pitchFamily="34" charset="-120"/>
                          <a:ea typeface="微軟正黑體" panose="020B0604030504040204" pitchFamily="34" charset="-120"/>
                        </a:rPr>
                        <a:t>（例如減少生活垃圾的數量）</a:t>
                      </a:r>
                      <a:r>
                        <a:rPr lang="zh-TW" altLang="en-US" sz="1400" b="1" kern="1200" dirty="0">
                          <a:solidFill>
                            <a:srgbClr val="0000FF"/>
                          </a:solidFill>
                          <a:latin typeface="微軟正黑體" panose="020B0604030504040204" pitchFamily="34" charset="-120"/>
                          <a:ea typeface="微軟正黑體" panose="020B0604030504040204" pitchFamily="34" charset="-120"/>
                          <a:cs typeface="+mn-cs"/>
                        </a:rPr>
                        <a:t>進行原創的改良</a:t>
                      </a:r>
                      <a:r>
                        <a:rPr lang="zh-TW" altLang="en-US" sz="1400" dirty="0">
                          <a:latin typeface="微軟正黑體" panose="020B0604030504040204" pitchFamily="34" charset="-120"/>
                          <a:ea typeface="微軟正黑體" panose="020B0604030504040204" pitchFamily="34" charset="-120"/>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C8D86">
                        <a:tint val="20000"/>
                      </a:srgbClr>
                    </a:solidFill>
                  </a:tcPr>
                </a:tc>
                <a:tc>
                  <a:txBody>
                    <a:bodyPr/>
                    <a:lstStyle>
                      <a:lvl1pPr marL="0" algn="l" defTabSz="914400" rtl="0" eaLnBrk="1" latinLnBrk="0" hangingPunct="1">
                        <a:defRPr sz="1800" kern="1200">
                          <a:solidFill>
                            <a:schemeClr val="dk1"/>
                          </a:solidFill>
                          <a:latin typeface="Franklin Gothic Book" panose="020B0503020102020204"/>
                        </a:defRPr>
                      </a:lvl1pPr>
                      <a:lvl2pPr marL="457200" algn="l" defTabSz="914400" rtl="0" eaLnBrk="1" latinLnBrk="0" hangingPunct="1">
                        <a:defRPr sz="1800" kern="1200">
                          <a:solidFill>
                            <a:schemeClr val="dk1"/>
                          </a:solidFill>
                          <a:latin typeface="Franklin Gothic Book" panose="020B0503020102020204"/>
                        </a:defRPr>
                      </a:lvl2pPr>
                      <a:lvl3pPr marL="914400" algn="l" defTabSz="914400" rtl="0" eaLnBrk="1" latinLnBrk="0" hangingPunct="1">
                        <a:defRPr sz="1800" kern="1200">
                          <a:solidFill>
                            <a:schemeClr val="dk1"/>
                          </a:solidFill>
                          <a:latin typeface="Franklin Gothic Book" panose="020B0503020102020204"/>
                        </a:defRPr>
                      </a:lvl3pPr>
                      <a:lvl4pPr marL="1371600" algn="l" defTabSz="914400" rtl="0" eaLnBrk="1" latinLnBrk="0" hangingPunct="1">
                        <a:defRPr sz="1800" kern="1200">
                          <a:solidFill>
                            <a:schemeClr val="dk1"/>
                          </a:solidFill>
                          <a:latin typeface="Franklin Gothic Book" panose="020B0503020102020204"/>
                        </a:defRPr>
                      </a:lvl4pPr>
                      <a:lvl5pPr marL="1828800" algn="l" defTabSz="914400" rtl="0" eaLnBrk="1" latinLnBrk="0" hangingPunct="1">
                        <a:defRPr sz="1800" kern="1200">
                          <a:solidFill>
                            <a:schemeClr val="dk1"/>
                          </a:solidFill>
                          <a:latin typeface="Franklin Gothic Book" panose="020B0503020102020204"/>
                        </a:defRPr>
                      </a:lvl5pPr>
                      <a:lvl6pPr marL="2286000" algn="l" defTabSz="914400" rtl="0" eaLnBrk="1" latinLnBrk="0" hangingPunct="1">
                        <a:defRPr sz="1800" kern="1200">
                          <a:solidFill>
                            <a:schemeClr val="dk1"/>
                          </a:solidFill>
                          <a:latin typeface="Franklin Gothic Book" panose="020B0503020102020204"/>
                        </a:defRPr>
                      </a:lvl6pPr>
                      <a:lvl7pPr marL="2743200" algn="l" defTabSz="914400" rtl="0" eaLnBrk="1" latinLnBrk="0" hangingPunct="1">
                        <a:defRPr sz="1800" kern="1200">
                          <a:solidFill>
                            <a:schemeClr val="dk1"/>
                          </a:solidFill>
                          <a:latin typeface="Franklin Gothic Book" panose="020B0503020102020204"/>
                        </a:defRPr>
                      </a:lvl7pPr>
                      <a:lvl8pPr marL="3200400" algn="l" defTabSz="914400" rtl="0" eaLnBrk="1" latinLnBrk="0" hangingPunct="1">
                        <a:defRPr sz="1800" kern="1200">
                          <a:solidFill>
                            <a:schemeClr val="dk1"/>
                          </a:solidFill>
                          <a:latin typeface="Franklin Gothic Book" panose="020B0503020102020204"/>
                        </a:defRPr>
                      </a:lvl8pPr>
                      <a:lvl9pPr marL="3657600" algn="l" defTabSz="914400" rtl="0" eaLnBrk="1" latinLnBrk="0" hangingPunct="1">
                        <a:defRPr sz="1800" kern="1200">
                          <a:solidFill>
                            <a:schemeClr val="dk1"/>
                          </a:solidFill>
                          <a:latin typeface="Franklin Gothic Book" panose="020B0503020102020204"/>
                        </a:defRPr>
                      </a:lvl9pPr>
                    </a:lstStyle>
                    <a:p>
                      <a:r>
                        <a:rPr lang="zh-TW" altLang="en-US" sz="1400" dirty="0">
                          <a:latin typeface="微軟正黑體" panose="020B0604030504040204" pitchFamily="34" charset="-120"/>
                          <a:ea typeface="微軟正黑體" panose="020B0604030504040204" pitchFamily="34" charset="-120"/>
                        </a:rPr>
                        <a:t>對</a:t>
                      </a:r>
                      <a:r>
                        <a:rPr lang="zh-TW" altLang="en-US" sz="1400" b="1" kern="1200" dirty="0">
                          <a:solidFill>
                            <a:srgbClr val="0000FF"/>
                          </a:solidFill>
                          <a:latin typeface="微軟正黑體" panose="020B0604030504040204" pitchFamily="34" charset="-120"/>
                          <a:ea typeface="微軟正黑體" panose="020B0604030504040204" pitchFamily="34" charset="-120"/>
                          <a:cs typeface="+mn-cs"/>
                        </a:rPr>
                        <a:t>建議的實驗</a:t>
                      </a:r>
                      <a:r>
                        <a:rPr lang="zh-TW" altLang="en-US" sz="1400" dirty="0">
                          <a:latin typeface="微軟正黑體" panose="020B0604030504040204" pitchFamily="34" charset="-120"/>
                          <a:ea typeface="微軟正黑體" panose="020B0604030504040204" pitchFamily="34" charset="-120"/>
                        </a:rPr>
                        <a:t>（如材料的實驗特質）做出了</a:t>
                      </a:r>
                      <a:r>
                        <a:rPr lang="zh-TW" altLang="en-US" sz="1400" b="1" kern="1200" dirty="0">
                          <a:solidFill>
                            <a:srgbClr val="0000FF"/>
                          </a:solidFill>
                          <a:latin typeface="微軟正黑體" panose="020B0604030504040204" pitchFamily="34" charset="-120"/>
                          <a:ea typeface="微軟正黑體" panose="020B0604030504040204" pitchFamily="34" charset="-120"/>
                          <a:cs typeface="+mn-cs"/>
                        </a:rPr>
                        <a:t>原創的改良</a:t>
                      </a:r>
                      <a:r>
                        <a:rPr lang="zh-TW" altLang="en-US" sz="1400" dirty="0">
                          <a:latin typeface="微軟正黑體" panose="020B0604030504040204" pitchFamily="34" charset="-120"/>
                          <a:ea typeface="微軟正黑體" panose="020B0604030504040204" pitchFamily="34" charset="-120"/>
                        </a:rPr>
                        <a:t>。</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C8D86">
                        <a:tint val="20000"/>
                      </a:srgbClr>
                    </a:solidFill>
                  </a:tcPr>
                </a:tc>
                <a:extLst>
                  <a:ext uri="{0D108BD9-81ED-4DB2-BD59-A6C34878D82A}">
                    <a16:rowId xmlns:a16="http://schemas.microsoft.com/office/drawing/2014/main" val="2914922576"/>
                  </a:ext>
                </a:extLst>
              </a:tr>
            </a:tbl>
          </a:graphicData>
        </a:graphic>
      </p:graphicFrame>
      <p:sp>
        <p:nvSpPr>
          <p:cNvPr id="5" name="投影片編號版面配置區 4">
            <a:extLst>
              <a:ext uri="{FF2B5EF4-FFF2-40B4-BE49-F238E27FC236}">
                <a16:creationId xmlns:a16="http://schemas.microsoft.com/office/drawing/2014/main" id="{F107347E-CCAE-43BE-9FD3-2B96F58176EC}"/>
              </a:ext>
            </a:extLst>
          </p:cNvPr>
          <p:cNvSpPr>
            <a:spLocks noGrp="1"/>
          </p:cNvSpPr>
          <p:nvPr>
            <p:ph type="sldNum" sz="quarter" idx="12"/>
          </p:nvPr>
        </p:nvSpPr>
        <p:spPr/>
        <p:txBody>
          <a:bodyPr/>
          <a:lstStyle/>
          <a:p>
            <a:fld id="{5E023F15-DF02-435D-8E21-663868E08D20}" type="slidenum">
              <a:rPr lang="zh-TW" altLang="en-US" smtClean="0"/>
              <a:t>68</a:t>
            </a:fld>
            <a:endParaRPr lang="zh-TW" altLang="en-US"/>
          </a:p>
        </p:txBody>
      </p:sp>
    </p:spTree>
    <p:extLst>
      <p:ext uri="{BB962C8B-B14F-4D97-AF65-F5344CB8AC3E}">
        <p14:creationId xmlns:p14="http://schemas.microsoft.com/office/powerpoint/2010/main" val="13609396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C9524C9-C619-401A-8484-386DA23DD9C6}"/>
              </a:ext>
            </a:extLst>
          </p:cNvPr>
          <p:cNvSpPr>
            <a:spLocks noGrp="1"/>
          </p:cNvSpPr>
          <p:nvPr>
            <p:ph type="title"/>
          </p:nvPr>
        </p:nvSpPr>
        <p:spPr/>
        <p:txBody>
          <a:bodyPr>
            <a:normAutofit/>
          </a:bodyPr>
          <a:lstStyle/>
          <a:p>
            <a:r>
              <a:rPr lang="en-US" altLang="zh-TW" sz="3200" b="1" dirty="0">
                <a:latin typeface="微軟正黑體" panose="020B0604030504040204" pitchFamily="34" charset="-120"/>
                <a:ea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ea typeface="微軟正黑體" panose="020B0604030504040204" pitchFamily="34" charset="-120"/>
                <a:cs typeface="Times New Roman" panose="02020603050405020304" pitchFamily="18" charset="0"/>
              </a:rPr>
              <a:t>創意思考評分方式 </a:t>
            </a:r>
            <a:r>
              <a:rPr lang="en-US" altLang="zh-TW" sz="3200" b="1" dirty="0">
                <a:latin typeface="微軟正黑體" panose="020B0604030504040204" pitchFamily="34" charset="-120"/>
                <a:ea typeface="微軟正黑體" panose="020B0604030504040204" pitchFamily="34" charset="-120"/>
                <a:cs typeface="Times New Roman" panose="02020603050405020304" pitchFamily="18" charset="0"/>
              </a:rPr>
              <a:t>(OECD,</a:t>
            </a:r>
            <a:r>
              <a:rPr lang="zh-TW" altLang="en-US" sz="3200" b="1"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3200" b="1" dirty="0">
                <a:latin typeface="微軟正黑體" panose="020B0604030504040204" pitchFamily="34" charset="-120"/>
                <a:ea typeface="微軟正黑體" panose="020B0604030504040204" pitchFamily="34" charset="-120"/>
                <a:cs typeface="Times New Roman" panose="02020603050405020304" pitchFamily="18" charset="0"/>
              </a:rPr>
              <a:t>2019)</a:t>
            </a:r>
            <a:endParaRPr lang="zh-TW" altLang="en-US" sz="3200" dirty="0"/>
          </a:p>
        </p:txBody>
      </p:sp>
      <p:sp>
        <p:nvSpPr>
          <p:cNvPr id="3" name="內容版面配置區 2">
            <a:extLst>
              <a:ext uri="{FF2B5EF4-FFF2-40B4-BE49-F238E27FC236}">
                <a16:creationId xmlns:a16="http://schemas.microsoft.com/office/drawing/2014/main" id="{D4818EE1-ED56-4A98-AFC2-94E0208E17F2}"/>
              </a:ext>
            </a:extLst>
          </p:cNvPr>
          <p:cNvSpPr>
            <a:spLocks noGrp="1"/>
          </p:cNvSpPr>
          <p:nvPr>
            <p:ph idx="1"/>
          </p:nvPr>
        </p:nvSpPr>
        <p:spPr/>
        <p:txBody>
          <a:bodyPr/>
          <a:lstStyle/>
          <a:p>
            <a:endParaRPr lang="zh-TW" altLang="en-US"/>
          </a:p>
        </p:txBody>
      </p:sp>
      <p:graphicFrame>
        <p:nvGraphicFramePr>
          <p:cNvPr id="4" name="內容版面配置區 3">
            <a:extLst>
              <a:ext uri="{FF2B5EF4-FFF2-40B4-BE49-F238E27FC236}">
                <a16:creationId xmlns:a16="http://schemas.microsoft.com/office/drawing/2014/main" id="{D4282BA9-FA18-4CCD-BDD5-46028B1B76C0}"/>
              </a:ext>
            </a:extLst>
          </p:cNvPr>
          <p:cNvGraphicFramePr>
            <a:graphicFrameLocks/>
          </p:cNvGraphicFramePr>
          <p:nvPr>
            <p:extLst>
              <p:ext uri="{D42A27DB-BD31-4B8C-83A1-F6EECF244321}">
                <p14:modId xmlns:p14="http://schemas.microsoft.com/office/powerpoint/2010/main" val="3354758972"/>
              </p:ext>
            </p:extLst>
          </p:nvPr>
        </p:nvGraphicFramePr>
        <p:xfrm>
          <a:off x="169579" y="1255956"/>
          <a:ext cx="8804842" cy="5125551"/>
        </p:xfrm>
        <a:graphic>
          <a:graphicData uri="http://schemas.openxmlformats.org/drawingml/2006/table">
            <a:tbl>
              <a:tblPr firstRow="1" bandRow="1">
                <a:tableStyleId>{5C22544A-7EE6-4342-B048-85BDC9FD1C3A}</a:tableStyleId>
              </a:tblPr>
              <a:tblGrid>
                <a:gridCol w="1114502">
                  <a:extLst>
                    <a:ext uri="{9D8B030D-6E8A-4147-A177-3AD203B41FA5}">
                      <a16:colId xmlns:a16="http://schemas.microsoft.com/office/drawing/2014/main" val="311752153"/>
                    </a:ext>
                  </a:extLst>
                </a:gridCol>
                <a:gridCol w="3845170">
                  <a:extLst>
                    <a:ext uri="{9D8B030D-6E8A-4147-A177-3AD203B41FA5}">
                      <a16:colId xmlns:a16="http://schemas.microsoft.com/office/drawing/2014/main" val="2760046351"/>
                    </a:ext>
                  </a:extLst>
                </a:gridCol>
                <a:gridCol w="3845170">
                  <a:extLst>
                    <a:ext uri="{9D8B030D-6E8A-4147-A177-3AD203B41FA5}">
                      <a16:colId xmlns:a16="http://schemas.microsoft.com/office/drawing/2014/main" val="191117056"/>
                    </a:ext>
                  </a:extLst>
                </a:gridCol>
              </a:tblGrid>
              <a:tr h="368444">
                <a:tc>
                  <a:txBody>
                    <a:bodyPr/>
                    <a:lstStyle/>
                    <a:p>
                      <a:pPr algn="ctr"/>
                      <a:r>
                        <a:rPr lang="zh-TW" altLang="en-US" sz="1600" dirty="0">
                          <a:latin typeface="微軟正黑體" panose="020B0604030504040204" pitchFamily="34" charset="-120"/>
                          <a:ea typeface="微軟正黑體" panose="020B0604030504040204" pitchFamily="34" charset="-120"/>
                        </a:rPr>
                        <a:t>面向</a:t>
                      </a:r>
                    </a:p>
                  </a:txBody>
                  <a:tcPr/>
                </a:tc>
                <a:tc>
                  <a:txBody>
                    <a:bodyPr/>
                    <a:lstStyle/>
                    <a:p>
                      <a:pPr algn="ctr"/>
                      <a:r>
                        <a:rPr lang="zh-TW" altLang="en-US" sz="1600" dirty="0">
                          <a:latin typeface="微軟正黑體" panose="020B0604030504040204" pitchFamily="34" charset="-120"/>
                          <a:ea typeface="微軟正黑體" panose="020B0604030504040204" pitchFamily="34" charset="-120"/>
                        </a:rPr>
                        <a:t>評分要點</a:t>
                      </a:r>
                    </a:p>
                  </a:txBody>
                  <a:tcPr/>
                </a:tc>
                <a:tc>
                  <a:txBody>
                    <a:bodyPr/>
                    <a:lstStyle/>
                    <a:p>
                      <a:pPr algn="ctr"/>
                      <a:r>
                        <a:rPr lang="zh-TW" altLang="en-US" sz="1600" dirty="0">
                          <a:latin typeface="微軟正黑體" panose="020B0604030504040204" pitchFamily="34" charset="-120"/>
                          <a:ea typeface="微軟正黑體" panose="020B0604030504040204" pitchFamily="34" charset="-120"/>
                        </a:rPr>
                        <a:t>分數</a:t>
                      </a:r>
                    </a:p>
                  </a:txBody>
                  <a:tcPr/>
                </a:tc>
                <a:extLst>
                  <a:ext uri="{0D108BD9-81ED-4DB2-BD59-A6C34878D82A}">
                    <a16:rowId xmlns:a16="http://schemas.microsoft.com/office/drawing/2014/main" val="3799216993"/>
                  </a:ext>
                </a:extLst>
              </a:tr>
              <a:tr h="1502117">
                <a:tc>
                  <a:txBody>
                    <a:bodyPr/>
                    <a:lstStyle/>
                    <a:p>
                      <a:pPr algn="l"/>
                      <a:r>
                        <a:rPr lang="zh-TW" altLang="en-US" sz="1600" b="1" dirty="0">
                          <a:effectLst/>
                          <a:latin typeface="微軟正黑體" panose="020B0604030504040204" pitchFamily="34" charset="-120"/>
                          <a:ea typeface="微軟正黑體" panose="020B0604030504040204" pitchFamily="34" charset="-120"/>
                        </a:rPr>
                        <a:t>多樣化的構想</a:t>
                      </a:r>
                      <a:endParaRPr lang="en-US" altLang="zh-TW" sz="1600" b="1" dirty="0">
                        <a:effectLst/>
                        <a:latin typeface="微軟正黑體" panose="020B0604030504040204" pitchFamily="34" charset="-120"/>
                        <a:ea typeface="微軟正黑體" panose="020B0604030504040204" pitchFamily="34" charset="-120"/>
                      </a:endParaRPr>
                    </a:p>
                    <a:p>
                      <a:pPr algn="l"/>
                      <a:endParaRPr lang="zh-TW" altLang="en-US" sz="1600" b="1" dirty="0">
                        <a:effectLst/>
                        <a:latin typeface="微軟正黑體" panose="020B0604030504040204" pitchFamily="34" charset="-120"/>
                        <a:ea typeface="微軟正黑體" panose="020B0604030504040204" pitchFamily="34" charset="-120"/>
                      </a:endParaRPr>
                    </a:p>
                  </a:txBody>
                  <a:tcPr anchor="ctr"/>
                </a:tc>
                <a:tc>
                  <a:txBody>
                    <a:bodyPr/>
                    <a:lstStyle/>
                    <a:p>
                      <a:pPr marL="174625" indent="-174625"/>
                      <a:r>
                        <a:rPr lang="en-US" altLang="zh-TW" sz="1600" dirty="0">
                          <a:latin typeface="微軟正黑體" panose="020B0604030504040204" pitchFamily="34" charset="-120"/>
                          <a:ea typeface="微軟正黑體" panose="020B0604030504040204" pitchFamily="34" charset="-120"/>
                        </a:rPr>
                        <a:t>1.</a:t>
                      </a:r>
                      <a:r>
                        <a:rPr lang="zh-TW" altLang="en-US" sz="1600" dirty="0">
                          <a:latin typeface="微軟正黑體" panose="020B0604030504040204" pitchFamily="34" charset="-120"/>
                          <a:ea typeface="微軟正黑體" panose="020B0604030504040204" pitchFamily="34" charset="-120"/>
                        </a:rPr>
                        <a:t>答案是否「</a:t>
                      </a:r>
                      <a:r>
                        <a:rPr lang="zh-TW" altLang="en-US" sz="1600" b="1" dirty="0">
                          <a:solidFill>
                            <a:srgbClr val="0000FF"/>
                          </a:solidFill>
                          <a:latin typeface="微軟正黑體" panose="020B0604030504040204" pitchFamily="34" charset="-120"/>
                          <a:ea typeface="微軟正黑體" panose="020B0604030504040204" pitchFamily="34" charset="-120"/>
                        </a:rPr>
                        <a:t>適當</a:t>
                      </a:r>
                      <a:r>
                        <a:rPr lang="zh-TW" altLang="en-US" sz="1600" dirty="0">
                          <a:latin typeface="微軟正黑體" panose="020B0604030504040204" pitchFamily="34" charset="-120"/>
                          <a:ea typeface="微軟正黑體" panose="020B0604030504040204" pitchFamily="34" charset="-120"/>
                        </a:rPr>
                        <a:t>」：需符合題目要求的格式、不答非所問</a:t>
                      </a:r>
                      <a:endParaRPr lang="en-US" altLang="zh-TW" sz="1600" dirty="0">
                        <a:latin typeface="微軟正黑體" panose="020B0604030504040204" pitchFamily="34" charset="-120"/>
                        <a:ea typeface="微軟正黑體" panose="020B0604030504040204" pitchFamily="34" charset="-120"/>
                      </a:endParaRPr>
                    </a:p>
                    <a:p>
                      <a:pPr marL="173038" indent="-173038"/>
                      <a:r>
                        <a:rPr lang="en-US" altLang="zh-TW" sz="1600" dirty="0">
                          <a:latin typeface="微軟正黑體" panose="020B0604030504040204" pitchFamily="34" charset="-120"/>
                          <a:ea typeface="微軟正黑體" panose="020B0604030504040204" pitchFamily="34" charset="-120"/>
                        </a:rPr>
                        <a:t>2.</a:t>
                      </a:r>
                      <a:r>
                        <a:rPr lang="zh-TW" altLang="en-US" sz="1600" dirty="0">
                          <a:latin typeface="微軟正黑體" panose="020B0604030504040204" pitchFamily="34" charset="-120"/>
                          <a:ea typeface="微軟正黑體" panose="020B0604030504040204" pitchFamily="34" charset="-120"/>
                        </a:rPr>
                        <a:t>答案之間是否「</a:t>
                      </a:r>
                      <a:r>
                        <a:rPr lang="zh-TW" altLang="en-US" sz="1600" b="1" dirty="0">
                          <a:solidFill>
                            <a:srgbClr val="0000FF"/>
                          </a:solidFill>
                          <a:latin typeface="微軟正黑體" panose="020B0604030504040204" pitchFamily="34" charset="-120"/>
                          <a:ea typeface="微軟正黑體" panose="020B0604030504040204" pitchFamily="34" charset="-120"/>
                        </a:rPr>
                        <a:t>足夠不同</a:t>
                      </a:r>
                      <a:r>
                        <a:rPr lang="zh-TW" altLang="en-US" sz="1600" dirty="0">
                          <a:latin typeface="微軟正黑體" panose="020B0604030504040204" pitchFamily="34" charset="-120"/>
                          <a:ea typeface="微軟正黑體" panose="020B0604030504040204" pitchFamily="34" charset="-120"/>
                        </a:rPr>
                        <a:t>」：答案的差異程度</a:t>
                      </a:r>
                    </a:p>
                  </a:txBody>
                  <a:tcPr/>
                </a:tc>
                <a:tc>
                  <a:txBody>
                    <a:bodyPr/>
                    <a:lstStyle/>
                    <a:p>
                      <a:r>
                        <a:rPr lang="zh-TW" altLang="en-US" sz="1600" b="1" dirty="0">
                          <a:latin typeface="微軟正黑體" panose="020B0604030504040204" pitchFamily="34" charset="-120"/>
                          <a:ea typeface="微軟正黑體" panose="020B0604030504040204" pitchFamily="34" charset="-120"/>
                        </a:rPr>
                        <a:t>滿分</a:t>
                      </a:r>
                      <a:r>
                        <a:rPr lang="zh-TW" altLang="en-US" sz="1600" dirty="0">
                          <a:latin typeface="微軟正黑體" panose="020B0604030504040204" pitchFamily="34" charset="-120"/>
                          <a:ea typeface="微軟正黑體" panose="020B0604030504040204" pitchFamily="34" charset="-120"/>
                        </a:rPr>
                        <a:t>：所有答案均適當且彼此不同；</a:t>
                      </a:r>
                      <a:endParaRPr lang="en-US" altLang="zh-TW" sz="1600" dirty="0">
                        <a:latin typeface="微軟正黑體" panose="020B0604030504040204" pitchFamily="34" charset="-120"/>
                        <a:ea typeface="微軟正黑體" panose="020B0604030504040204" pitchFamily="34" charset="-120"/>
                      </a:endParaRPr>
                    </a:p>
                    <a:p>
                      <a:r>
                        <a:rPr lang="zh-TW" altLang="en-US" sz="1600" b="1" dirty="0">
                          <a:latin typeface="微軟正黑體" panose="020B0604030504040204" pitchFamily="34" charset="-120"/>
                          <a:ea typeface="微軟正黑體" panose="020B0604030504040204" pitchFamily="34" charset="-120"/>
                        </a:rPr>
                        <a:t>部分給分</a:t>
                      </a:r>
                      <a:r>
                        <a:rPr lang="zh-TW" altLang="en-US" sz="1600" dirty="0">
                          <a:latin typeface="微軟正黑體" panose="020B0604030504040204" pitchFamily="34" charset="-120"/>
                          <a:ea typeface="微軟正黑體" panose="020B0604030504040204" pitchFamily="34" charset="-120"/>
                        </a:rPr>
                        <a:t>：</a:t>
                      </a:r>
                      <a:r>
                        <a:rPr lang="en-US" altLang="zh-TW" sz="1600" dirty="0">
                          <a:latin typeface="微軟正黑體" panose="020B0604030504040204" pitchFamily="34" charset="-120"/>
                          <a:ea typeface="微軟正黑體" panose="020B0604030504040204" pitchFamily="34" charset="-120"/>
                        </a:rPr>
                        <a:t>3</a:t>
                      </a:r>
                      <a:r>
                        <a:rPr lang="zh-TW" altLang="en-US" sz="1600" dirty="0">
                          <a:latin typeface="微軟正黑體" panose="020B0604030504040204" pitchFamily="34" charset="-120"/>
                          <a:ea typeface="微軟正黑體" panose="020B0604030504040204" pitchFamily="34" charset="-120"/>
                        </a:rPr>
                        <a:t>個答案中，</a:t>
                      </a:r>
                      <a:r>
                        <a:rPr lang="en-US" altLang="zh-TW" sz="1600" dirty="0">
                          <a:latin typeface="微軟正黑體" panose="020B0604030504040204" pitchFamily="34" charset="-120"/>
                          <a:ea typeface="微軟正黑體" panose="020B0604030504040204" pitchFamily="34" charset="-120"/>
                        </a:rPr>
                        <a:t>2</a:t>
                      </a:r>
                      <a:r>
                        <a:rPr lang="zh-TW" altLang="en-US" sz="1600" dirty="0">
                          <a:latin typeface="微軟正黑體" panose="020B0604030504040204" pitchFamily="34" charset="-120"/>
                          <a:ea typeface="微軟正黑體" panose="020B0604030504040204" pitchFamily="34" charset="-120"/>
                        </a:rPr>
                        <a:t>或</a:t>
                      </a:r>
                      <a:r>
                        <a:rPr lang="en-US" altLang="zh-TW" sz="1600" dirty="0">
                          <a:latin typeface="微軟正黑體" panose="020B0604030504040204" pitchFamily="34" charset="-120"/>
                          <a:ea typeface="微軟正黑體" panose="020B0604030504040204" pitchFamily="34" charset="-120"/>
                        </a:rPr>
                        <a:t>3</a:t>
                      </a:r>
                      <a:r>
                        <a:rPr lang="zh-TW" altLang="en-US" sz="1600" dirty="0">
                          <a:latin typeface="微軟正黑體" panose="020B0604030504040204" pitchFamily="34" charset="-120"/>
                          <a:ea typeface="微軟正黑體" panose="020B0604030504040204" pitchFamily="34" charset="-120"/>
                        </a:rPr>
                        <a:t>個適當，但只有</a:t>
                      </a:r>
                      <a:r>
                        <a:rPr lang="en-US" altLang="zh-TW" sz="1600" dirty="0">
                          <a:latin typeface="微軟正黑體" panose="020B0604030504040204" pitchFamily="34" charset="-120"/>
                          <a:ea typeface="微軟正黑體" panose="020B0604030504040204" pitchFamily="34" charset="-120"/>
                        </a:rPr>
                        <a:t>2</a:t>
                      </a:r>
                      <a:r>
                        <a:rPr lang="zh-TW" altLang="en-US" sz="1600" dirty="0">
                          <a:latin typeface="微軟正黑體" panose="020B0604030504040204" pitchFamily="34" charset="-120"/>
                          <a:ea typeface="微軟正黑體" panose="020B0604030504040204" pitchFamily="34" charset="-120"/>
                        </a:rPr>
                        <a:t>個不同；</a:t>
                      </a:r>
                      <a:endParaRPr lang="en-US" altLang="zh-TW" sz="1600" dirty="0">
                        <a:latin typeface="微軟正黑體" panose="020B0604030504040204" pitchFamily="34" charset="-120"/>
                        <a:ea typeface="微軟正黑體" panose="020B0604030504040204" pitchFamily="34" charset="-120"/>
                      </a:endParaRPr>
                    </a:p>
                    <a:p>
                      <a:r>
                        <a:rPr lang="zh-TW" altLang="en-US" sz="1600" b="1" dirty="0">
                          <a:latin typeface="微軟正黑體" panose="020B0604030504040204" pitchFamily="34" charset="-120"/>
                          <a:ea typeface="微軟正黑體" panose="020B0604030504040204" pitchFamily="34" charset="-120"/>
                        </a:rPr>
                        <a:t>零分</a:t>
                      </a:r>
                      <a:r>
                        <a:rPr lang="zh-TW" altLang="en-US" sz="1600" dirty="0">
                          <a:latin typeface="微軟正黑體" panose="020B0604030504040204" pitchFamily="34" charset="-120"/>
                          <a:ea typeface="微軟正黑體" panose="020B0604030504040204" pitchFamily="34" charset="-120"/>
                        </a:rPr>
                        <a:t>：其他情形均不給分。</a:t>
                      </a:r>
                    </a:p>
                  </a:txBody>
                  <a:tcPr/>
                </a:tc>
                <a:extLst>
                  <a:ext uri="{0D108BD9-81ED-4DB2-BD59-A6C34878D82A}">
                    <a16:rowId xmlns:a16="http://schemas.microsoft.com/office/drawing/2014/main" val="1206235943"/>
                  </a:ext>
                </a:extLst>
              </a:tr>
              <a:tr h="1700510">
                <a:tc>
                  <a:txBody>
                    <a:bodyPr/>
                    <a:lstStyle/>
                    <a:p>
                      <a:pPr algn="l"/>
                      <a:r>
                        <a:rPr lang="zh-TW" altLang="en-US" sz="1600" b="1" dirty="0">
                          <a:effectLst/>
                          <a:latin typeface="微軟正黑體" panose="020B0604030504040204" pitchFamily="34" charset="-120"/>
                          <a:ea typeface="微軟正黑體" panose="020B0604030504040204" pitchFamily="34" charset="-120"/>
                        </a:rPr>
                        <a:t>創意構想</a:t>
                      </a:r>
                      <a:endParaRPr lang="en-US" altLang="zh-TW" sz="1600" b="1" dirty="0">
                        <a:effectLst/>
                        <a:latin typeface="微軟正黑體" panose="020B0604030504040204" pitchFamily="34" charset="-120"/>
                        <a:ea typeface="微軟正黑體" panose="020B0604030504040204" pitchFamily="34" charset="-120"/>
                      </a:endParaRPr>
                    </a:p>
                    <a:p>
                      <a:pPr algn="l"/>
                      <a:endParaRPr lang="zh-TW" altLang="en-US" sz="1600" b="1" dirty="0">
                        <a:effectLst/>
                        <a:latin typeface="微軟正黑體" panose="020B0604030504040204" pitchFamily="34" charset="-120"/>
                        <a:ea typeface="微軟正黑體" panose="020B0604030504040204" pitchFamily="34" charset="-120"/>
                      </a:endParaRPr>
                    </a:p>
                  </a:txBody>
                  <a:tcPr anchor="ctr"/>
                </a:tc>
                <a:tc>
                  <a:txBody>
                    <a:bodyPr/>
                    <a:lstStyle/>
                    <a:p>
                      <a:pPr marL="174625" indent="-174625"/>
                      <a:r>
                        <a:rPr lang="en-US" altLang="zh-TW" sz="1600" dirty="0">
                          <a:latin typeface="微軟正黑體" panose="020B0604030504040204" pitchFamily="34" charset="-120"/>
                          <a:ea typeface="微軟正黑體" panose="020B0604030504040204" pitchFamily="34" charset="-120"/>
                        </a:rPr>
                        <a:t>1.</a:t>
                      </a:r>
                      <a:r>
                        <a:rPr lang="zh-TW" altLang="en-US" sz="1600" dirty="0">
                          <a:latin typeface="微軟正黑體" panose="020B0604030504040204" pitchFamily="34" charset="-120"/>
                          <a:ea typeface="微軟正黑體" panose="020B0604030504040204" pitchFamily="34" charset="-120"/>
                        </a:rPr>
                        <a:t>答案是否「</a:t>
                      </a:r>
                      <a:r>
                        <a:rPr lang="zh-TW" altLang="en-US" sz="1600" b="1" dirty="0">
                          <a:solidFill>
                            <a:srgbClr val="0000FF"/>
                          </a:solidFill>
                          <a:latin typeface="微軟正黑體" panose="020B0604030504040204" pitchFamily="34" charset="-120"/>
                          <a:ea typeface="微軟正黑體" panose="020B0604030504040204" pitchFamily="34" charset="-120"/>
                        </a:rPr>
                        <a:t>適當</a:t>
                      </a:r>
                      <a:r>
                        <a:rPr lang="zh-TW" altLang="en-US" sz="1600" dirty="0">
                          <a:latin typeface="微軟正黑體" panose="020B0604030504040204" pitchFamily="34" charset="-120"/>
                          <a:ea typeface="微軟正黑體" panose="020B0604030504040204" pitchFamily="34" charset="-120"/>
                        </a:rPr>
                        <a:t>」：需符合題目要求的格式、不答非所問</a:t>
                      </a:r>
                      <a:endParaRPr lang="en-US" altLang="zh-TW" sz="1600" dirty="0">
                        <a:latin typeface="微軟正黑體" panose="020B0604030504040204" pitchFamily="34" charset="-120"/>
                        <a:ea typeface="微軟正黑體" panose="020B0604030504040204" pitchFamily="34" charset="-120"/>
                      </a:endParaRPr>
                    </a:p>
                    <a:p>
                      <a:pPr marL="173038" marR="0" lvl="0" indent="-173038" algn="l" defTabSz="914400" rtl="0" eaLnBrk="1" fontAlgn="auto" latinLnBrk="0" hangingPunct="1">
                        <a:lnSpc>
                          <a:spcPct val="100000"/>
                        </a:lnSpc>
                        <a:spcBef>
                          <a:spcPts val="0"/>
                        </a:spcBef>
                        <a:spcAft>
                          <a:spcPts val="0"/>
                        </a:spcAft>
                        <a:buClrTx/>
                        <a:buSzTx/>
                        <a:buFontTx/>
                        <a:buNone/>
                        <a:tabLst/>
                        <a:defRPr/>
                      </a:pPr>
                      <a:r>
                        <a:rPr lang="en-US" altLang="zh-TW" sz="1600" dirty="0">
                          <a:latin typeface="微軟正黑體" panose="020B0604030504040204" pitchFamily="34" charset="-120"/>
                          <a:ea typeface="微軟正黑體" panose="020B0604030504040204" pitchFamily="34" charset="-120"/>
                        </a:rPr>
                        <a:t>2.</a:t>
                      </a:r>
                      <a:r>
                        <a:rPr lang="zh-TW" altLang="en-US" sz="1600" dirty="0">
                          <a:latin typeface="微軟正黑體" panose="020B0604030504040204" pitchFamily="34" charset="-120"/>
                          <a:ea typeface="微軟正黑體" panose="020B0604030504040204" pitchFamily="34" charset="-120"/>
                        </a:rPr>
                        <a:t>學生的答案是否為「</a:t>
                      </a:r>
                      <a:r>
                        <a:rPr lang="zh-TW" altLang="en-US" sz="1600" b="1" dirty="0">
                          <a:solidFill>
                            <a:srgbClr val="0000FF"/>
                          </a:solidFill>
                          <a:latin typeface="微軟正黑體" panose="020B0604030504040204" pitchFamily="34" charset="-120"/>
                          <a:ea typeface="微軟正黑體" panose="020B0604030504040204" pitchFamily="34" charset="-120"/>
                        </a:rPr>
                        <a:t>原創</a:t>
                      </a:r>
                      <a:r>
                        <a:rPr lang="zh-TW" altLang="en-US" sz="1600" dirty="0">
                          <a:latin typeface="微軟正黑體" panose="020B0604030504040204" pitchFamily="34" charset="-120"/>
                          <a:ea typeface="微軟正黑體" panose="020B0604030504040204" pitchFamily="34" charset="-120"/>
                        </a:rPr>
                        <a:t>」：作答未列在評分規準內即為原創</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列在規準內者非為原創，若作了原創的改良或功能增強則屬於為原創</a:t>
                      </a:r>
                    </a:p>
                  </a:txBody>
                  <a:tcPr/>
                </a:tc>
                <a:tc>
                  <a:txBody>
                    <a:bodyPr/>
                    <a:lstStyle/>
                    <a:p>
                      <a:r>
                        <a:rPr lang="zh-TW" altLang="en-US" sz="1600" b="1" dirty="0">
                          <a:latin typeface="微軟正黑體" panose="020B0604030504040204" pitchFamily="34" charset="-120"/>
                          <a:ea typeface="微軟正黑體" panose="020B0604030504040204" pitchFamily="34" charset="-120"/>
                        </a:rPr>
                        <a:t>滿分</a:t>
                      </a:r>
                      <a:r>
                        <a:rPr lang="zh-TW" altLang="en-US" sz="1600" dirty="0">
                          <a:latin typeface="微軟正黑體" panose="020B0604030504040204" pitchFamily="34" charset="-120"/>
                          <a:ea typeface="微軟正黑體" panose="020B0604030504040204" pitchFamily="34" charset="-120"/>
                        </a:rPr>
                        <a:t>：答案適當且為原創。</a:t>
                      </a:r>
                      <a:endParaRPr lang="en-US" altLang="zh-TW" sz="1600" dirty="0">
                        <a:latin typeface="微軟正黑體" panose="020B0604030504040204" pitchFamily="34" charset="-120"/>
                        <a:ea typeface="微軟正黑體" panose="020B0604030504040204" pitchFamily="34" charset="-120"/>
                      </a:endParaRPr>
                    </a:p>
                    <a:p>
                      <a:r>
                        <a:rPr lang="zh-TW" altLang="en-US" sz="1600" b="1" dirty="0">
                          <a:latin typeface="微軟正黑體" panose="020B0604030504040204" pitchFamily="34" charset="-120"/>
                          <a:ea typeface="微軟正黑體" panose="020B0604030504040204" pitchFamily="34" charset="-120"/>
                        </a:rPr>
                        <a:t>部分給分</a:t>
                      </a:r>
                      <a:r>
                        <a:rPr lang="zh-TW" altLang="en-US" sz="1600" dirty="0">
                          <a:latin typeface="微軟正黑體" panose="020B0604030504040204" pitchFamily="34" charset="-120"/>
                          <a:ea typeface="微軟正黑體" panose="020B0604030504040204" pitchFamily="34" charset="-120"/>
                        </a:rPr>
                        <a:t>：答案只符合適當的標準。</a:t>
                      </a:r>
                      <a:endParaRPr lang="en-US" altLang="zh-TW" sz="1600" dirty="0">
                        <a:latin typeface="微軟正黑體" panose="020B0604030504040204" pitchFamily="34" charset="-120"/>
                        <a:ea typeface="微軟正黑體" panose="020B0604030504040204" pitchFamily="34" charset="-120"/>
                      </a:endParaRPr>
                    </a:p>
                    <a:p>
                      <a:r>
                        <a:rPr lang="zh-TW" altLang="en-US" sz="1600" b="1" dirty="0">
                          <a:latin typeface="微軟正黑體" panose="020B0604030504040204" pitchFamily="34" charset="-120"/>
                          <a:ea typeface="微軟正黑體" panose="020B0604030504040204" pitchFamily="34" charset="-120"/>
                        </a:rPr>
                        <a:t>零分</a:t>
                      </a:r>
                      <a:r>
                        <a:rPr lang="zh-TW" altLang="en-US" sz="1600" dirty="0">
                          <a:latin typeface="微軟正黑體" panose="020B0604030504040204" pitchFamily="34" charset="-120"/>
                          <a:ea typeface="微軟正黑體" panose="020B0604030504040204" pitchFamily="34" charset="-120"/>
                        </a:rPr>
                        <a:t>：其他情形均不給分。</a:t>
                      </a:r>
                      <a:endParaRPr lang="en-US" altLang="zh-TW" sz="1600" dirty="0">
                        <a:latin typeface="微軟正黑體" panose="020B0604030504040204" pitchFamily="34" charset="-120"/>
                        <a:ea typeface="微軟正黑體" panose="020B0604030504040204" pitchFamily="34" charset="-120"/>
                      </a:endParaRPr>
                    </a:p>
                    <a:p>
                      <a:endParaRPr lang="zh-TW" altLang="en-US" sz="16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634014873"/>
                  </a:ext>
                </a:extLst>
              </a:tr>
              <a:tr h="1502117">
                <a:tc>
                  <a:txBody>
                    <a:bodyPr/>
                    <a:lstStyle/>
                    <a:p>
                      <a:pPr algn="l"/>
                      <a:r>
                        <a:rPr lang="zh-TW" altLang="en-US" sz="1600" b="1" dirty="0">
                          <a:effectLst/>
                          <a:latin typeface="微軟正黑體" panose="020B0604030504040204" pitchFamily="34" charset="-120"/>
                          <a:ea typeface="微軟正黑體" panose="020B0604030504040204" pitchFamily="34" charset="-120"/>
                        </a:rPr>
                        <a:t>評價與改良他人的構想</a:t>
                      </a:r>
                      <a:endParaRPr lang="en-US" altLang="zh-TW" sz="1600" b="1" dirty="0">
                        <a:effectLst/>
                        <a:latin typeface="微軟正黑體" panose="020B0604030504040204" pitchFamily="34" charset="-120"/>
                        <a:ea typeface="微軟正黑體" panose="020B0604030504040204" pitchFamily="34" charset="-120"/>
                      </a:endParaRPr>
                    </a:p>
                    <a:p>
                      <a:pPr algn="l"/>
                      <a:endParaRPr lang="zh-TW" altLang="en-US" sz="1600" b="1" dirty="0">
                        <a:effectLst/>
                        <a:latin typeface="微軟正黑體" panose="020B0604030504040204" pitchFamily="34" charset="-120"/>
                        <a:ea typeface="微軟正黑體" panose="020B0604030504040204" pitchFamily="34" charset="-120"/>
                      </a:endParaRPr>
                    </a:p>
                  </a:txBody>
                  <a:tcPr anchor="ctr"/>
                </a:tc>
                <a:tc>
                  <a:txBody>
                    <a:bodyPr/>
                    <a:lstStyle/>
                    <a:p>
                      <a:pPr marL="174625" indent="-174625"/>
                      <a:r>
                        <a:rPr lang="en-US" altLang="zh-TW" sz="1600" dirty="0">
                          <a:latin typeface="微軟正黑體" panose="020B0604030504040204" pitchFamily="34" charset="-120"/>
                          <a:ea typeface="微軟正黑體" panose="020B0604030504040204" pitchFamily="34" charset="-120"/>
                        </a:rPr>
                        <a:t>1.</a:t>
                      </a:r>
                      <a:r>
                        <a:rPr lang="zh-TW" altLang="en-US" sz="1600" dirty="0">
                          <a:latin typeface="微軟正黑體" panose="020B0604030504040204" pitchFamily="34" charset="-120"/>
                          <a:ea typeface="微軟正黑體" panose="020B0604030504040204" pitchFamily="34" charset="-120"/>
                        </a:rPr>
                        <a:t>答案是否「</a:t>
                      </a:r>
                      <a:r>
                        <a:rPr lang="zh-TW" altLang="en-US" sz="1600" b="1" dirty="0">
                          <a:solidFill>
                            <a:srgbClr val="0000FF"/>
                          </a:solidFill>
                          <a:latin typeface="微軟正黑體" panose="020B0604030504040204" pitchFamily="34" charset="-120"/>
                          <a:ea typeface="微軟正黑體" panose="020B0604030504040204" pitchFamily="34" charset="-120"/>
                        </a:rPr>
                        <a:t>適當</a:t>
                      </a:r>
                      <a:r>
                        <a:rPr lang="zh-TW" altLang="en-US" sz="1600" dirty="0">
                          <a:latin typeface="微軟正黑體" panose="020B0604030504040204" pitchFamily="34" charset="-120"/>
                          <a:ea typeface="微軟正黑體" panose="020B0604030504040204" pitchFamily="34" charset="-120"/>
                        </a:rPr>
                        <a:t>」：需符合題目要求的格式、不答非所問</a:t>
                      </a:r>
                      <a:endParaRPr lang="en-US" altLang="zh-TW" sz="1600" dirty="0">
                        <a:latin typeface="微軟正黑體" panose="020B0604030504040204" pitchFamily="34" charset="-120"/>
                        <a:ea typeface="微軟正黑體" panose="020B0604030504040204" pitchFamily="34" charset="-120"/>
                      </a:endParaRPr>
                    </a:p>
                    <a:p>
                      <a:pPr marL="173038" marR="0" lvl="0" indent="-173038" algn="l" defTabSz="914400" rtl="0" eaLnBrk="1" fontAlgn="auto" latinLnBrk="0" hangingPunct="1">
                        <a:lnSpc>
                          <a:spcPct val="100000"/>
                        </a:lnSpc>
                        <a:spcBef>
                          <a:spcPts val="0"/>
                        </a:spcBef>
                        <a:spcAft>
                          <a:spcPts val="0"/>
                        </a:spcAft>
                        <a:buClrTx/>
                        <a:buSzTx/>
                        <a:buFontTx/>
                        <a:buNone/>
                        <a:tabLst/>
                        <a:defRPr/>
                      </a:pPr>
                      <a:r>
                        <a:rPr lang="en-US" altLang="zh-TW" sz="1600" dirty="0">
                          <a:latin typeface="微軟正黑體" panose="020B0604030504040204" pitchFamily="34" charset="-120"/>
                          <a:ea typeface="微軟正黑體" panose="020B0604030504040204" pitchFamily="34" charset="-120"/>
                        </a:rPr>
                        <a:t>2.</a:t>
                      </a:r>
                      <a:r>
                        <a:rPr lang="zh-TW" altLang="en-US" sz="1600" dirty="0">
                          <a:latin typeface="微軟正黑體" panose="020B0604030504040204" pitchFamily="34" charset="-120"/>
                          <a:ea typeface="微軟正黑體" panose="020B0604030504040204" pitchFamily="34" charset="-120"/>
                        </a:rPr>
                        <a:t>所「</a:t>
                      </a:r>
                      <a:r>
                        <a:rPr lang="zh-TW" altLang="en-US" sz="1600" b="1" dirty="0">
                          <a:solidFill>
                            <a:srgbClr val="0000FF"/>
                          </a:solidFill>
                          <a:latin typeface="微軟正黑體" panose="020B0604030504040204" pitchFamily="34" charset="-120"/>
                          <a:ea typeface="微軟正黑體" panose="020B0604030504040204" pitchFamily="34" charset="-120"/>
                        </a:rPr>
                        <a:t>提供的修改是否屬原創</a:t>
                      </a:r>
                      <a:r>
                        <a:rPr lang="zh-TW" altLang="en-US" sz="1600" dirty="0">
                          <a:latin typeface="微軟正黑體" panose="020B0604030504040204" pitchFamily="34" charset="-120"/>
                          <a:ea typeface="微軟正黑體" panose="020B0604030504040204" pitchFamily="34" charset="-120"/>
                        </a:rPr>
                        <a:t>」：作答未列在評分規準內即為原創</a:t>
                      </a:r>
                      <a:r>
                        <a:rPr lang="en-US"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列在規準內者非為原創，若作了原創的改良或功能增強則屬於為原創。</a:t>
                      </a:r>
                      <a:endParaRPr lang="en-US" altLang="zh-TW" sz="1600" dirty="0">
                        <a:latin typeface="微軟正黑體" panose="020B0604030504040204" pitchFamily="34" charset="-120"/>
                        <a:ea typeface="微軟正黑體" panose="020B0604030504040204" pitchFamily="34" charset="-120"/>
                      </a:endParaRPr>
                    </a:p>
                  </a:txBody>
                  <a:tcPr/>
                </a:tc>
                <a:tc>
                  <a:txBody>
                    <a:bodyPr/>
                    <a:lstStyle/>
                    <a:p>
                      <a:r>
                        <a:rPr lang="zh-TW" altLang="en-US" sz="1600" b="1" dirty="0">
                          <a:latin typeface="微軟正黑體" panose="020B0604030504040204" pitchFamily="34" charset="-120"/>
                          <a:ea typeface="微軟正黑體" panose="020B0604030504040204" pitchFamily="34" charset="-120"/>
                        </a:rPr>
                        <a:t>滿分</a:t>
                      </a:r>
                      <a:r>
                        <a:rPr lang="zh-TW" altLang="en-US" sz="1600" dirty="0">
                          <a:latin typeface="微軟正黑體" panose="020B0604030504040204" pitchFamily="34" charset="-120"/>
                          <a:ea typeface="微軟正黑體" panose="020B0604030504040204" pitchFamily="34" charset="-120"/>
                        </a:rPr>
                        <a:t>：答案適當且為原創。</a:t>
                      </a:r>
                      <a:endParaRPr lang="en-US" altLang="zh-TW" sz="1600" dirty="0">
                        <a:latin typeface="微軟正黑體" panose="020B0604030504040204" pitchFamily="34" charset="-120"/>
                        <a:ea typeface="微軟正黑體" panose="020B0604030504040204" pitchFamily="34" charset="-120"/>
                      </a:endParaRPr>
                    </a:p>
                    <a:p>
                      <a:r>
                        <a:rPr lang="zh-TW" altLang="en-US" sz="1600" b="1" dirty="0">
                          <a:latin typeface="微軟正黑體" panose="020B0604030504040204" pitchFamily="34" charset="-120"/>
                          <a:ea typeface="微軟正黑體" panose="020B0604030504040204" pitchFamily="34" charset="-120"/>
                        </a:rPr>
                        <a:t>部分給分</a:t>
                      </a:r>
                      <a:r>
                        <a:rPr lang="zh-TW" altLang="en-US" sz="1600" dirty="0">
                          <a:latin typeface="微軟正黑體" panose="020B0604030504040204" pitchFamily="34" charset="-120"/>
                          <a:ea typeface="微軟正黑體" panose="020B0604030504040204" pitchFamily="34" charset="-120"/>
                        </a:rPr>
                        <a:t>：答案只符合適當的標準。</a:t>
                      </a:r>
                      <a:endParaRPr lang="en-US" altLang="zh-TW" sz="1600" dirty="0">
                        <a:latin typeface="微軟正黑體" panose="020B0604030504040204" pitchFamily="34" charset="-120"/>
                        <a:ea typeface="微軟正黑體" panose="020B0604030504040204" pitchFamily="34" charset="-120"/>
                      </a:endParaRPr>
                    </a:p>
                    <a:p>
                      <a:r>
                        <a:rPr lang="zh-TW" altLang="en-US" sz="1600" b="1" dirty="0">
                          <a:latin typeface="微軟正黑體" panose="020B0604030504040204" pitchFamily="34" charset="-120"/>
                          <a:ea typeface="微軟正黑體" panose="020B0604030504040204" pitchFamily="34" charset="-120"/>
                        </a:rPr>
                        <a:t>不給分</a:t>
                      </a:r>
                      <a:r>
                        <a:rPr lang="zh-TW" altLang="en-US" sz="1600" dirty="0">
                          <a:latin typeface="微軟正黑體" panose="020B0604030504040204" pitchFamily="34" charset="-120"/>
                          <a:ea typeface="微軟正黑體" panose="020B0604030504040204" pitchFamily="34" charset="-120"/>
                        </a:rPr>
                        <a:t>：其他情形均不給分。</a:t>
                      </a:r>
                      <a:endParaRPr lang="en-US" altLang="zh-TW" sz="1600" dirty="0">
                        <a:latin typeface="微軟正黑體" panose="020B0604030504040204" pitchFamily="34" charset="-120"/>
                        <a:ea typeface="微軟正黑體" panose="020B0604030504040204" pitchFamily="34" charset="-120"/>
                      </a:endParaRPr>
                    </a:p>
                    <a:p>
                      <a:endParaRPr lang="zh-TW" altLang="en-US" sz="16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575456586"/>
                  </a:ext>
                </a:extLst>
              </a:tr>
            </a:tbl>
          </a:graphicData>
        </a:graphic>
      </p:graphicFrame>
      <p:sp>
        <p:nvSpPr>
          <p:cNvPr id="5" name="投影片編號版面配置區 4">
            <a:extLst>
              <a:ext uri="{FF2B5EF4-FFF2-40B4-BE49-F238E27FC236}">
                <a16:creationId xmlns:a16="http://schemas.microsoft.com/office/drawing/2014/main" id="{A488A180-4C56-41C0-A9DF-A33C834A20E9}"/>
              </a:ext>
            </a:extLst>
          </p:cNvPr>
          <p:cNvSpPr>
            <a:spLocks noGrp="1"/>
          </p:cNvSpPr>
          <p:nvPr>
            <p:ph type="sldNum" sz="quarter" idx="12"/>
          </p:nvPr>
        </p:nvSpPr>
        <p:spPr/>
        <p:txBody>
          <a:bodyPr/>
          <a:lstStyle/>
          <a:p>
            <a:fld id="{5E023F15-DF02-435D-8E21-663868E08D20}" type="slidenum">
              <a:rPr lang="zh-TW" altLang="en-US" smtClean="0"/>
              <a:t>69</a:t>
            </a:fld>
            <a:endParaRPr lang="zh-TW" altLang="en-US"/>
          </a:p>
        </p:txBody>
      </p:sp>
    </p:spTree>
    <p:extLst>
      <p:ext uri="{BB962C8B-B14F-4D97-AF65-F5344CB8AC3E}">
        <p14:creationId xmlns:p14="http://schemas.microsoft.com/office/powerpoint/2010/main" val="3394959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B2A20EF-ED4B-4833-BEFB-DCA9EE0E087A}"/>
              </a:ext>
            </a:extLst>
          </p:cNvPr>
          <p:cNvSpPr>
            <a:spLocks noGrp="1"/>
          </p:cNvSpPr>
          <p:nvPr>
            <p:ph type="title"/>
          </p:nvPr>
        </p:nvSpPr>
        <p:spPr/>
        <p:txBody>
          <a:bodyPr>
            <a:normAutofit/>
          </a:bodyPr>
          <a:lstStyle/>
          <a:p>
            <a:r>
              <a:rPr lang="en-US" altLang="zh-TW" b="1" dirty="0">
                <a:solidFill>
                  <a:prstClr val="black"/>
                </a:solidFill>
                <a:latin typeface="微軟正黑體" panose="020B0604030504040204" pitchFamily="34" charset="-120"/>
                <a:ea typeface="微軟正黑體" panose="020B0604030504040204" pitchFamily="34" charset="-120"/>
              </a:rPr>
              <a:t>TIMSS</a:t>
            </a:r>
            <a:r>
              <a:rPr lang="zh-TW" altLang="en-US" b="1" dirty="0">
                <a:solidFill>
                  <a:prstClr val="black"/>
                </a:solidFill>
                <a:latin typeface="微軟正黑體" panose="020B0604030504040204" pitchFamily="34" charset="-120"/>
                <a:ea typeface="微軟正黑體" panose="020B0604030504040204" pitchFamily="34" charset="-120"/>
              </a:rPr>
              <a:t>評量規模</a:t>
            </a:r>
            <a:endParaRPr lang="zh-TW" altLang="en-US" dirty="0"/>
          </a:p>
        </p:txBody>
      </p:sp>
      <p:sp>
        <p:nvSpPr>
          <p:cNvPr id="4" name="投影片編號版面配置區 3">
            <a:extLst>
              <a:ext uri="{FF2B5EF4-FFF2-40B4-BE49-F238E27FC236}">
                <a16:creationId xmlns:a16="http://schemas.microsoft.com/office/drawing/2014/main" id="{E652BD96-E186-49FF-B08C-769D15893E08}"/>
              </a:ext>
            </a:extLst>
          </p:cNvPr>
          <p:cNvSpPr>
            <a:spLocks noGrp="1"/>
          </p:cNvSpPr>
          <p:nvPr>
            <p:ph type="sldNum" sz="quarter" idx="12"/>
          </p:nvPr>
        </p:nvSpPr>
        <p:spPr/>
        <p:txBody>
          <a:bodyPr/>
          <a:lstStyle/>
          <a:p>
            <a:fld id="{5E023F15-DF02-435D-8E21-663868E08D20}" type="slidenum">
              <a:rPr lang="zh-TW" altLang="en-US" smtClean="0"/>
              <a:pPr/>
              <a:t>7</a:t>
            </a:fld>
            <a:endParaRPr lang="zh-TW" altLang="en-US" dirty="0"/>
          </a:p>
        </p:txBody>
      </p:sp>
      <p:graphicFrame>
        <p:nvGraphicFramePr>
          <p:cNvPr id="5" name="圖表 4">
            <a:extLst>
              <a:ext uri="{FF2B5EF4-FFF2-40B4-BE49-F238E27FC236}">
                <a16:creationId xmlns:a16="http://schemas.microsoft.com/office/drawing/2014/main" id="{454BDCC3-E40B-4B9B-A5C3-69704B0D3F52}"/>
              </a:ext>
            </a:extLst>
          </p:cNvPr>
          <p:cNvGraphicFramePr>
            <a:graphicFrameLocks/>
          </p:cNvGraphicFramePr>
          <p:nvPr>
            <p:extLst>
              <p:ext uri="{D42A27DB-BD31-4B8C-83A1-F6EECF244321}">
                <p14:modId xmlns:p14="http://schemas.microsoft.com/office/powerpoint/2010/main" val="3770680020"/>
              </p:ext>
            </p:extLst>
          </p:nvPr>
        </p:nvGraphicFramePr>
        <p:xfrm>
          <a:off x="628650" y="1393744"/>
          <a:ext cx="7886700" cy="3794161"/>
        </p:xfrm>
        <a:graphic>
          <a:graphicData uri="http://schemas.openxmlformats.org/drawingml/2006/chart">
            <c:chart xmlns:c="http://schemas.openxmlformats.org/drawingml/2006/chart" xmlns:r="http://schemas.openxmlformats.org/officeDocument/2006/relationships" r:id="rId2"/>
          </a:graphicData>
        </a:graphic>
      </p:graphicFrame>
      <p:sp>
        <p:nvSpPr>
          <p:cNvPr id="8" name="內容版面配置區 2">
            <a:extLst>
              <a:ext uri="{FF2B5EF4-FFF2-40B4-BE49-F238E27FC236}">
                <a16:creationId xmlns:a16="http://schemas.microsoft.com/office/drawing/2014/main" id="{51EB2F89-FE6D-4AB5-A533-0CBF4A30655F}"/>
              </a:ext>
            </a:extLst>
          </p:cNvPr>
          <p:cNvSpPr txBox="1">
            <a:spLocks/>
          </p:cNvSpPr>
          <p:nvPr/>
        </p:nvSpPr>
        <p:spPr>
          <a:xfrm>
            <a:off x="628650" y="5882695"/>
            <a:ext cx="6240566" cy="78186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zh-TW" altLang="en-US" sz="1400" dirty="0">
                <a:latin typeface="+mn-ea"/>
              </a:rPr>
              <a:t>註：</a:t>
            </a:r>
            <a:r>
              <a:rPr lang="en-US" altLang="zh-TW" sz="1400" dirty="0">
                <a:latin typeface="+mn-ea"/>
              </a:rPr>
              <a:t>TIMSS</a:t>
            </a:r>
            <a:r>
              <a:rPr lang="zh-TW" altLang="en-US" sz="1400" dirty="0">
                <a:latin typeface="+mn-ea"/>
              </a:rPr>
              <a:t>調查對象包括四年級與八年級，這裡計算參與任何一個年級調查的國家、經濟體。資料整理自：</a:t>
            </a:r>
            <a:r>
              <a:rPr lang="en-US" altLang="zh-TW" sz="1400" dirty="0">
                <a:latin typeface="微軟正黑體" panose="020B0604030504040204" pitchFamily="34" charset="-120"/>
                <a:hlinkClick r:id="rId3"/>
              </a:rPr>
              <a:t>https://nces.ed.gov/timss/countries.asp#fnlightdot</a:t>
            </a:r>
            <a:r>
              <a:rPr lang="zh-TW" altLang="en-US" sz="1400" dirty="0">
                <a:latin typeface="微軟正黑體" panose="020B0604030504040204" pitchFamily="34" charset="-120"/>
              </a:rPr>
              <a:t>。</a:t>
            </a:r>
            <a:endParaRPr lang="zh-TW" altLang="en-US" sz="1400" dirty="0">
              <a:latin typeface="+mn-ea"/>
            </a:endParaRPr>
          </a:p>
        </p:txBody>
      </p:sp>
      <p:sp>
        <p:nvSpPr>
          <p:cNvPr id="9" name="內容版面配置區 2">
            <a:extLst>
              <a:ext uri="{FF2B5EF4-FFF2-40B4-BE49-F238E27FC236}">
                <a16:creationId xmlns:a16="http://schemas.microsoft.com/office/drawing/2014/main" id="{FD3FF132-BD59-4F7F-9413-B92BEA555E16}"/>
              </a:ext>
            </a:extLst>
          </p:cNvPr>
          <p:cNvSpPr>
            <a:spLocks noGrp="1"/>
          </p:cNvSpPr>
          <p:nvPr>
            <p:ph idx="1"/>
          </p:nvPr>
        </p:nvSpPr>
        <p:spPr>
          <a:xfrm>
            <a:off x="1278666" y="5187905"/>
            <a:ext cx="6836634" cy="421584"/>
          </a:xfrm>
        </p:spPr>
        <p:txBody>
          <a:bodyPr>
            <a:normAutofit/>
          </a:bodyPr>
          <a:lstStyle/>
          <a:p>
            <a:pPr marL="0" indent="0" algn="ctr">
              <a:lnSpc>
                <a:spcPct val="100000"/>
              </a:lnSpc>
              <a:buNone/>
            </a:pPr>
            <a:r>
              <a:rPr lang="zh-TW" altLang="en-US" sz="1800" b="1" dirty="0"/>
              <a:t>每個國家正式施測的單一年級學生人數約在 </a:t>
            </a:r>
            <a:r>
              <a:rPr lang="en-US" altLang="zh-TW" sz="1800" b="1" dirty="0"/>
              <a:t>4,000-10,000 </a:t>
            </a:r>
            <a:r>
              <a:rPr lang="zh-TW" altLang="en-US" sz="1800" b="1" dirty="0"/>
              <a:t>之間</a:t>
            </a:r>
          </a:p>
        </p:txBody>
      </p:sp>
    </p:spTree>
    <p:extLst>
      <p:ext uri="{BB962C8B-B14F-4D97-AF65-F5344CB8AC3E}">
        <p14:creationId xmlns:p14="http://schemas.microsoft.com/office/powerpoint/2010/main" val="9714989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04561" y="266873"/>
            <a:ext cx="8334877" cy="452241"/>
          </a:xfrm>
        </p:spPr>
        <p:txBody>
          <a:bodyPr>
            <a:noAutofit/>
          </a:bodyPr>
          <a:lstStyle/>
          <a:p>
            <a:pPr algn="ctr"/>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創意思考範例試題：視覺表達</a:t>
            </a:r>
            <a:r>
              <a:rPr lang="en-US" altLang="zh-TW" sz="3200" b="1" dirty="0">
                <a:latin typeface="微軟正黑體" panose="020B0604030504040204" pitchFamily="34" charset="-120"/>
                <a:cs typeface="Times New Roman" panose="02020603050405020304" pitchFamily="18" charset="0"/>
              </a:rPr>
              <a:t> (1)</a:t>
            </a:r>
            <a:endParaRPr lang="zh-TW" altLang="en-US" sz="3200" b="1" dirty="0">
              <a:latin typeface="微軟正黑體" panose="020B0604030504040204" pitchFamily="34" charset="-120"/>
              <a:cs typeface="Times New Roman" panose="02020603050405020304" pitchFamily="18" charset="0"/>
            </a:endParaRPr>
          </a:p>
        </p:txBody>
      </p:sp>
      <p:pic>
        <p:nvPicPr>
          <p:cNvPr id="4" name="圖片 3">
            <a:extLst>
              <a:ext uri="{FF2B5EF4-FFF2-40B4-BE49-F238E27FC236}">
                <a16:creationId xmlns:a16="http://schemas.microsoft.com/office/drawing/2014/main" id="{E162744B-FD19-42B3-866C-7AF84EC0BE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2500" y="783752"/>
            <a:ext cx="7138997" cy="5364000"/>
          </a:xfrm>
          <a:prstGeom prst="rect">
            <a:avLst/>
          </a:prstGeom>
        </p:spPr>
      </p:pic>
      <p:sp>
        <p:nvSpPr>
          <p:cNvPr id="3" name="投影片編號版面配置區 2">
            <a:extLst>
              <a:ext uri="{FF2B5EF4-FFF2-40B4-BE49-F238E27FC236}">
                <a16:creationId xmlns:a16="http://schemas.microsoft.com/office/drawing/2014/main" id="{FD0D290A-48C7-4905-B943-5F523F3E4DBF}"/>
              </a:ext>
            </a:extLst>
          </p:cNvPr>
          <p:cNvSpPr>
            <a:spLocks noGrp="1"/>
          </p:cNvSpPr>
          <p:nvPr>
            <p:ph type="sldNum" sz="quarter" idx="12"/>
          </p:nvPr>
        </p:nvSpPr>
        <p:spPr/>
        <p:txBody>
          <a:bodyPr/>
          <a:lstStyle/>
          <a:p>
            <a:fld id="{5E023F15-DF02-435D-8E21-663868E08D20}" type="slidenum">
              <a:rPr lang="zh-TW" altLang="en-US" smtClean="0"/>
              <a:t>70</a:t>
            </a:fld>
            <a:endParaRPr lang="zh-TW" altLang="en-US"/>
          </a:p>
        </p:txBody>
      </p:sp>
      <p:sp>
        <p:nvSpPr>
          <p:cNvPr id="6" name="內容版面配置區 2">
            <a:extLst>
              <a:ext uri="{FF2B5EF4-FFF2-40B4-BE49-F238E27FC236}">
                <a16:creationId xmlns:a16="http://schemas.microsoft.com/office/drawing/2014/main" id="{E1CF2778-8B26-498A-8471-209DEC2F993F}"/>
              </a:ext>
            </a:extLst>
          </p:cNvPr>
          <p:cNvSpPr txBox="1">
            <a:spLocks/>
          </p:cNvSpPr>
          <p:nvPr/>
        </p:nvSpPr>
        <p:spPr>
          <a:xfrm>
            <a:off x="279864" y="6337638"/>
            <a:ext cx="8235486" cy="319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1100" dirty="0">
                <a:latin typeface="微軟正黑體" panose="020B0604030504040204" pitchFamily="34" charset="-120"/>
              </a:rPr>
              <a:t>註：取自</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2021</a:t>
            </a:r>
            <a:r>
              <a:rPr lang="zh-TW" altLang="en-US" sz="1100" dirty="0">
                <a:latin typeface="微軟正黑體" panose="020B0604030504040204" pitchFamily="34" charset="-120"/>
              </a:rPr>
              <a:t> </a:t>
            </a:r>
            <a:r>
              <a:rPr lang="en-US" altLang="zh-TW" sz="1100" dirty="0">
                <a:latin typeface="微軟正黑體" panose="020B0604030504040204" pitchFamily="34" charset="-120"/>
              </a:rPr>
              <a:t>CREATIVE</a:t>
            </a:r>
            <a:r>
              <a:rPr lang="zh-TW" altLang="en-US" sz="1100" dirty="0">
                <a:latin typeface="微軟正黑體" panose="020B0604030504040204" pitchFamily="34" charset="-120"/>
              </a:rPr>
              <a:t> </a:t>
            </a:r>
            <a:r>
              <a:rPr lang="en-US" altLang="zh-TW" sz="1100" dirty="0">
                <a:latin typeface="微軟正黑體" panose="020B0604030504040204" pitchFamily="34" charset="-120"/>
              </a:rPr>
              <a:t>THINKING</a:t>
            </a:r>
            <a:r>
              <a:rPr lang="zh-TW" altLang="en-US" sz="1100" dirty="0">
                <a:latin typeface="微軟正黑體" panose="020B0604030504040204" pitchFamily="34" charset="-120"/>
              </a:rPr>
              <a:t> </a:t>
            </a:r>
            <a:r>
              <a:rPr lang="en-US" altLang="zh-TW" sz="1100" dirty="0">
                <a:latin typeface="微軟正黑體" panose="020B0604030504040204" pitchFamily="34" charset="-120"/>
              </a:rPr>
              <a:t>FRAMEWORK</a:t>
            </a:r>
            <a:r>
              <a:rPr lang="zh-TW" altLang="en-US" sz="1100" dirty="0">
                <a:latin typeface="微軟正黑體" panose="020B0604030504040204" pitchFamily="34" charset="-120"/>
              </a:rPr>
              <a:t> </a:t>
            </a:r>
            <a:r>
              <a:rPr lang="en-US" altLang="zh-TW" sz="1100" dirty="0">
                <a:latin typeface="微軟正黑體" panose="020B0604030504040204" pitchFamily="34" charset="-120"/>
              </a:rPr>
              <a:t>(OECD,</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2019)</a:t>
            </a:r>
            <a:r>
              <a:rPr lang="zh-TW" altLang="en-US" sz="1100" dirty="0">
                <a:latin typeface="微軟正黑體" panose="020B0604030504040204" pitchFamily="34" charset="-120"/>
              </a:rPr>
              <a:t>，由臺灣</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國家研究中心編修而成。</a:t>
            </a:r>
          </a:p>
        </p:txBody>
      </p:sp>
    </p:spTree>
    <p:extLst>
      <p:ext uri="{BB962C8B-B14F-4D97-AF65-F5344CB8AC3E}">
        <p14:creationId xmlns:p14="http://schemas.microsoft.com/office/powerpoint/2010/main" val="26137187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04560" y="300249"/>
            <a:ext cx="8334877" cy="452241"/>
          </a:xfrm>
        </p:spPr>
        <p:txBody>
          <a:bodyPr>
            <a:noAutofit/>
          </a:bodyPr>
          <a:lstStyle/>
          <a:p>
            <a:pPr algn="ctr"/>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創意思考範例試題：視覺表達 </a:t>
            </a:r>
            <a:r>
              <a:rPr lang="en-US" altLang="zh-TW" sz="3200" b="1" dirty="0">
                <a:latin typeface="微軟正黑體" panose="020B0604030504040204" pitchFamily="34" charset="-120"/>
                <a:cs typeface="Times New Roman" panose="02020603050405020304" pitchFamily="18" charset="0"/>
              </a:rPr>
              <a:t>(2)</a:t>
            </a:r>
            <a:endParaRPr lang="zh-TW" altLang="en-US" sz="3200" b="1" dirty="0">
              <a:latin typeface="微軟正黑體" panose="020B0604030504040204" pitchFamily="34" charset="-120"/>
              <a:cs typeface="Times New Roman" panose="02020603050405020304" pitchFamily="18" charset="0"/>
            </a:endParaRPr>
          </a:p>
        </p:txBody>
      </p:sp>
      <p:pic>
        <p:nvPicPr>
          <p:cNvPr id="3" name="圖片 2">
            <a:extLst>
              <a:ext uri="{FF2B5EF4-FFF2-40B4-BE49-F238E27FC236}">
                <a16:creationId xmlns:a16="http://schemas.microsoft.com/office/drawing/2014/main" id="{6CD9ED66-6179-4D62-8261-8F73964C88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3717" y="790886"/>
            <a:ext cx="7136562" cy="5364000"/>
          </a:xfrm>
          <a:prstGeom prst="rect">
            <a:avLst/>
          </a:prstGeom>
        </p:spPr>
      </p:pic>
      <p:sp>
        <p:nvSpPr>
          <p:cNvPr id="4" name="投影片編號版面配置區 3">
            <a:extLst>
              <a:ext uri="{FF2B5EF4-FFF2-40B4-BE49-F238E27FC236}">
                <a16:creationId xmlns:a16="http://schemas.microsoft.com/office/drawing/2014/main" id="{9E684938-FA0A-4174-A2AF-FBBDFABD3896}"/>
              </a:ext>
            </a:extLst>
          </p:cNvPr>
          <p:cNvSpPr>
            <a:spLocks noGrp="1"/>
          </p:cNvSpPr>
          <p:nvPr>
            <p:ph type="sldNum" sz="quarter" idx="12"/>
          </p:nvPr>
        </p:nvSpPr>
        <p:spPr/>
        <p:txBody>
          <a:bodyPr/>
          <a:lstStyle/>
          <a:p>
            <a:fld id="{5E023F15-DF02-435D-8E21-663868E08D20}" type="slidenum">
              <a:rPr lang="zh-TW" altLang="en-US" smtClean="0"/>
              <a:t>71</a:t>
            </a:fld>
            <a:endParaRPr lang="zh-TW" altLang="en-US"/>
          </a:p>
        </p:txBody>
      </p:sp>
      <p:sp>
        <p:nvSpPr>
          <p:cNvPr id="5" name="內容版面配置區 2">
            <a:extLst>
              <a:ext uri="{FF2B5EF4-FFF2-40B4-BE49-F238E27FC236}">
                <a16:creationId xmlns:a16="http://schemas.microsoft.com/office/drawing/2014/main" id="{B9749E38-46CF-4C49-A68A-3D0EC55F463E}"/>
              </a:ext>
            </a:extLst>
          </p:cNvPr>
          <p:cNvSpPr txBox="1">
            <a:spLocks/>
          </p:cNvSpPr>
          <p:nvPr/>
        </p:nvSpPr>
        <p:spPr>
          <a:xfrm>
            <a:off x="279864" y="6337638"/>
            <a:ext cx="8235486" cy="319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1100" dirty="0">
                <a:latin typeface="微軟正黑體" panose="020B0604030504040204" pitchFamily="34" charset="-120"/>
              </a:rPr>
              <a:t>註：取自</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2021</a:t>
            </a:r>
            <a:r>
              <a:rPr lang="zh-TW" altLang="en-US" sz="1100" dirty="0">
                <a:latin typeface="微軟正黑體" panose="020B0604030504040204" pitchFamily="34" charset="-120"/>
              </a:rPr>
              <a:t> </a:t>
            </a:r>
            <a:r>
              <a:rPr lang="en-US" altLang="zh-TW" sz="1100" dirty="0">
                <a:latin typeface="微軟正黑體" panose="020B0604030504040204" pitchFamily="34" charset="-120"/>
              </a:rPr>
              <a:t>CREATIVE</a:t>
            </a:r>
            <a:r>
              <a:rPr lang="zh-TW" altLang="en-US" sz="1100" dirty="0">
                <a:latin typeface="微軟正黑體" panose="020B0604030504040204" pitchFamily="34" charset="-120"/>
              </a:rPr>
              <a:t> </a:t>
            </a:r>
            <a:r>
              <a:rPr lang="en-US" altLang="zh-TW" sz="1100" dirty="0">
                <a:latin typeface="微軟正黑體" panose="020B0604030504040204" pitchFamily="34" charset="-120"/>
              </a:rPr>
              <a:t>THINKING</a:t>
            </a:r>
            <a:r>
              <a:rPr lang="zh-TW" altLang="en-US" sz="1100" dirty="0">
                <a:latin typeface="微軟正黑體" panose="020B0604030504040204" pitchFamily="34" charset="-120"/>
              </a:rPr>
              <a:t> </a:t>
            </a:r>
            <a:r>
              <a:rPr lang="en-US" altLang="zh-TW" sz="1100" dirty="0">
                <a:latin typeface="微軟正黑體" panose="020B0604030504040204" pitchFamily="34" charset="-120"/>
              </a:rPr>
              <a:t>FRAMEWORK</a:t>
            </a:r>
            <a:r>
              <a:rPr lang="zh-TW" altLang="en-US" sz="1100" dirty="0">
                <a:latin typeface="微軟正黑體" panose="020B0604030504040204" pitchFamily="34" charset="-120"/>
              </a:rPr>
              <a:t> </a:t>
            </a:r>
            <a:r>
              <a:rPr lang="en-US" altLang="zh-TW" sz="1100" dirty="0">
                <a:latin typeface="微軟正黑體" panose="020B0604030504040204" pitchFamily="34" charset="-120"/>
              </a:rPr>
              <a:t>(OECD,</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2019)</a:t>
            </a:r>
            <a:r>
              <a:rPr lang="zh-TW" altLang="en-US" sz="1100" dirty="0">
                <a:latin typeface="微軟正黑體" panose="020B0604030504040204" pitchFamily="34" charset="-120"/>
              </a:rPr>
              <a:t>，由臺灣</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國家研究中心編修而成。</a:t>
            </a:r>
          </a:p>
        </p:txBody>
      </p:sp>
    </p:spTree>
    <p:extLst>
      <p:ext uri="{BB962C8B-B14F-4D97-AF65-F5344CB8AC3E}">
        <p14:creationId xmlns:p14="http://schemas.microsoft.com/office/powerpoint/2010/main" val="34591662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04561" y="266873"/>
            <a:ext cx="8334877" cy="452241"/>
          </a:xfrm>
        </p:spPr>
        <p:txBody>
          <a:bodyPr>
            <a:noAutofit/>
          </a:bodyPr>
          <a:lstStyle/>
          <a:p>
            <a:pPr algn="ctr"/>
            <a:r>
              <a:rPr lang="en-US" altLang="zh-TW" sz="3200" b="1" dirty="0">
                <a:latin typeface="微軟正黑體" panose="020B0604030504040204" pitchFamily="34" charset="-120"/>
                <a:cs typeface="Times New Roman" panose="02020603050405020304" pitchFamily="18" charset="0"/>
              </a:rPr>
              <a:t>PISA</a:t>
            </a:r>
            <a:r>
              <a:rPr lang="zh-TW" altLang="en-US" sz="3200" b="1" dirty="0">
                <a:latin typeface="微軟正黑體" panose="020B0604030504040204" pitchFamily="34" charset="-120"/>
                <a:cs typeface="Times New Roman" panose="02020603050405020304" pitchFamily="18" charset="0"/>
              </a:rPr>
              <a:t>創意思考範例試題：視覺表達 </a:t>
            </a:r>
            <a:r>
              <a:rPr lang="en-US" altLang="zh-TW" sz="3200" b="1" dirty="0">
                <a:latin typeface="微軟正黑體" panose="020B0604030504040204" pitchFamily="34" charset="-120"/>
                <a:cs typeface="Times New Roman" panose="02020603050405020304" pitchFamily="18" charset="0"/>
              </a:rPr>
              <a:t>(3)</a:t>
            </a:r>
            <a:endParaRPr lang="zh-TW" altLang="en-US" sz="3200" b="1" dirty="0">
              <a:latin typeface="微軟正黑體" panose="020B0604030504040204" pitchFamily="34" charset="-120"/>
              <a:cs typeface="Times New Roman" panose="02020603050405020304" pitchFamily="18" charset="0"/>
            </a:endParaRPr>
          </a:p>
        </p:txBody>
      </p:sp>
      <p:pic>
        <p:nvPicPr>
          <p:cNvPr id="3" name="圖片 2">
            <a:extLst>
              <a:ext uri="{FF2B5EF4-FFF2-40B4-BE49-F238E27FC236}">
                <a16:creationId xmlns:a16="http://schemas.microsoft.com/office/drawing/2014/main" id="{B9BE2522-EEC1-4E57-A392-6DC85E2AC02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81455" y="785520"/>
            <a:ext cx="7181088" cy="5362232"/>
          </a:xfrm>
          <a:prstGeom prst="rect">
            <a:avLst/>
          </a:prstGeom>
        </p:spPr>
      </p:pic>
      <p:sp>
        <p:nvSpPr>
          <p:cNvPr id="4" name="投影片編號版面配置區 3">
            <a:extLst>
              <a:ext uri="{FF2B5EF4-FFF2-40B4-BE49-F238E27FC236}">
                <a16:creationId xmlns:a16="http://schemas.microsoft.com/office/drawing/2014/main" id="{06EDF2F3-AB01-43D7-9554-68EC92B3B2AE}"/>
              </a:ext>
            </a:extLst>
          </p:cNvPr>
          <p:cNvSpPr>
            <a:spLocks noGrp="1"/>
          </p:cNvSpPr>
          <p:nvPr>
            <p:ph type="sldNum" sz="quarter" idx="12"/>
          </p:nvPr>
        </p:nvSpPr>
        <p:spPr/>
        <p:txBody>
          <a:bodyPr/>
          <a:lstStyle/>
          <a:p>
            <a:fld id="{5E023F15-DF02-435D-8E21-663868E08D20}" type="slidenum">
              <a:rPr lang="zh-TW" altLang="en-US" smtClean="0"/>
              <a:t>72</a:t>
            </a:fld>
            <a:endParaRPr lang="zh-TW" altLang="en-US"/>
          </a:p>
        </p:txBody>
      </p:sp>
      <p:sp>
        <p:nvSpPr>
          <p:cNvPr id="5" name="內容版面配置區 2">
            <a:extLst>
              <a:ext uri="{FF2B5EF4-FFF2-40B4-BE49-F238E27FC236}">
                <a16:creationId xmlns:a16="http://schemas.microsoft.com/office/drawing/2014/main" id="{B1DBE8D9-E7CF-406F-A769-1CFD5696D466}"/>
              </a:ext>
            </a:extLst>
          </p:cNvPr>
          <p:cNvSpPr txBox="1">
            <a:spLocks/>
          </p:cNvSpPr>
          <p:nvPr/>
        </p:nvSpPr>
        <p:spPr>
          <a:xfrm>
            <a:off x="279864" y="6337638"/>
            <a:ext cx="8235486" cy="319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1100" dirty="0">
                <a:latin typeface="微軟正黑體" panose="020B0604030504040204" pitchFamily="34" charset="-120"/>
              </a:rPr>
              <a:t>註：取自</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2021</a:t>
            </a:r>
            <a:r>
              <a:rPr lang="zh-TW" altLang="en-US" sz="1100" dirty="0">
                <a:latin typeface="微軟正黑體" panose="020B0604030504040204" pitchFamily="34" charset="-120"/>
              </a:rPr>
              <a:t> </a:t>
            </a:r>
            <a:r>
              <a:rPr lang="en-US" altLang="zh-TW" sz="1100" dirty="0">
                <a:latin typeface="微軟正黑體" panose="020B0604030504040204" pitchFamily="34" charset="-120"/>
              </a:rPr>
              <a:t>CREATIVE</a:t>
            </a:r>
            <a:r>
              <a:rPr lang="zh-TW" altLang="en-US" sz="1100" dirty="0">
                <a:latin typeface="微軟正黑體" panose="020B0604030504040204" pitchFamily="34" charset="-120"/>
              </a:rPr>
              <a:t> </a:t>
            </a:r>
            <a:r>
              <a:rPr lang="en-US" altLang="zh-TW" sz="1100" dirty="0">
                <a:latin typeface="微軟正黑體" panose="020B0604030504040204" pitchFamily="34" charset="-120"/>
              </a:rPr>
              <a:t>THINKING</a:t>
            </a:r>
            <a:r>
              <a:rPr lang="zh-TW" altLang="en-US" sz="1100" dirty="0">
                <a:latin typeface="微軟正黑體" panose="020B0604030504040204" pitchFamily="34" charset="-120"/>
              </a:rPr>
              <a:t> </a:t>
            </a:r>
            <a:r>
              <a:rPr lang="en-US" altLang="zh-TW" sz="1100" dirty="0">
                <a:latin typeface="微軟正黑體" panose="020B0604030504040204" pitchFamily="34" charset="-120"/>
              </a:rPr>
              <a:t>FRAMEWORK</a:t>
            </a:r>
            <a:r>
              <a:rPr lang="zh-TW" altLang="en-US" sz="1100" dirty="0">
                <a:latin typeface="微軟正黑體" panose="020B0604030504040204" pitchFamily="34" charset="-120"/>
              </a:rPr>
              <a:t> </a:t>
            </a:r>
            <a:r>
              <a:rPr lang="en-US" altLang="zh-TW" sz="1100" dirty="0">
                <a:latin typeface="微軟正黑體" panose="020B0604030504040204" pitchFamily="34" charset="-120"/>
              </a:rPr>
              <a:t>(OECD,</a:t>
            </a:r>
            <a:r>
              <a:rPr lang="zh-TW" altLang="en-US" sz="1100" dirty="0">
                <a:latin typeface="微軟正黑體" panose="020B0604030504040204" pitchFamily="34" charset="-120"/>
              </a:rPr>
              <a:t> </a:t>
            </a:r>
            <a:r>
              <a:rPr lang="en-US" altLang="zh-TW" sz="1100" dirty="0">
                <a:latin typeface="微軟正黑體" panose="020B0604030504040204" pitchFamily="34" charset="-120"/>
              </a:rPr>
              <a:t>2019)</a:t>
            </a:r>
            <a:r>
              <a:rPr lang="zh-TW" altLang="en-US" sz="1100" dirty="0">
                <a:latin typeface="微軟正黑體" panose="020B0604030504040204" pitchFamily="34" charset="-120"/>
              </a:rPr>
              <a:t>，由臺灣</a:t>
            </a:r>
            <a:r>
              <a:rPr lang="en-US" altLang="zh-TW" sz="1100" dirty="0">
                <a:latin typeface="微軟正黑體" panose="020B0604030504040204" pitchFamily="34" charset="-120"/>
              </a:rPr>
              <a:t>PISA</a:t>
            </a:r>
            <a:r>
              <a:rPr lang="zh-TW" altLang="en-US" sz="1100" dirty="0">
                <a:latin typeface="微軟正黑體" panose="020B0604030504040204" pitchFamily="34" charset="-120"/>
              </a:rPr>
              <a:t>國家研究中心編修而成。</a:t>
            </a:r>
          </a:p>
        </p:txBody>
      </p:sp>
    </p:spTree>
    <p:extLst>
      <p:ext uri="{BB962C8B-B14F-4D97-AF65-F5344CB8AC3E}">
        <p14:creationId xmlns:p14="http://schemas.microsoft.com/office/powerpoint/2010/main" val="42601253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F1E7B59-32CD-4C0F-A413-D0DBCAB3C1AA}"/>
              </a:ext>
            </a:extLst>
          </p:cNvPr>
          <p:cNvSpPr>
            <a:spLocks noGrp="1"/>
          </p:cNvSpPr>
          <p:nvPr>
            <p:ph type="title"/>
          </p:nvPr>
        </p:nvSpPr>
        <p:spPr/>
        <p:txBody>
          <a:bodyPr/>
          <a:lstStyle/>
          <a:p>
            <a:r>
              <a:rPr lang="zh-TW" altLang="en-US" b="1" dirty="0">
                <a:latin typeface="+mn-ea"/>
                <a:ea typeface="+mn-ea"/>
              </a:rPr>
              <a:t>素養導向教學建議 </a:t>
            </a:r>
            <a:r>
              <a:rPr lang="en-US" altLang="zh-TW" b="1" dirty="0">
                <a:latin typeface="+mn-ea"/>
                <a:ea typeface="+mn-ea"/>
              </a:rPr>
              <a:t>(1)</a:t>
            </a:r>
            <a:endParaRPr lang="zh-TW" altLang="en-US" b="1" dirty="0">
              <a:latin typeface="+mn-ea"/>
              <a:ea typeface="+mn-ea"/>
            </a:endParaRPr>
          </a:p>
        </p:txBody>
      </p:sp>
      <p:sp>
        <p:nvSpPr>
          <p:cNvPr id="3" name="內容版面配置區 2">
            <a:extLst>
              <a:ext uri="{FF2B5EF4-FFF2-40B4-BE49-F238E27FC236}">
                <a16:creationId xmlns:a16="http://schemas.microsoft.com/office/drawing/2014/main" id="{0A18B072-3CFB-4120-980A-3673D4E07AA3}"/>
              </a:ext>
            </a:extLst>
          </p:cNvPr>
          <p:cNvSpPr>
            <a:spLocks noGrp="1"/>
          </p:cNvSpPr>
          <p:nvPr>
            <p:ph idx="1"/>
          </p:nvPr>
        </p:nvSpPr>
        <p:spPr>
          <a:xfrm>
            <a:off x="315611" y="1367481"/>
            <a:ext cx="8556539" cy="4909751"/>
          </a:xfrm>
        </p:spPr>
        <p:txBody>
          <a:bodyPr>
            <a:normAutofit/>
          </a:bodyPr>
          <a:lstStyle/>
          <a:p>
            <a:pPr>
              <a:lnSpc>
                <a:spcPct val="120000"/>
              </a:lnSpc>
            </a:pPr>
            <a:r>
              <a:rPr lang="zh-TW" altLang="zh-TW" sz="2400" dirty="0">
                <a:latin typeface="+mn-ea"/>
              </a:rPr>
              <a:t>具體落實新課綱精神：包括「探究與實作」、「跨領域課程」、「科技資訊與媒體素養」、「具備正確使用電腦軟體以增進學習的素養」等向度以因應當前數位化的世界。</a:t>
            </a:r>
          </a:p>
          <a:p>
            <a:pPr>
              <a:lnSpc>
                <a:spcPct val="120000"/>
              </a:lnSpc>
            </a:pPr>
            <a:r>
              <a:rPr lang="zh-TW" altLang="zh-TW" sz="2400" dirty="0">
                <a:latin typeface="+mn-ea"/>
              </a:rPr>
              <a:t>試題分析與評量工具的發展：教師可以「科技功能」、「學科認知歷程」二維度對</a:t>
            </a:r>
            <a:r>
              <a:rPr lang="en-US" altLang="zh-TW" sz="2400" dirty="0">
                <a:latin typeface="+mn-ea"/>
              </a:rPr>
              <a:t>PISA</a:t>
            </a:r>
            <a:r>
              <a:rPr lang="zh-TW" altLang="zh-TW" sz="2400" dirty="0">
                <a:latin typeface="+mn-ea"/>
              </a:rPr>
              <a:t>範例試題進行分析，作為未來修正與發展學科素養試題的參考。</a:t>
            </a:r>
          </a:p>
          <a:p>
            <a:pPr>
              <a:lnSpc>
                <a:spcPct val="120000"/>
              </a:lnSpc>
            </a:pPr>
            <a:r>
              <a:rPr lang="zh-TW" altLang="zh-TW" sz="2400" dirty="0">
                <a:latin typeface="+mn-ea"/>
              </a:rPr>
              <a:t>教學現場之配套措施：除了發展評量工具外，同時發展出相應的教學模組，透過彈性課程將其融入現有的課程中。</a:t>
            </a:r>
          </a:p>
        </p:txBody>
      </p:sp>
      <p:sp>
        <p:nvSpPr>
          <p:cNvPr id="4" name="投影片編號版面配置區 3">
            <a:extLst>
              <a:ext uri="{FF2B5EF4-FFF2-40B4-BE49-F238E27FC236}">
                <a16:creationId xmlns:a16="http://schemas.microsoft.com/office/drawing/2014/main" id="{C420ECD8-8F22-4623-854A-507C1AC8DE89}"/>
              </a:ext>
            </a:extLst>
          </p:cNvPr>
          <p:cNvSpPr>
            <a:spLocks noGrp="1"/>
          </p:cNvSpPr>
          <p:nvPr>
            <p:ph type="sldNum" sz="quarter" idx="12"/>
          </p:nvPr>
        </p:nvSpPr>
        <p:spPr/>
        <p:txBody>
          <a:bodyPr/>
          <a:lstStyle/>
          <a:p>
            <a:fld id="{5E023F15-DF02-435D-8E21-663868E08D20}" type="slidenum">
              <a:rPr lang="zh-TW" altLang="en-US" smtClean="0"/>
              <a:t>73</a:t>
            </a:fld>
            <a:endParaRPr lang="zh-TW" altLang="en-US"/>
          </a:p>
        </p:txBody>
      </p:sp>
    </p:spTree>
    <p:extLst>
      <p:ext uri="{BB962C8B-B14F-4D97-AF65-F5344CB8AC3E}">
        <p14:creationId xmlns:p14="http://schemas.microsoft.com/office/powerpoint/2010/main" val="35245944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F1E7B59-32CD-4C0F-A413-D0DBCAB3C1AA}"/>
              </a:ext>
            </a:extLst>
          </p:cNvPr>
          <p:cNvSpPr>
            <a:spLocks noGrp="1"/>
          </p:cNvSpPr>
          <p:nvPr>
            <p:ph type="title"/>
          </p:nvPr>
        </p:nvSpPr>
        <p:spPr>
          <a:xfrm>
            <a:off x="628650" y="365126"/>
            <a:ext cx="7886700" cy="898409"/>
          </a:xfrm>
        </p:spPr>
        <p:txBody>
          <a:bodyPr/>
          <a:lstStyle/>
          <a:p>
            <a:r>
              <a:rPr lang="zh-TW" altLang="en-US" b="1" dirty="0">
                <a:latin typeface="+mn-ea"/>
                <a:ea typeface="+mn-ea"/>
              </a:rPr>
              <a:t>素養導向教學建議 </a:t>
            </a:r>
            <a:r>
              <a:rPr lang="en-US" altLang="zh-TW" b="1" dirty="0">
                <a:latin typeface="+mn-ea"/>
                <a:ea typeface="+mn-ea"/>
              </a:rPr>
              <a:t>(2)</a:t>
            </a:r>
            <a:endParaRPr lang="zh-TW" altLang="en-US" b="1" dirty="0">
              <a:latin typeface="+mn-ea"/>
              <a:ea typeface="+mn-ea"/>
            </a:endParaRPr>
          </a:p>
        </p:txBody>
      </p:sp>
      <p:sp>
        <p:nvSpPr>
          <p:cNvPr id="3" name="內容版面配置區 2">
            <a:extLst>
              <a:ext uri="{FF2B5EF4-FFF2-40B4-BE49-F238E27FC236}">
                <a16:creationId xmlns:a16="http://schemas.microsoft.com/office/drawing/2014/main" id="{0A18B072-3CFB-4120-980A-3673D4E07AA3}"/>
              </a:ext>
            </a:extLst>
          </p:cNvPr>
          <p:cNvSpPr>
            <a:spLocks noGrp="1"/>
          </p:cNvSpPr>
          <p:nvPr>
            <p:ph idx="1"/>
          </p:nvPr>
        </p:nvSpPr>
        <p:spPr>
          <a:xfrm>
            <a:off x="315611" y="1853738"/>
            <a:ext cx="8556539" cy="4423494"/>
          </a:xfrm>
        </p:spPr>
        <p:txBody>
          <a:bodyPr>
            <a:normAutofit/>
          </a:bodyPr>
          <a:lstStyle/>
          <a:p>
            <a:pPr>
              <a:lnSpc>
                <a:spcPct val="120000"/>
              </a:lnSpc>
            </a:pPr>
            <a:r>
              <a:rPr lang="zh-TW" altLang="zh-TW" sz="2400" dirty="0"/>
              <a:t>師資培訓</a:t>
            </a:r>
            <a:r>
              <a:rPr lang="zh-TW" altLang="en-US" sz="2400" dirty="0"/>
              <a:t>：</a:t>
            </a:r>
            <a:r>
              <a:rPr lang="zh-TW" altLang="zh-TW" sz="2400" dirty="0"/>
              <a:t>強化教師「一題多答」的開放態度</a:t>
            </a:r>
            <a:r>
              <a:rPr lang="zh-TW" altLang="en-US" sz="2400" dirty="0"/>
              <a:t>，</a:t>
            </a:r>
            <a:r>
              <a:rPr lang="zh-TW" altLang="zh-TW" sz="2400" dirty="0"/>
              <a:t>以及提升學生在各領域閱讀理解的知能。</a:t>
            </a:r>
          </a:p>
          <a:p>
            <a:pPr>
              <a:lnSpc>
                <a:spcPct val="120000"/>
              </a:lnSpc>
            </a:pPr>
            <a:r>
              <a:rPr lang="zh-TW" altLang="zh-TW" sz="2400" dirty="0"/>
              <a:t>課堂上開放風氣的營造：臺灣學生可能在「產生多樣化的構想」、「闡述自己想法」的能力較弱，教師在教學上應</a:t>
            </a:r>
            <a:r>
              <a:rPr lang="zh-TW" altLang="en-US" sz="2400" dirty="0"/>
              <a:t>營造</a:t>
            </a:r>
            <a:r>
              <a:rPr lang="zh-TW" altLang="zh-TW" sz="2400" dirty="0"/>
              <a:t>激發學生不同構想的機會。</a:t>
            </a:r>
          </a:p>
        </p:txBody>
      </p:sp>
      <p:sp>
        <p:nvSpPr>
          <p:cNvPr id="4" name="投影片編號版面配置區 3">
            <a:extLst>
              <a:ext uri="{FF2B5EF4-FFF2-40B4-BE49-F238E27FC236}">
                <a16:creationId xmlns:a16="http://schemas.microsoft.com/office/drawing/2014/main" id="{6640436D-13C5-46E9-9A6A-F2CB88EFB74C}"/>
              </a:ext>
            </a:extLst>
          </p:cNvPr>
          <p:cNvSpPr>
            <a:spLocks noGrp="1"/>
          </p:cNvSpPr>
          <p:nvPr>
            <p:ph type="sldNum" sz="quarter" idx="12"/>
          </p:nvPr>
        </p:nvSpPr>
        <p:spPr/>
        <p:txBody>
          <a:bodyPr/>
          <a:lstStyle/>
          <a:p>
            <a:fld id="{5E023F15-DF02-435D-8E21-663868E08D20}" type="slidenum">
              <a:rPr lang="zh-TW" altLang="en-US" smtClean="0"/>
              <a:t>74</a:t>
            </a:fld>
            <a:endParaRPr lang="zh-TW" altLang="en-US"/>
          </a:p>
        </p:txBody>
      </p:sp>
    </p:spTree>
    <p:extLst>
      <p:ext uri="{BB962C8B-B14F-4D97-AF65-F5344CB8AC3E}">
        <p14:creationId xmlns:p14="http://schemas.microsoft.com/office/powerpoint/2010/main" val="21543206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2888457"/>
            <a:ext cx="7886700" cy="1081086"/>
          </a:xfrm>
        </p:spPr>
        <p:txBody>
          <a:bodyPr/>
          <a:lstStyle/>
          <a:p>
            <a:r>
              <a:rPr lang="zh-TW" altLang="en-US" b="1" dirty="0"/>
              <a:t>數位評量平台介紹</a:t>
            </a:r>
          </a:p>
        </p:txBody>
      </p:sp>
      <p:sp>
        <p:nvSpPr>
          <p:cNvPr id="3" name="內容版面配置區 2"/>
          <p:cNvSpPr>
            <a:spLocks noGrp="1"/>
          </p:cNvSpPr>
          <p:nvPr>
            <p:ph type="body" idx="1"/>
          </p:nvPr>
        </p:nvSpPr>
        <p:spPr/>
        <p:txBody>
          <a:bodyPr/>
          <a:lstStyle/>
          <a:p>
            <a:endParaRPr lang="en-US" altLang="zh-TW" dirty="0">
              <a:latin typeface="+mn-ea"/>
            </a:endParaRPr>
          </a:p>
          <a:p>
            <a:endParaRPr lang="en-US" altLang="zh-TW" dirty="0">
              <a:latin typeface="+mn-ea"/>
            </a:endParaRPr>
          </a:p>
          <a:p>
            <a:endParaRPr lang="zh-TW" altLang="en-US" dirty="0"/>
          </a:p>
        </p:txBody>
      </p:sp>
      <p:sp>
        <p:nvSpPr>
          <p:cNvPr id="4" name="投影片編號版面配置區 3">
            <a:extLst>
              <a:ext uri="{FF2B5EF4-FFF2-40B4-BE49-F238E27FC236}">
                <a16:creationId xmlns:a16="http://schemas.microsoft.com/office/drawing/2014/main" id="{1AEEF8AB-9D34-4FD2-81EB-992555011CD6}"/>
              </a:ext>
            </a:extLst>
          </p:cNvPr>
          <p:cNvSpPr>
            <a:spLocks noGrp="1"/>
          </p:cNvSpPr>
          <p:nvPr>
            <p:ph type="sldNum" sz="quarter" idx="12"/>
          </p:nvPr>
        </p:nvSpPr>
        <p:spPr>
          <a:xfrm>
            <a:off x="7086600" y="6492875"/>
            <a:ext cx="2057400" cy="365125"/>
          </a:xfrm>
        </p:spPr>
        <p:txBody>
          <a:bodyPr/>
          <a:lstStyle/>
          <a:p>
            <a:pPr algn="r"/>
            <a:fld id="{5E023F15-DF02-435D-8E21-663868E08D20}" type="slidenum">
              <a:rPr lang="zh-TW" altLang="en-US" smtClean="0"/>
              <a:pPr algn="r"/>
              <a:t>75</a:t>
            </a:fld>
            <a:endParaRPr lang="zh-TW" altLang="en-US" dirty="0"/>
          </a:p>
        </p:txBody>
      </p:sp>
    </p:spTree>
    <p:extLst>
      <p:ext uri="{BB962C8B-B14F-4D97-AF65-F5344CB8AC3E}">
        <p14:creationId xmlns:p14="http://schemas.microsoft.com/office/powerpoint/2010/main" val="16506106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24CC7A0-CE47-4D33-BFC2-64FBF4FF70C5}"/>
              </a:ext>
            </a:extLst>
          </p:cNvPr>
          <p:cNvSpPr>
            <a:spLocks noGrp="1"/>
          </p:cNvSpPr>
          <p:nvPr>
            <p:ph type="title"/>
          </p:nvPr>
        </p:nvSpPr>
        <p:spPr>
          <a:xfrm>
            <a:off x="628650" y="365126"/>
            <a:ext cx="7886700" cy="1006474"/>
          </a:xfrm>
        </p:spPr>
        <p:txBody>
          <a:bodyPr/>
          <a:lstStyle/>
          <a:p>
            <a:r>
              <a:rPr lang="zh-TW" altLang="en-US" b="1" dirty="0"/>
              <a:t>雲端測驗中心數位評量平台</a:t>
            </a:r>
          </a:p>
        </p:txBody>
      </p:sp>
      <p:sp>
        <p:nvSpPr>
          <p:cNvPr id="3" name="內容版面配置區 2">
            <a:extLst>
              <a:ext uri="{FF2B5EF4-FFF2-40B4-BE49-F238E27FC236}">
                <a16:creationId xmlns:a16="http://schemas.microsoft.com/office/drawing/2014/main" id="{4A9553F9-7C2D-4B5E-B613-4EAFA0C747F5}"/>
              </a:ext>
            </a:extLst>
          </p:cNvPr>
          <p:cNvSpPr>
            <a:spLocks noGrp="1"/>
          </p:cNvSpPr>
          <p:nvPr>
            <p:ph idx="1"/>
          </p:nvPr>
        </p:nvSpPr>
        <p:spPr>
          <a:xfrm>
            <a:off x="413468" y="1570932"/>
            <a:ext cx="8317064" cy="4082156"/>
          </a:xfrm>
        </p:spPr>
        <p:txBody>
          <a:bodyPr>
            <a:normAutofit lnSpcReduction="10000"/>
          </a:bodyPr>
          <a:lstStyle/>
          <a:p>
            <a:pPr>
              <a:lnSpc>
                <a:spcPct val="120000"/>
              </a:lnSpc>
            </a:pPr>
            <a:r>
              <a:rPr lang="zh-TW" altLang="en-US" dirty="0"/>
              <a:t>臺師大陳柏熹教授</a:t>
            </a:r>
            <a:r>
              <a:rPr lang="zh-TW" altLang="en-US" dirty="0">
                <a:latin typeface="+mn-ea"/>
              </a:rPr>
              <a:t>暨研究團隊編製。</a:t>
            </a:r>
            <a:endParaRPr lang="en-US" altLang="zh-TW" dirty="0">
              <a:latin typeface="+mn-ea"/>
            </a:endParaRPr>
          </a:p>
          <a:p>
            <a:pPr>
              <a:lnSpc>
                <a:spcPct val="120000"/>
              </a:lnSpc>
            </a:pPr>
            <a:r>
              <a:rPr lang="zh-TW" altLang="en-US" dirty="0"/>
              <a:t>評量內容涵蓋閱讀、科學、創造力與想像力。</a:t>
            </a:r>
            <a:endParaRPr lang="en-US" altLang="zh-TW" dirty="0"/>
          </a:p>
          <a:p>
            <a:pPr>
              <a:lnSpc>
                <a:spcPct val="120000"/>
              </a:lnSpc>
            </a:pPr>
            <a:r>
              <a:rPr lang="zh-TW" altLang="en-US" dirty="0"/>
              <a:t>聯絡資訊：</a:t>
            </a:r>
            <a:endParaRPr lang="en-US" altLang="zh-TW" dirty="0"/>
          </a:p>
          <a:p>
            <a:pPr lvl="1">
              <a:lnSpc>
                <a:spcPct val="150000"/>
              </a:lnSpc>
              <a:buFont typeface="Wingdings" panose="05000000000000000000" pitchFamily="2" charset="2"/>
              <a:buChar char="ü"/>
            </a:pPr>
            <a:r>
              <a:rPr lang="zh-TW" altLang="en-US" dirty="0">
                <a:latin typeface="微軟正黑體" panose="020B0604030504040204" pitchFamily="34" charset="-120"/>
                <a:ea typeface="微軟正黑體" panose="020B0604030504040204" pitchFamily="34" charset="-120"/>
              </a:rPr>
              <a:t>官方網站：</a:t>
            </a:r>
            <a:r>
              <a:rPr lang="en-US" altLang="zh-TW" dirty="0">
                <a:latin typeface="微軟正黑體" panose="020B0604030504040204" pitchFamily="34" charset="-120"/>
                <a:ea typeface="微軟正黑體" panose="020B0604030504040204" pitchFamily="34" charset="-120"/>
              </a:rPr>
              <a:t>http://140.122.69.221/ntnucit</a:t>
            </a:r>
          </a:p>
          <a:p>
            <a:pPr lvl="1">
              <a:lnSpc>
                <a:spcPct val="150000"/>
              </a:lnSpc>
              <a:buFont typeface="Wingdings" panose="05000000000000000000" pitchFamily="2" charset="2"/>
              <a:buChar char="ü"/>
            </a:pPr>
            <a:r>
              <a:rPr lang="en-US" altLang="zh-TW" dirty="0">
                <a:latin typeface="微軟正黑體" panose="020B0604030504040204" pitchFamily="34" charset="-120"/>
                <a:ea typeface="微軟正黑體" panose="020B0604030504040204" pitchFamily="34" charset="-120"/>
              </a:rPr>
              <a:t>Email</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ntnu506@gmail.com</a:t>
            </a:r>
          </a:p>
          <a:p>
            <a:pPr lvl="1">
              <a:lnSpc>
                <a:spcPct val="150000"/>
              </a:lnSpc>
              <a:buFont typeface="Wingdings" panose="05000000000000000000" pitchFamily="2" charset="2"/>
              <a:buChar char="ü"/>
            </a:pPr>
            <a:r>
              <a:rPr lang="zh-TW" altLang="en-US" dirty="0">
                <a:latin typeface="微軟正黑體" panose="020B0604030504040204" pitchFamily="34" charset="-120"/>
                <a:ea typeface="微軟正黑體" panose="020B0604030504040204" pitchFamily="34" charset="-120"/>
              </a:rPr>
              <a:t>電話：丁姿云小姐</a:t>
            </a:r>
            <a:r>
              <a:rPr lang="en-US" altLang="zh-TW" dirty="0">
                <a:latin typeface="微軟正黑體" panose="020B0604030504040204" pitchFamily="34" charset="-120"/>
                <a:ea typeface="微軟正黑體" panose="020B0604030504040204" pitchFamily="34" charset="-120"/>
              </a:rPr>
              <a:t>(02)2366-1253#18</a:t>
            </a:r>
          </a:p>
          <a:p>
            <a:pPr marL="457200" lvl="1" indent="0">
              <a:lnSpc>
                <a:spcPct val="150000"/>
              </a:lnSpc>
              <a:buNone/>
            </a:pPr>
            <a:r>
              <a:rPr lang="zh-TW" altLang="en-US" dirty="0">
                <a:latin typeface="微軟正黑體" panose="020B0604030504040204" pitchFamily="34" charset="-120"/>
                <a:ea typeface="微軟正黑體" panose="020B0604030504040204" pitchFamily="34" charset="-120"/>
              </a:rPr>
              <a:t>               吳宜玲小姐</a:t>
            </a:r>
            <a:r>
              <a:rPr lang="en-US" altLang="zh-TW" dirty="0">
                <a:latin typeface="微軟正黑體" panose="020B0604030504040204" pitchFamily="34" charset="-120"/>
                <a:ea typeface="微軟正黑體" panose="020B0604030504040204" pitchFamily="34" charset="-120"/>
              </a:rPr>
              <a:t>(02)7749-3766 </a:t>
            </a:r>
            <a:endParaRPr lang="zh-TW" altLang="en-US" dirty="0"/>
          </a:p>
          <a:p>
            <a:endParaRPr lang="zh-TW" altLang="en-US" dirty="0"/>
          </a:p>
        </p:txBody>
      </p:sp>
      <p:sp>
        <p:nvSpPr>
          <p:cNvPr id="4" name="投影片編號版面配置區 3">
            <a:extLst>
              <a:ext uri="{FF2B5EF4-FFF2-40B4-BE49-F238E27FC236}">
                <a16:creationId xmlns:a16="http://schemas.microsoft.com/office/drawing/2014/main" id="{0AF4A4FC-E4EC-4D9C-A00D-E3E7214936AE}"/>
              </a:ext>
            </a:extLst>
          </p:cNvPr>
          <p:cNvSpPr>
            <a:spLocks noGrp="1"/>
          </p:cNvSpPr>
          <p:nvPr>
            <p:ph type="sldNum" sz="quarter" idx="12"/>
          </p:nvPr>
        </p:nvSpPr>
        <p:spPr/>
        <p:txBody>
          <a:bodyPr/>
          <a:lstStyle/>
          <a:p>
            <a:fld id="{5E023F15-DF02-435D-8E21-663868E08D20}" type="slidenum">
              <a:rPr lang="zh-TW" altLang="en-US" smtClean="0"/>
              <a:t>76</a:t>
            </a:fld>
            <a:endParaRPr lang="zh-TW" altLang="en-US"/>
          </a:p>
        </p:txBody>
      </p:sp>
    </p:spTree>
    <p:extLst>
      <p:ext uri="{BB962C8B-B14F-4D97-AF65-F5344CB8AC3E}">
        <p14:creationId xmlns:p14="http://schemas.microsoft.com/office/powerpoint/2010/main" val="2393056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E03FEF53-834D-409C-BA11-6507545C4E44}"/>
              </a:ext>
            </a:extLst>
          </p:cNvPr>
          <p:cNvPicPr/>
          <p:nvPr/>
        </p:nvPicPr>
        <p:blipFill>
          <a:blip r:embed="rId3" cstate="print">
            <a:extLst>
              <a:ext uri="{28A0092B-C50C-407E-A947-70E740481C1C}">
                <a14:useLocalDpi xmlns:a14="http://schemas.microsoft.com/office/drawing/2010/main"/>
              </a:ext>
            </a:extLst>
          </a:blip>
          <a:stretch>
            <a:fillRect/>
          </a:stretch>
        </p:blipFill>
        <p:spPr>
          <a:xfrm>
            <a:off x="754794" y="2679456"/>
            <a:ext cx="4707309" cy="336058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6" name="圖片 5">
            <a:extLst>
              <a:ext uri="{FF2B5EF4-FFF2-40B4-BE49-F238E27FC236}">
                <a16:creationId xmlns:a16="http://schemas.microsoft.com/office/drawing/2014/main" id="{7D5B47FA-BD3E-47D5-BA1A-FB3EB76B835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60848" y="3429000"/>
            <a:ext cx="3443288" cy="320992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7" name="標題 1">
            <a:extLst>
              <a:ext uri="{FF2B5EF4-FFF2-40B4-BE49-F238E27FC236}">
                <a16:creationId xmlns:a16="http://schemas.microsoft.com/office/drawing/2014/main" id="{4610D3C5-141A-4A2C-8F74-3C1FA39B1F2F}"/>
              </a:ext>
            </a:extLst>
          </p:cNvPr>
          <p:cNvSpPr>
            <a:spLocks noGrp="1"/>
          </p:cNvSpPr>
          <p:nvPr>
            <p:ph type="title"/>
          </p:nvPr>
        </p:nvSpPr>
        <p:spPr>
          <a:xfrm>
            <a:off x="628650" y="171582"/>
            <a:ext cx="7886700" cy="790343"/>
          </a:xfrm>
        </p:spPr>
        <p:txBody>
          <a:bodyPr/>
          <a:lstStyle/>
          <a:p>
            <a:r>
              <a:rPr lang="zh-TW" altLang="en-US" b="1" dirty="0">
                <a:latin typeface="+mn-ea"/>
                <a:ea typeface="+mn-ea"/>
              </a:rPr>
              <a:t>雲端測驗中心數位評量範例 </a:t>
            </a:r>
            <a:r>
              <a:rPr lang="en-US" altLang="zh-TW" b="1" dirty="0">
                <a:latin typeface="+mn-ea"/>
                <a:ea typeface="+mn-ea"/>
              </a:rPr>
              <a:t>(1)</a:t>
            </a:r>
            <a:endParaRPr lang="zh-TW" altLang="en-US" b="1" dirty="0">
              <a:latin typeface="+mn-ea"/>
              <a:ea typeface="+mn-ea"/>
            </a:endParaRPr>
          </a:p>
        </p:txBody>
      </p:sp>
      <p:sp>
        <p:nvSpPr>
          <p:cNvPr id="8" name="內容版面配置區 7">
            <a:extLst>
              <a:ext uri="{FF2B5EF4-FFF2-40B4-BE49-F238E27FC236}">
                <a16:creationId xmlns:a16="http://schemas.microsoft.com/office/drawing/2014/main" id="{C06801F1-3F09-42EE-869F-0EE8CADE90FB}"/>
              </a:ext>
            </a:extLst>
          </p:cNvPr>
          <p:cNvSpPr>
            <a:spLocks noGrp="1"/>
          </p:cNvSpPr>
          <p:nvPr>
            <p:ph idx="1"/>
          </p:nvPr>
        </p:nvSpPr>
        <p:spPr>
          <a:xfrm>
            <a:off x="628650" y="1052580"/>
            <a:ext cx="7886700" cy="1536221"/>
          </a:xfrm>
        </p:spPr>
        <p:txBody>
          <a:bodyPr/>
          <a:lstStyle/>
          <a:p>
            <a:pPr marL="0" indent="0">
              <a:lnSpc>
                <a:spcPct val="120000"/>
              </a:lnSpc>
              <a:buNone/>
            </a:pPr>
            <a:r>
              <a:rPr lang="zh-TW" altLang="en-US" sz="2400" b="1" dirty="0"/>
              <a:t>概念構圖測驗：</a:t>
            </a:r>
            <a:endParaRPr lang="en-US" altLang="zh-TW" sz="2400" b="1" dirty="0"/>
          </a:p>
          <a:p>
            <a:pPr marL="0" indent="0">
              <a:lnSpc>
                <a:spcPct val="120000"/>
              </a:lnSpc>
              <a:buNone/>
            </a:pPr>
            <a:r>
              <a:rPr lang="zh-TW" altLang="en-US" sz="2400" dirty="0"/>
              <a:t>受測者閱讀題目之後，直接以系統提供的節點、連接線和文字描述等功能建立概念構圖。</a:t>
            </a:r>
          </a:p>
        </p:txBody>
      </p:sp>
      <p:sp>
        <p:nvSpPr>
          <p:cNvPr id="2" name="投影片編號版面配置區 1">
            <a:extLst>
              <a:ext uri="{FF2B5EF4-FFF2-40B4-BE49-F238E27FC236}">
                <a16:creationId xmlns:a16="http://schemas.microsoft.com/office/drawing/2014/main" id="{A3CDB89A-01AF-4DFD-8159-E21CA56A6478}"/>
              </a:ext>
            </a:extLst>
          </p:cNvPr>
          <p:cNvSpPr>
            <a:spLocks noGrp="1"/>
          </p:cNvSpPr>
          <p:nvPr>
            <p:ph type="sldNum" sz="quarter" idx="12"/>
          </p:nvPr>
        </p:nvSpPr>
        <p:spPr/>
        <p:txBody>
          <a:bodyPr/>
          <a:lstStyle/>
          <a:p>
            <a:fld id="{5E023F15-DF02-435D-8E21-663868E08D20}" type="slidenum">
              <a:rPr lang="zh-TW" altLang="en-US" smtClean="0"/>
              <a:t>77</a:t>
            </a:fld>
            <a:endParaRPr lang="zh-TW" altLang="en-US"/>
          </a:p>
        </p:txBody>
      </p:sp>
    </p:spTree>
    <p:extLst>
      <p:ext uri="{BB962C8B-B14F-4D97-AF65-F5344CB8AC3E}">
        <p14:creationId xmlns:p14="http://schemas.microsoft.com/office/powerpoint/2010/main" val="4346587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F6739D7D-80AE-4380-BCFD-6713EDBE0516}"/>
              </a:ext>
            </a:extLst>
          </p:cNvPr>
          <p:cNvSpPr txBox="1">
            <a:spLocks/>
          </p:cNvSpPr>
          <p:nvPr/>
        </p:nvSpPr>
        <p:spPr>
          <a:xfrm>
            <a:off x="655486" y="133256"/>
            <a:ext cx="7886700" cy="79034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zh-TW" altLang="en-US" b="1" dirty="0">
                <a:latin typeface="+mn-ea"/>
              </a:rPr>
              <a:t>雲端測驗中心數位評量範例 </a:t>
            </a:r>
            <a:r>
              <a:rPr lang="en-US" altLang="zh-TW" b="1" dirty="0">
                <a:latin typeface="+mn-ea"/>
              </a:rPr>
              <a:t>(2)</a:t>
            </a:r>
            <a:endParaRPr lang="zh-TW" altLang="en-US" b="1" dirty="0">
              <a:latin typeface="微軟正黑體" panose="020B0604030504040204" pitchFamily="34" charset="-120"/>
            </a:endParaRPr>
          </a:p>
        </p:txBody>
      </p:sp>
      <p:sp>
        <p:nvSpPr>
          <p:cNvPr id="3" name="內容版面配置區 2"/>
          <p:cNvSpPr>
            <a:spLocks noGrp="1"/>
          </p:cNvSpPr>
          <p:nvPr>
            <p:ph idx="1"/>
          </p:nvPr>
        </p:nvSpPr>
        <p:spPr>
          <a:xfrm>
            <a:off x="114300" y="955736"/>
            <a:ext cx="8969072" cy="1538992"/>
          </a:xfrm>
        </p:spPr>
        <p:txBody>
          <a:bodyPr>
            <a:noAutofit/>
          </a:bodyPr>
          <a:lstStyle/>
          <a:p>
            <a:pPr marL="0" indent="0">
              <a:lnSpc>
                <a:spcPct val="120000"/>
              </a:lnSpc>
              <a:buNone/>
            </a:pPr>
            <a:r>
              <a:rPr lang="zh-TW" altLang="en-US" sz="2400" b="1" dirty="0"/>
              <a:t>歐姆定律實驗測驗：</a:t>
            </a:r>
          </a:p>
          <a:p>
            <a:pPr marL="0" indent="0">
              <a:lnSpc>
                <a:spcPct val="120000"/>
              </a:lnSpc>
              <a:buNone/>
            </a:pPr>
            <a:r>
              <a:rPr lang="zh-TW" altLang="en-US" sz="2400" dirty="0">
                <a:latin typeface="+mn-ea"/>
              </a:rPr>
              <a:t>讓受測者操弄電池、燈泡、串聯線路、並聯線路，以得到每種情況的燈泡亮度並記錄之。</a:t>
            </a:r>
            <a:endParaRPr lang="en-US" altLang="zh-TW" sz="2400" dirty="0">
              <a:latin typeface="+mn-ea"/>
            </a:endParaRPr>
          </a:p>
          <a:p>
            <a:endParaRPr lang="en-US" altLang="zh-TW" dirty="0">
              <a:latin typeface="+mn-ea"/>
            </a:endParaRPr>
          </a:p>
          <a:p>
            <a:endParaRPr lang="en-US" altLang="zh-TW" dirty="0">
              <a:latin typeface="+mn-ea"/>
            </a:endParaRPr>
          </a:p>
          <a:p>
            <a:endParaRPr lang="en-US" altLang="zh-TW" dirty="0">
              <a:latin typeface="+mn-ea"/>
            </a:endParaRPr>
          </a:p>
          <a:p>
            <a:endParaRPr lang="en-US" altLang="zh-TW" dirty="0">
              <a:latin typeface="+mn-ea"/>
            </a:endParaRPr>
          </a:p>
          <a:p>
            <a:endParaRPr lang="en-US" altLang="zh-TW" dirty="0">
              <a:latin typeface="+mn-ea"/>
            </a:endParaRPr>
          </a:p>
          <a:p>
            <a:endParaRPr lang="en-US" altLang="zh-TW" dirty="0">
              <a:latin typeface="+mn-ea"/>
            </a:endParaRPr>
          </a:p>
          <a:p>
            <a:pPr marL="0" indent="0">
              <a:buNone/>
            </a:pPr>
            <a:endParaRPr lang="en-US" altLang="zh-TW" dirty="0">
              <a:latin typeface="+mn-ea"/>
            </a:endParaRPr>
          </a:p>
          <a:p>
            <a:pPr marL="0" indent="0">
              <a:buNone/>
            </a:pPr>
            <a:endParaRPr lang="en-US" altLang="zh-TW" sz="1200" dirty="0">
              <a:latin typeface="微軟正黑體" panose="020B0604030504040204" pitchFamily="34" charset="-120"/>
              <a:ea typeface="微軟正黑體" panose="020B0604030504040204" pitchFamily="34" charset="-120"/>
              <a:hlinkClick r:id="rId3">
                <a:extLst>
                  <a:ext uri="{A12FA001-AC4F-418D-AE19-62706E023703}">
                    <ahyp:hlinkClr xmlns:ahyp="http://schemas.microsoft.com/office/drawing/2018/hyperlinkcolor" val="tx"/>
                  </a:ext>
                </a:extLst>
              </a:hlinkClick>
            </a:endParaRPr>
          </a:p>
        </p:txBody>
      </p:sp>
      <p:pic>
        <p:nvPicPr>
          <p:cNvPr id="7" name="內容版面配置區 3">
            <a:extLst>
              <a:ext uri="{FF2B5EF4-FFF2-40B4-BE49-F238E27FC236}">
                <a16:creationId xmlns:a16="http://schemas.microsoft.com/office/drawing/2014/main" id="{4C2191E4-54FF-4385-A541-2A2D082CE2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004" t="-1" r="4245" b="58522"/>
          <a:stretch/>
        </p:blipFill>
        <p:spPr>
          <a:xfrm>
            <a:off x="273050" y="2692833"/>
            <a:ext cx="4140200" cy="3372145"/>
          </a:xfrm>
          <a:prstGeom prst="rect">
            <a:avLst/>
          </a:prstGeom>
        </p:spPr>
      </p:pic>
      <p:pic>
        <p:nvPicPr>
          <p:cNvPr id="8" name="內容版面配置區 3">
            <a:extLst>
              <a:ext uri="{FF2B5EF4-FFF2-40B4-BE49-F238E27FC236}">
                <a16:creationId xmlns:a16="http://schemas.microsoft.com/office/drawing/2014/main" id="{35873A57-2B9E-43EB-B4CD-A829DC1D44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679" t="40779" r="3438"/>
          <a:stretch/>
        </p:blipFill>
        <p:spPr>
          <a:xfrm>
            <a:off x="4572000" y="2609851"/>
            <a:ext cx="4457700" cy="3538113"/>
          </a:xfrm>
          <a:prstGeom prst="rect">
            <a:avLst/>
          </a:prstGeom>
        </p:spPr>
      </p:pic>
      <p:sp>
        <p:nvSpPr>
          <p:cNvPr id="2" name="投影片編號版面配置區 1">
            <a:extLst>
              <a:ext uri="{FF2B5EF4-FFF2-40B4-BE49-F238E27FC236}">
                <a16:creationId xmlns:a16="http://schemas.microsoft.com/office/drawing/2014/main" id="{6E35BB18-8C7A-4CED-993C-0A134F5FBDD7}"/>
              </a:ext>
            </a:extLst>
          </p:cNvPr>
          <p:cNvSpPr>
            <a:spLocks noGrp="1"/>
          </p:cNvSpPr>
          <p:nvPr>
            <p:ph type="sldNum" sz="quarter" idx="12"/>
          </p:nvPr>
        </p:nvSpPr>
        <p:spPr/>
        <p:txBody>
          <a:bodyPr/>
          <a:lstStyle/>
          <a:p>
            <a:fld id="{5E023F15-DF02-435D-8E21-663868E08D20}" type="slidenum">
              <a:rPr lang="zh-TW" altLang="en-US" smtClean="0"/>
              <a:t>78</a:t>
            </a:fld>
            <a:endParaRPr lang="zh-TW" altLang="en-US"/>
          </a:p>
        </p:txBody>
      </p:sp>
      <p:sp>
        <p:nvSpPr>
          <p:cNvPr id="5" name="文字方塊 4">
            <a:extLst>
              <a:ext uri="{FF2B5EF4-FFF2-40B4-BE49-F238E27FC236}">
                <a16:creationId xmlns:a16="http://schemas.microsoft.com/office/drawing/2014/main" id="{E3864FC2-98C6-4288-B966-1FE9DFFA47FE}"/>
              </a:ext>
            </a:extLst>
          </p:cNvPr>
          <p:cNvSpPr txBox="1"/>
          <p:nvPr/>
        </p:nvSpPr>
        <p:spPr>
          <a:xfrm>
            <a:off x="273050" y="6295224"/>
            <a:ext cx="6186245" cy="369332"/>
          </a:xfrm>
          <a:prstGeom prst="rect">
            <a:avLst/>
          </a:prstGeom>
          <a:noFill/>
        </p:spPr>
        <p:txBody>
          <a:bodyPr wrap="none" rtlCol="0">
            <a:spAutoFit/>
          </a:bodyPr>
          <a:lstStyle/>
          <a:p>
            <a:r>
              <a:rPr lang="zh-TW" altLang="en-US" dirty="0">
                <a:latin typeface="微軟正黑體" panose="020B0604030504040204" pitchFamily="34" charset="-120"/>
              </a:rPr>
              <a:t>試用連結：</a:t>
            </a:r>
            <a:r>
              <a:rPr lang="en-US" altLang="zh-TW" dirty="0">
                <a:latin typeface="微軟正黑體" panose="020B0604030504040204" pitchFamily="34" charset="-120"/>
                <a:hlinkClick r:id="rId3"/>
              </a:rPr>
              <a:t>http://140.122.69.234/HVScience/demo.html</a:t>
            </a:r>
            <a:endParaRPr lang="zh-TW" altLang="en-US" dirty="0">
              <a:latin typeface="微軟正黑體" panose="020B0604030504040204" pitchFamily="34" charset="-12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46A2496C-97F1-4543-8E96-A4A5A67EF204}"/>
              </a:ext>
            </a:extLst>
          </p:cNvPr>
          <p:cNvSpPr txBox="1">
            <a:spLocks/>
          </p:cNvSpPr>
          <p:nvPr/>
        </p:nvSpPr>
        <p:spPr>
          <a:xfrm>
            <a:off x="628650" y="136294"/>
            <a:ext cx="7886700" cy="79034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zh-TW" altLang="en-US" b="1" dirty="0">
                <a:latin typeface="+mn-ea"/>
              </a:rPr>
              <a:t>雲端測驗中心數位評量範例 </a:t>
            </a:r>
            <a:r>
              <a:rPr lang="en-US" altLang="zh-TW" b="1" dirty="0">
                <a:latin typeface="+mn-ea"/>
              </a:rPr>
              <a:t>(3)</a:t>
            </a:r>
            <a:endParaRPr lang="zh-TW" altLang="en-US" b="1" dirty="0">
              <a:latin typeface="微軟正黑體" panose="020B0604030504040204" pitchFamily="34" charset="-120"/>
            </a:endParaRPr>
          </a:p>
        </p:txBody>
      </p:sp>
      <p:sp>
        <p:nvSpPr>
          <p:cNvPr id="3" name="內容版面配置區 2"/>
          <p:cNvSpPr>
            <a:spLocks noGrp="1"/>
          </p:cNvSpPr>
          <p:nvPr>
            <p:ph idx="1"/>
          </p:nvPr>
        </p:nvSpPr>
        <p:spPr>
          <a:xfrm>
            <a:off x="111318" y="983787"/>
            <a:ext cx="8921364" cy="1490211"/>
          </a:xfrm>
        </p:spPr>
        <p:txBody>
          <a:bodyPr>
            <a:noAutofit/>
          </a:bodyPr>
          <a:lstStyle/>
          <a:p>
            <a:pPr marL="0" indent="0">
              <a:lnSpc>
                <a:spcPct val="120000"/>
              </a:lnSpc>
              <a:buNone/>
            </a:pPr>
            <a:r>
              <a:rPr lang="zh-TW" altLang="en-US" sz="2400" b="1" dirty="0"/>
              <a:t>電腦化創造力測驗：</a:t>
            </a:r>
          </a:p>
          <a:p>
            <a:pPr marL="0" indent="0">
              <a:lnSpc>
                <a:spcPct val="120000"/>
              </a:lnSpc>
              <a:buNone/>
            </a:pPr>
            <a:r>
              <a:rPr lang="zh-TW" altLang="zh-TW" sz="2400" dirty="0">
                <a:latin typeface="微軟正黑體" panose="020B0604030504040204" pitchFamily="34" charset="-120"/>
                <a:ea typeface="微軟正黑體" panose="020B0604030504040204" pitchFamily="34" charset="-120"/>
              </a:rPr>
              <a:t>受測者從</a:t>
            </a:r>
            <a:r>
              <a:rPr lang="en-US" altLang="zh-TW" sz="2400" dirty="0">
                <a:latin typeface="微軟正黑體" panose="020B0604030504040204" pitchFamily="34" charset="-120"/>
                <a:ea typeface="微軟正黑體" panose="020B0604030504040204" pitchFamily="34" charset="-120"/>
              </a:rPr>
              <a:t>36</a:t>
            </a:r>
            <a:r>
              <a:rPr lang="zh-TW" altLang="zh-TW" sz="2400" dirty="0">
                <a:latin typeface="微軟正黑體" panose="020B0604030504040204" pitchFamily="34" charset="-120"/>
                <a:ea typeface="微軟正黑體" panose="020B0604030504040204" pitchFamily="34" charset="-120"/>
              </a:rPr>
              <a:t>種元件中選取至多</a:t>
            </a:r>
            <a:r>
              <a:rPr lang="en-US" altLang="zh-TW" sz="2400" dirty="0">
                <a:latin typeface="微軟正黑體" panose="020B0604030504040204" pitchFamily="34" charset="-120"/>
                <a:ea typeface="微軟正黑體" panose="020B0604030504040204" pitchFamily="34" charset="-120"/>
              </a:rPr>
              <a:t>3</a:t>
            </a:r>
            <a:r>
              <a:rPr lang="zh-TW" altLang="zh-TW" sz="2400" dirty="0">
                <a:latin typeface="微軟正黑體" panose="020B0604030504040204" pitchFamily="34" charset="-120"/>
                <a:ea typeface="微軟正黑體" panose="020B0604030504040204" pitchFamily="34" charset="-120"/>
              </a:rPr>
              <a:t>種元件，並可隨意指定該元件的材質和改變該元件的狀態</a:t>
            </a:r>
            <a:r>
              <a:rPr lang="zh-TW" altLang="en-US" sz="2400" dirty="0">
                <a:latin typeface="微軟正黑體" panose="020B0604030504040204" pitchFamily="34" charset="-120"/>
                <a:ea typeface="微軟正黑體" panose="020B0604030504040204" pitchFamily="34" charset="-120"/>
              </a:rPr>
              <a:t>，</a:t>
            </a:r>
            <a:r>
              <a:rPr lang="zh-TW" altLang="zh-TW" sz="2400" dirty="0">
                <a:latin typeface="微軟正黑體" panose="020B0604030504040204" pitchFamily="34" charset="-120"/>
                <a:ea typeface="微軟正黑體" panose="020B0604030504040204" pitchFamily="34" charset="-120"/>
              </a:rPr>
              <a:t>在作業區加以組合成理想家具。</a:t>
            </a:r>
          </a:p>
        </p:txBody>
      </p:sp>
      <p:pic>
        <p:nvPicPr>
          <p:cNvPr id="7" name="Picture 3">
            <a:extLst>
              <a:ext uri="{FF2B5EF4-FFF2-40B4-BE49-F238E27FC236}">
                <a16:creationId xmlns:a16="http://schemas.microsoft.com/office/drawing/2014/main" id="{F5A0E989-E263-4FE1-A352-81C0050A8ACC}"/>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8789" y="2659421"/>
            <a:ext cx="4760946" cy="4062285"/>
          </a:xfrm>
          <a:prstGeom prst="rect">
            <a:avLst/>
          </a:prstGeom>
          <a:ln w="12700" cap="sq">
            <a:solidFill>
              <a:schemeClr val="tx1">
                <a:lumMod val="50000"/>
                <a:lumOff val="50000"/>
              </a:schemeClr>
            </a:solidFill>
            <a:prstDash val="solid"/>
            <a:miter lim="800000"/>
          </a:ln>
          <a:effectLst>
            <a:outerShdw blurRad="50800" dist="38100" dir="2700000" algn="tl" rotWithShape="0">
              <a:srgbClr val="000000">
                <a:alpha val="43000"/>
              </a:srgbClr>
            </a:outerShdw>
          </a:effectLst>
        </p:spPr>
      </p:pic>
      <p:sp>
        <p:nvSpPr>
          <p:cNvPr id="2" name="投影片編號版面配置區 1">
            <a:extLst>
              <a:ext uri="{FF2B5EF4-FFF2-40B4-BE49-F238E27FC236}">
                <a16:creationId xmlns:a16="http://schemas.microsoft.com/office/drawing/2014/main" id="{9E9B44C8-516B-4189-ABD8-EF914D4C2DA9}"/>
              </a:ext>
            </a:extLst>
          </p:cNvPr>
          <p:cNvSpPr>
            <a:spLocks noGrp="1"/>
          </p:cNvSpPr>
          <p:nvPr>
            <p:ph type="sldNum" sz="quarter" idx="12"/>
          </p:nvPr>
        </p:nvSpPr>
        <p:spPr/>
        <p:txBody>
          <a:bodyPr/>
          <a:lstStyle/>
          <a:p>
            <a:fld id="{5E023F15-DF02-435D-8E21-663868E08D20}" type="slidenum">
              <a:rPr lang="zh-TW" altLang="en-US" smtClean="0"/>
              <a:t>79</a:t>
            </a:fld>
            <a:endParaRPr lang="zh-TW" altLang="en-US"/>
          </a:p>
        </p:txBody>
      </p:sp>
    </p:spTree>
    <p:extLst>
      <p:ext uri="{BB962C8B-B14F-4D97-AF65-F5344CB8AC3E}">
        <p14:creationId xmlns:p14="http://schemas.microsoft.com/office/powerpoint/2010/main" val="1485511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854A5EE-6249-465F-AFD2-C66865D6F1AA}"/>
              </a:ext>
            </a:extLst>
          </p:cNvPr>
          <p:cNvSpPr>
            <a:spLocks noGrp="1"/>
          </p:cNvSpPr>
          <p:nvPr>
            <p:ph type="title"/>
          </p:nvPr>
        </p:nvSpPr>
        <p:spPr/>
        <p:txBody>
          <a:bodyPr/>
          <a:lstStyle/>
          <a:p>
            <a:r>
              <a:rPr lang="en-US" altLang="zh-TW" b="1" dirty="0"/>
              <a:t>TIMSS</a:t>
            </a:r>
            <a:r>
              <a:rPr lang="zh-TW" altLang="en-US" b="1" dirty="0"/>
              <a:t>評量架構</a:t>
            </a:r>
          </a:p>
        </p:txBody>
      </p:sp>
      <p:sp>
        <p:nvSpPr>
          <p:cNvPr id="4" name="投影片編號版面配置區 3">
            <a:extLst>
              <a:ext uri="{FF2B5EF4-FFF2-40B4-BE49-F238E27FC236}">
                <a16:creationId xmlns:a16="http://schemas.microsoft.com/office/drawing/2014/main" id="{11D9C960-51D7-48B9-8AE9-8307D8D90A3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023F15-DF02-435D-8E21-663868E08D20}" type="slidenum">
              <a:rPr kumimoji="0" lang="zh-TW" altLang="en-US" sz="1800" b="0" i="0" u="none" strike="noStrike" kern="1200" cap="none" spc="0" normalizeH="0" baseline="0" noProof="0" smtClean="0">
                <a:ln>
                  <a:noFill/>
                </a:ln>
                <a:solidFill>
                  <a:prstClr val="black"/>
                </a:solidFill>
                <a:effectLst/>
                <a:uLnTx/>
                <a:uFillTx/>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TW" altLang="en-US" sz="1800" b="0" i="0" u="none" strike="noStrike" kern="1200" cap="none" spc="0" normalizeH="0" baseline="0" noProof="0" dirty="0">
              <a:ln>
                <a:noFill/>
              </a:ln>
              <a:solidFill>
                <a:prstClr val="black"/>
              </a:solidFill>
              <a:effectLst/>
              <a:uLnTx/>
              <a:uFillTx/>
              <a:ea typeface="微軟正黑體"/>
              <a:cs typeface="+mn-cs"/>
            </a:endParaRPr>
          </a:p>
        </p:txBody>
      </p:sp>
      <p:graphicFrame>
        <p:nvGraphicFramePr>
          <p:cNvPr id="6" name="表格 5">
            <a:extLst>
              <a:ext uri="{FF2B5EF4-FFF2-40B4-BE49-F238E27FC236}">
                <a16:creationId xmlns:a16="http://schemas.microsoft.com/office/drawing/2014/main" id="{330FC457-B298-4A88-8417-DA04054DAC18}"/>
              </a:ext>
            </a:extLst>
          </p:cNvPr>
          <p:cNvGraphicFramePr>
            <a:graphicFrameLocks noGrp="1"/>
          </p:cNvGraphicFramePr>
          <p:nvPr>
            <p:extLst>
              <p:ext uri="{D42A27DB-BD31-4B8C-83A1-F6EECF244321}">
                <p14:modId xmlns:p14="http://schemas.microsoft.com/office/powerpoint/2010/main" val="3966850190"/>
              </p:ext>
            </p:extLst>
          </p:nvPr>
        </p:nvGraphicFramePr>
        <p:xfrm>
          <a:off x="69219" y="1876427"/>
          <a:ext cx="8951331" cy="3657600"/>
        </p:xfrm>
        <a:graphic>
          <a:graphicData uri="http://schemas.openxmlformats.org/drawingml/2006/table">
            <a:tbl>
              <a:tblPr firstRow="1" bandRow="1">
                <a:tableStyleId>{5C22544A-7EE6-4342-B048-85BDC9FD1C3A}</a:tableStyleId>
              </a:tblPr>
              <a:tblGrid>
                <a:gridCol w="1216286">
                  <a:extLst>
                    <a:ext uri="{9D8B030D-6E8A-4147-A177-3AD203B41FA5}">
                      <a16:colId xmlns:a16="http://schemas.microsoft.com/office/drawing/2014/main" val="3847464146"/>
                    </a:ext>
                  </a:extLst>
                </a:gridCol>
                <a:gridCol w="1311593">
                  <a:extLst>
                    <a:ext uri="{9D8B030D-6E8A-4147-A177-3AD203B41FA5}">
                      <a16:colId xmlns:a16="http://schemas.microsoft.com/office/drawing/2014/main" val="1281323673"/>
                    </a:ext>
                  </a:extLst>
                </a:gridCol>
                <a:gridCol w="1420250">
                  <a:extLst>
                    <a:ext uri="{9D8B030D-6E8A-4147-A177-3AD203B41FA5}">
                      <a16:colId xmlns:a16="http://schemas.microsoft.com/office/drawing/2014/main" val="2837322984"/>
                    </a:ext>
                  </a:extLst>
                </a:gridCol>
                <a:gridCol w="2501601">
                  <a:extLst>
                    <a:ext uri="{9D8B030D-6E8A-4147-A177-3AD203B41FA5}">
                      <a16:colId xmlns:a16="http://schemas.microsoft.com/office/drawing/2014/main" val="1824379747"/>
                    </a:ext>
                  </a:extLst>
                </a:gridCol>
                <a:gridCol w="2501601">
                  <a:extLst>
                    <a:ext uri="{9D8B030D-6E8A-4147-A177-3AD203B41FA5}">
                      <a16:colId xmlns:a16="http://schemas.microsoft.com/office/drawing/2014/main" val="3314809556"/>
                    </a:ext>
                  </a:extLst>
                </a:gridCol>
              </a:tblGrid>
              <a:tr h="448364">
                <a:tc rowSpan="2">
                  <a:txBody>
                    <a:bodyPr/>
                    <a:lstStyle/>
                    <a:p>
                      <a:pPr algn="ctr"/>
                      <a:endParaRPr lang="zh-TW" altLang="en-US" dirty="0">
                        <a:latin typeface="微軟正黑體" panose="020B0604030504040204" pitchFamily="34" charset="-120"/>
                      </a:endParaRPr>
                    </a:p>
                  </a:txBody>
                  <a:tcPr anchor="ctr"/>
                </a:tc>
                <a:tc rowSpan="2">
                  <a:txBody>
                    <a:bodyPr/>
                    <a:lstStyle/>
                    <a:p>
                      <a:pPr algn="ctr"/>
                      <a:r>
                        <a:rPr lang="zh-TW" altLang="en-US" sz="2400" dirty="0">
                          <a:latin typeface="微軟正黑體" panose="020B0604030504040204" pitchFamily="34" charset="-120"/>
                        </a:rPr>
                        <a:t>科目</a:t>
                      </a:r>
                      <a:endParaRPr lang="en-US" altLang="zh-TW" sz="2400" dirty="0">
                        <a:latin typeface="微軟正黑體" panose="020B0604030504040204" pitchFamily="34" charset="-120"/>
                      </a:endParaRPr>
                    </a:p>
                  </a:txBody>
                  <a:tcPr anchor="ctr"/>
                </a:tc>
                <a:tc rowSpan="2">
                  <a:txBody>
                    <a:bodyPr/>
                    <a:lstStyle/>
                    <a:p>
                      <a:pPr algn="ctr"/>
                      <a:r>
                        <a:rPr lang="zh-TW" altLang="en-US" sz="2400" dirty="0">
                          <a:latin typeface="微軟正黑體" panose="020B0604030504040204" pitchFamily="34" charset="-120"/>
                        </a:rPr>
                        <a:t>認知領域</a:t>
                      </a:r>
                    </a:p>
                  </a:txBody>
                  <a:tcPr anchor="ctr"/>
                </a:tc>
                <a:tc>
                  <a:txBody>
                    <a:bodyPr/>
                    <a:lstStyle/>
                    <a:p>
                      <a:pPr algn="ctr"/>
                      <a:r>
                        <a:rPr lang="zh-TW" altLang="en-US" sz="2400" dirty="0">
                          <a:latin typeface="微軟正黑體" panose="020B0604030504040204" pitchFamily="34" charset="-120"/>
                        </a:rPr>
                        <a:t>四年級</a:t>
                      </a:r>
                    </a:p>
                  </a:txBody>
                  <a:tcPr anchor="ctr"/>
                </a:tc>
                <a:tc>
                  <a:txBody>
                    <a:bodyPr/>
                    <a:lstStyle/>
                    <a:p>
                      <a:pPr algn="ctr"/>
                      <a:r>
                        <a:rPr lang="zh-TW" altLang="en-US" sz="2400" dirty="0">
                          <a:latin typeface="微軟正黑體" panose="020B0604030504040204" pitchFamily="34" charset="-120"/>
                        </a:rPr>
                        <a:t>八年級</a:t>
                      </a:r>
                    </a:p>
                  </a:txBody>
                  <a:tcPr anchor="ctr"/>
                </a:tc>
                <a:extLst>
                  <a:ext uri="{0D108BD9-81ED-4DB2-BD59-A6C34878D82A}">
                    <a16:rowId xmlns:a16="http://schemas.microsoft.com/office/drawing/2014/main" val="414953791"/>
                  </a:ext>
                </a:extLst>
              </a:tr>
              <a:tr h="448364">
                <a:tc vMerge="1">
                  <a:txBody>
                    <a:bodyPr/>
                    <a:lstStyle/>
                    <a:p>
                      <a:endParaRPr lang="zh-TW" altLang="en-US" dirty="0"/>
                    </a:p>
                  </a:txBody>
                  <a:tcPr/>
                </a:tc>
                <a:tc vMerge="1">
                  <a:txBody>
                    <a:bodyPr/>
                    <a:lstStyle/>
                    <a:p>
                      <a:endParaRPr lang="en-US" altLang="zh-TW" dirty="0"/>
                    </a:p>
                  </a:txBody>
                  <a:tcPr/>
                </a:tc>
                <a:tc vMerge="1">
                  <a:txBody>
                    <a:bodyPr/>
                    <a:lstStyle/>
                    <a:p>
                      <a:endParaRPr lang="zh-TW" altLang="en-US" dirty="0"/>
                    </a:p>
                  </a:txBody>
                  <a:tcPr/>
                </a:tc>
                <a:tc>
                  <a:txBody>
                    <a:bodyPr/>
                    <a:lstStyle/>
                    <a:p>
                      <a:pPr algn="ctr"/>
                      <a:r>
                        <a:rPr lang="zh-TW" altLang="en-US" sz="2400" dirty="0">
                          <a:latin typeface="微軟正黑體" panose="020B0604030504040204" pitchFamily="34" charset="-120"/>
                        </a:rPr>
                        <a:t>內容領域</a:t>
                      </a:r>
                    </a:p>
                  </a:txBody>
                  <a:tcPr anchor="ctr"/>
                </a:tc>
                <a:tc>
                  <a:txBody>
                    <a:bodyPr/>
                    <a:lstStyle/>
                    <a:p>
                      <a:pPr algn="ctr"/>
                      <a:r>
                        <a:rPr lang="zh-TW" altLang="en-US" sz="2400" dirty="0">
                          <a:latin typeface="微軟正黑體" panose="020B0604030504040204" pitchFamily="34" charset="-120"/>
                        </a:rPr>
                        <a:t>內容領域</a:t>
                      </a:r>
                    </a:p>
                  </a:txBody>
                  <a:tcPr anchor="ctr"/>
                </a:tc>
                <a:extLst>
                  <a:ext uri="{0D108BD9-81ED-4DB2-BD59-A6C34878D82A}">
                    <a16:rowId xmlns:a16="http://schemas.microsoft.com/office/drawing/2014/main" val="756103576"/>
                  </a:ext>
                </a:extLst>
              </a:tr>
              <a:tr h="448364">
                <a:tc rowSpan="3">
                  <a:txBody>
                    <a:bodyPr/>
                    <a:lstStyle/>
                    <a:p>
                      <a:endParaRPr lang="zh-TW" altLang="en-US" dirty="0">
                        <a:latin typeface="微軟正黑體" panose="020B0604030504040204" pitchFamily="34" charset="-120"/>
                      </a:endParaRPr>
                    </a:p>
                  </a:txBody>
                  <a:tcPr/>
                </a:tc>
                <a:tc rowSpan="3">
                  <a:txBody>
                    <a:bodyPr/>
                    <a:lstStyle/>
                    <a:p>
                      <a:pPr algn="ctr"/>
                      <a:r>
                        <a:rPr lang="zh-TW" altLang="en-US" sz="2400" dirty="0">
                          <a:latin typeface="微軟正黑體" panose="020B0604030504040204" pitchFamily="34" charset="-120"/>
                        </a:rPr>
                        <a:t>數學</a:t>
                      </a:r>
                      <a:endParaRPr lang="en-US" altLang="zh-TW" sz="2400" dirty="0">
                        <a:latin typeface="微軟正黑體" panose="020B0604030504040204" pitchFamily="34" charset="-120"/>
                      </a:endParaRPr>
                    </a:p>
                    <a:p>
                      <a:pPr algn="ctr"/>
                      <a:r>
                        <a:rPr lang="en-US" altLang="zh-TW" sz="1400" dirty="0">
                          <a:latin typeface="微軟正黑體" panose="020B0604030504040204" pitchFamily="34" charset="-120"/>
                        </a:rPr>
                        <a:t>Mathematics</a:t>
                      </a:r>
                    </a:p>
                    <a:p>
                      <a:pPr algn="ctr"/>
                      <a:endParaRPr lang="zh-TW" altLang="en-US" sz="1600" dirty="0">
                        <a:latin typeface="微軟正黑體" panose="020B0604030504040204" pitchFamily="34" charset="-120"/>
                      </a:endParaRPr>
                    </a:p>
                  </a:txBody>
                  <a:tcPr anchor="ctr"/>
                </a:tc>
                <a:tc>
                  <a:txBody>
                    <a:bodyPr/>
                    <a:lstStyle/>
                    <a:p>
                      <a:pPr algn="ctr"/>
                      <a:r>
                        <a:rPr lang="zh-TW" altLang="en-US" sz="2400" dirty="0">
                          <a:latin typeface="微軟正黑體" panose="020B0604030504040204" pitchFamily="34" charset="-120"/>
                        </a:rPr>
                        <a:t>知識</a:t>
                      </a:r>
                    </a:p>
                  </a:txBody>
                  <a:tcPr/>
                </a:tc>
                <a:tc rowSpan="3">
                  <a:txBody>
                    <a:bodyPr/>
                    <a:lstStyle/>
                    <a:p>
                      <a:pPr algn="ctr"/>
                      <a:r>
                        <a:rPr lang="zh-TW" altLang="en-US" sz="2400" dirty="0">
                          <a:latin typeface="微軟正黑體" panose="020B0604030504040204" pitchFamily="34" charset="-120"/>
                        </a:rPr>
                        <a:t>數、幾何形狀與測量、資料呈現</a:t>
                      </a:r>
                    </a:p>
                  </a:txBody>
                  <a:tcPr anchor="ctr"/>
                </a:tc>
                <a:tc rowSpan="3">
                  <a:txBody>
                    <a:bodyPr/>
                    <a:lstStyle/>
                    <a:p>
                      <a:pPr algn="ctr"/>
                      <a:r>
                        <a:rPr lang="zh-TW" altLang="en-US" sz="2400" dirty="0">
                          <a:latin typeface="微軟正黑體" panose="020B0604030504040204" pitchFamily="34" charset="-120"/>
                        </a:rPr>
                        <a:t>數、代數、幾何、</a:t>
                      </a:r>
                      <a:endParaRPr lang="en-US" altLang="zh-TW" sz="2400" dirty="0">
                        <a:latin typeface="微軟正黑體" panose="020B0604030504040204" pitchFamily="34" charset="-120"/>
                      </a:endParaRPr>
                    </a:p>
                    <a:p>
                      <a:pPr algn="ctr"/>
                      <a:r>
                        <a:rPr lang="zh-TW" altLang="en-US" sz="2400" dirty="0">
                          <a:latin typeface="微軟正黑體" panose="020B0604030504040204" pitchFamily="34" charset="-120"/>
                        </a:rPr>
                        <a:t>數據與機率</a:t>
                      </a:r>
                    </a:p>
                  </a:txBody>
                  <a:tcPr anchor="ctr"/>
                </a:tc>
                <a:extLst>
                  <a:ext uri="{0D108BD9-81ED-4DB2-BD59-A6C34878D82A}">
                    <a16:rowId xmlns:a16="http://schemas.microsoft.com/office/drawing/2014/main" val="3990558308"/>
                  </a:ext>
                </a:extLst>
              </a:tr>
              <a:tr h="448364">
                <a:tc vMerge="1">
                  <a:txBody>
                    <a:bodyPr/>
                    <a:lstStyle/>
                    <a:p>
                      <a:endParaRPr lang="zh-TW" altLang="en-US" dirty="0"/>
                    </a:p>
                  </a:txBody>
                  <a:tcPr/>
                </a:tc>
                <a:tc vMerge="1">
                  <a:txBody>
                    <a:bodyPr/>
                    <a:lstStyle/>
                    <a:p>
                      <a:endParaRPr lang="zh-TW" altLang="en-US" dirty="0"/>
                    </a:p>
                  </a:txBody>
                  <a:tcPr/>
                </a:tc>
                <a:tc>
                  <a:txBody>
                    <a:bodyPr/>
                    <a:lstStyle/>
                    <a:p>
                      <a:pPr algn="ctr"/>
                      <a:r>
                        <a:rPr lang="zh-TW" altLang="en-US" sz="2400" dirty="0">
                          <a:latin typeface="微軟正黑體" panose="020B0604030504040204" pitchFamily="34" charset="-120"/>
                        </a:rPr>
                        <a:t>應用</a:t>
                      </a:r>
                    </a:p>
                  </a:txBody>
                  <a:tcPr/>
                </a:tc>
                <a:tc vMerge="1">
                  <a:txBody>
                    <a:bodyPr/>
                    <a:lstStyle/>
                    <a:p>
                      <a:endParaRPr lang="zh-TW" altLang="en-US" dirty="0"/>
                    </a:p>
                  </a:txBody>
                  <a:tcPr/>
                </a:tc>
                <a:tc vMerge="1">
                  <a:txBody>
                    <a:bodyPr/>
                    <a:lstStyle/>
                    <a:p>
                      <a:endParaRPr lang="zh-TW" altLang="en-US" dirty="0"/>
                    </a:p>
                  </a:txBody>
                  <a:tcPr/>
                </a:tc>
                <a:extLst>
                  <a:ext uri="{0D108BD9-81ED-4DB2-BD59-A6C34878D82A}">
                    <a16:rowId xmlns:a16="http://schemas.microsoft.com/office/drawing/2014/main" val="646115767"/>
                  </a:ext>
                </a:extLst>
              </a:tr>
              <a:tr h="448364">
                <a:tc vMerge="1">
                  <a:txBody>
                    <a:bodyPr/>
                    <a:lstStyle/>
                    <a:p>
                      <a:endParaRPr lang="zh-TW" altLang="en-US" dirty="0"/>
                    </a:p>
                  </a:txBody>
                  <a:tcPr/>
                </a:tc>
                <a:tc vMerge="1">
                  <a:txBody>
                    <a:bodyPr/>
                    <a:lstStyle/>
                    <a:p>
                      <a:endParaRPr lang="zh-TW" altLang="en-US" dirty="0"/>
                    </a:p>
                  </a:txBody>
                  <a:tcPr/>
                </a:tc>
                <a:tc>
                  <a:txBody>
                    <a:bodyPr/>
                    <a:lstStyle/>
                    <a:p>
                      <a:pPr algn="ctr"/>
                      <a:r>
                        <a:rPr lang="zh-TW" altLang="en-US" sz="2400" dirty="0">
                          <a:latin typeface="微軟正黑體" panose="020B0604030504040204" pitchFamily="34" charset="-120"/>
                        </a:rPr>
                        <a:t>推理</a:t>
                      </a:r>
                    </a:p>
                  </a:txBody>
                  <a:tcPr/>
                </a:tc>
                <a:tc vMerge="1">
                  <a:txBody>
                    <a:bodyPr/>
                    <a:lstStyle/>
                    <a:p>
                      <a:endParaRPr lang="zh-TW" altLang="en-US" dirty="0"/>
                    </a:p>
                  </a:txBody>
                  <a:tcPr/>
                </a:tc>
                <a:tc vMerge="1">
                  <a:txBody>
                    <a:bodyPr/>
                    <a:lstStyle/>
                    <a:p>
                      <a:endParaRPr lang="zh-TW" altLang="en-US" dirty="0"/>
                    </a:p>
                  </a:txBody>
                  <a:tcPr/>
                </a:tc>
                <a:extLst>
                  <a:ext uri="{0D108BD9-81ED-4DB2-BD59-A6C34878D82A}">
                    <a16:rowId xmlns:a16="http://schemas.microsoft.com/office/drawing/2014/main" val="887359066"/>
                  </a:ext>
                </a:extLst>
              </a:tr>
              <a:tr h="448364">
                <a:tc rowSpan="3">
                  <a:txBody>
                    <a:bodyPr/>
                    <a:lstStyle/>
                    <a:p>
                      <a:endParaRPr lang="zh-TW" altLang="en-US" dirty="0">
                        <a:latin typeface="微軟正黑體" panose="020B0604030504040204" pitchFamily="34" charset="-120"/>
                      </a:endParaRPr>
                    </a:p>
                  </a:txBody>
                  <a:tcPr/>
                </a:tc>
                <a:tc rowSpan="3">
                  <a:txBody>
                    <a:bodyPr/>
                    <a:lstStyle/>
                    <a:p>
                      <a:pPr algn="ctr"/>
                      <a:r>
                        <a:rPr lang="zh-TW" altLang="en-US" sz="2400" dirty="0">
                          <a:latin typeface="微軟正黑體" panose="020B0604030504040204" pitchFamily="34" charset="-120"/>
                        </a:rPr>
                        <a:t>科學</a:t>
                      </a:r>
                      <a:endParaRPr lang="en-US" altLang="zh-TW" sz="2400" dirty="0">
                        <a:latin typeface="微軟正黑體" panose="020B0604030504040204" pitchFamily="34" charset="-120"/>
                      </a:endParaRPr>
                    </a:p>
                    <a:p>
                      <a:pPr algn="ctr"/>
                      <a:r>
                        <a:rPr lang="en-US" altLang="zh-TW" sz="1400" dirty="0">
                          <a:latin typeface="微軟正黑體" panose="020B0604030504040204" pitchFamily="34" charset="-120"/>
                        </a:rPr>
                        <a:t>Science</a:t>
                      </a:r>
                      <a:endParaRPr lang="zh-TW" altLang="en-US" sz="1400" dirty="0">
                        <a:latin typeface="微軟正黑體" panose="020B0604030504040204" pitchFamily="34" charset="-120"/>
                      </a:endParaRPr>
                    </a:p>
                  </a:txBody>
                  <a:tcPr anchor="ctr"/>
                </a:tc>
                <a:tc>
                  <a:txBody>
                    <a:bodyPr/>
                    <a:lstStyle/>
                    <a:p>
                      <a:pPr algn="ctr"/>
                      <a:r>
                        <a:rPr lang="zh-TW" altLang="en-US" sz="2400" dirty="0">
                          <a:latin typeface="微軟正黑體" panose="020B0604030504040204" pitchFamily="34" charset="-120"/>
                        </a:rPr>
                        <a:t>知識</a:t>
                      </a:r>
                    </a:p>
                  </a:txBody>
                  <a:tcPr/>
                </a:tc>
                <a:tc rowSpan="3">
                  <a:txBody>
                    <a:bodyPr/>
                    <a:lstStyle/>
                    <a:p>
                      <a:pPr algn="ctr"/>
                      <a:r>
                        <a:rPr lang="zh-TW" altLang="en-US" sz="2400" dirty="0">
                          <a:latin typeface="微軟正黑體" panose="020B0604030504040204" pitchFamily="34" charset="-120"/>
                        </a:rPr>
                        <a:t>生命科學、物質科學、地球科學</a:t>
                      </a:r>
                    </a:p>
                  </a:txBody>
                  <a:tcPr anchor="ctr"/>
                </a:tc>
                <a:tc rowSpan="3">
                  <a:txBody>
                    <a:bodyPr/>
                    <a:lstStyle/>
                    <a:p>
                      <a:pPr algn="ctr"/>
                      <a:r>
                        <a:rPr lang="zh-TW" altLang="en-US" sz="2400" dirty="0">
                          <a:latin typeface="微軟正黑體" panose="020B0604030504040204" pitchFamily="34" charset="-120"/>
                        </a:rPr>
                        <a:t>生物、化學、物理、地球科學</a:t>
                      </a:r>
                    </a:p>
                  </a:txBody>
                  <a:tcPr anchor="ctr"/>
                </a:tc>
                <a:extLst>
                  <a:ext uri="{0D108BD9-81ED-4DB2-BD59-A6C34878D82A}">
                    <a16:rowId xmlns:a16="http://schemas.microsoft.com/office/drawing/2014/main" val="680030835"/>
                  </a:ext>
                </a:extLst>
              </a:tr>
              <a:tr h="448364">
                <a:tc vMerge="1">
                  <a:txBody>
                    <a:bodyPr/>
                    <a:lstStyle/>
                    <a:p>
                      <a:endParaRPr lang="zh-TW" altLang="en-US" dirty="0"/>
                    </a:p>
                  </a:txBody>
                  <a:tcPr/>
                </a:tc>
                <a:tc vMerge="1">
                  <a:txBody>
                    <a:bodyPr/>
                    <a:lstStyle/>
                    <a:p>
                      <a:endParaRPr lang="zh-TW" altLang="en-US" dirty="0"/>
                    </a:p>
                  </a:txBody>
                  <a:tcPr/>
                </a:tc>
                <a:tc>
                  <a:txBody>
                    <a:bodyPr/>
                    <a:lstStyle/>
                    <a:p>
                      <a:pPr algn="ctr"/>
                      <a:r>
                        <a:rPr lang="zh-TW" altLang="en-US" sz="2400" dirty="0">
                          <a:latin typeface="微軟正黑體" panose="020B0604030504040204" pitchFamily="34" charset="-120"/>
                        </a:rPr>
                        <a:t>應用</a:t>
                      </a:r>
                    </a:p>
                  </a:txBody>
                  <a:tcPr/>
                </a:tc>
                <a:tc vMerge="1">
                  <a:txBody>
                    <a:bodyPr/>
                    <a:lstStyle/>
                    <a:p>
                      <a:endParaRPr lang="zh-TW" altLang="en-US" dirty="0"/>
                    </a:p>
                  </a:txBody>
                  <a:tcPr/>
                </a:tc>
                <a:tc vMerge="1">
                  <a:txBody>
                    <a:bodyPr/>
                    <a:lstStyle/>
                    <a:p>
                      <a:endParaRPr lang="zh-TW" altLang="en-US" dirty="0"/>
                    </a:p>
                  </a:txBody>
                  <a:tcPr/>
                </a:tc>
                <a:extLst>
                  <a:ext uri="{0D108BD9-81ED-4DB2-BD59-A6C34878D82A}">
                    <a16:rowId xmlns:a16="http://schemas.microsoft.com/office/drawing/2014/main" val="1131450545"/>
                  </a:ext>
                </a:extLst>
              </a:tr>
              <a:tr h="448364">
                <a:tc vMerge="1">
                  <a:txBody>
                    <a:bodyPr/>
                    <a:lstStyle/>
                    <a:p>
                      <a:endParaRPr lang="zh-TW" altLang="en-US" dirty="0"/>
                    </a:p>
                  </a:txBody>
                  <a:tcPr/>
                </a:tc>
                <a:tc vMerge="1">
                  <a:txBody>
                    <a:bodyPr/>
                    <a:lstStyle/>
                    <a:p>
                      <a:endParaRPr lang="zh-TW" altLang="en-US" dirty="0"/>
                    </a:p>
                  </a:txBody>
                  <a:tcPr/>
                </a:tc>
                <a:tc>
                  <a:txBody>
                    <a:bodyPr/>
                    <a:lstStyle/>
                    <a:p>
                      <a:pPr algn="ctr"/>
                      <a:r>
                        <a:rPr lang="zh-TW" altLang="en-US" sz="2400" dirty="0">
                          <a:latin typeface="微軟正黑體" panose="020B0604030504040204" pitchFamily="34" charset="-120"/>
                        </a:rPr>
                        <a:t>推理</a:t>
                      </a:r>
                    </a:p>
                  </a:txBody>
                  <a:tcPr/>
                </a:tc>
                <a:tc vMerge="1">
                  <a:txBody>
                    <a:bodyPr/>
                    <a:lstStyle/>
                    <a:p>
                      <a:endParaRPr lang="zh-TW" altLang="en-US" dirty="0"/>
                    </a:p>
                  </a:txBody>
                  <a:tcPr/>
                </a:tc>
                <a:tc vMerge="1">
                  <a:txBody>
                    <a:bodyPr/>
                    <a:lstStyle/>
                    <a:p>
                      <a:endParaRPr lang="zh-TW" altLang="en-US" dirty="0"/>
                    </a:p>
                  </a:txBody>
                  <a:tcPr/>
                </a:tc>
                <a:extLst>
                  <a:ext uri="{0D108BD9-81ED-4DB2-BD59-A6C34878D82A}">
                    <a16:rowId xmlns:a16="http://schemas.microsoft.com/office/drawing/2014/main" val="2334993968"/>
                  </a:ext>
                </a:extLst>
              </a:tr>
            </a:tbl>
          </a:graphicData>
        </a:graphic>
      </p:graphicFrame>
      <p:pic>
        <p:nvPicPr>
          <p:cNvPr id="1026" name="Picture 2" descr="https://tilssc.naer.edu.tw/images/content/icon_exam01.png">
            <a:extLst>
              <a:ext uri="{FF2B5EF4-FFF2-40B4-BE49-F238E27FC236}">
                <a16:creationId xmlns:a16="http://schemas.microsoft.com/office/drawing/2014/main" id="{74D61DC4-C7FC-4CE8-B3DB-FC35F783F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736" y="3078596"/>
            <a:ext cx="723900" cy="8096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ilssc.naer.edu.tw/images/content/icon_exam02.png">
            <a:extLst>
              <a:ext uri="{FF2B5EF4-FFF2-40B4-BE49-F238E27FC236}">
                <a16:creationId xmlns:a16="http://schemas.microsoft.com/office/drawing/2014/main" id="{5858472D-E1A6-444F-B4A7-FEF457BDD9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736" y="4525511"/>
            <a:ext cx="723900" cy="80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158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144962"/>
            <a:ext cx="7886700" cy="790343"/>
          </a:xfrm>
        </p:spPr>
        <p:txBody>
          <a:bodyPr>
            <a:noAutofit/>
          </a:bodyPr>
          <a:lstStyle/>
          <a:p>
            <a:r>
              <a:rPr lang="zh-TW" altLang="en-US" b="1" dirty="0">
                <a:latin typeface="+mn-ea"/>
              </a:rPr>
              <a:t>雲端測驗中心數位評量範例 </a:t>
            </a:r>
            <a:r>
              <a:rPr lang="en-US" altLang="zh-TW" b="1" dirty="0">
                <a:latin typeface="+mn-ea"/>
              </a:rPr>
              <a:t>(4)</a:t>
            </a:r>
            <a:endParaRPr lang="zh-TW" altLang="en-US" b="1" dirty="0"/>
          </a:p>
        </p:txBody>
      </p:sp>
      <p:sp>
        <p:nvSpPr>
          <p:cNvPr id="3" name="內容版面配置區 2"/>
          <p:cNvSpPr>
            <a:spLocks noGrp="1"/>
          </p:cNvSpPr>
          <p:nvPr>
            <p:ph idx="1"/>
          </p:nvPr>
        </p:nvSpPr>
        <p:spPr>
          <a:xfrm>
            <a:off x="108857" y="935305"/>
            <a:ext cx="8926286" cy="1371049"/>
          </a:xfrm>
        </p:spPr>
        <p:txBody>
          <a:bodyPr>
            <a:noAutofit/>
          </a:bodyPr>
          <a:lstStyle/>
          <a:p>
            <a:pPr marL="0" indent="0">
              <a:lnSpc>
                <a:spcPct val="120000"/>
              </a:lnSpc>
              <a:buNone/>
            </a:pPr>
            <a:r>
              <a:rPr lang="zh-TW" altLang="en-US" sz="2400" b="1" dirty="0"/>
              <a:t>電腦化想像力測驗：</a:t>
            </a:r>
            <a:endParaRPr lang="en-US" altLang="zh-TW" sz="2400" b="1" dirty="0"/>
          </a:p>
          <a:p>
            <a:pPr marL="0" indent="0">
              <a:lnSpc>
                <a:spcPct val="120000"/>
              </a:lnSpc>
              <a:buNone/>
            </a:pPr>
            <a:r>
              <a:rPr lang="zh-TW" altLang="en-US" sz="2400" dirty="0">
                <a:latin typeface="微軟正黑體" panose="020B0604030504040204" pitchFamily="34" charset="-120"/>
                <a:ea typeface="微軟正黑體" panose="020B0604030504040204" pitchFamily="34" charset="-120"/>
              </a:rPr>
              <a:t>要求受測者在一定時間之內，盡可能寫出一千年後地球生活環境可能的樣貌。</a:t>
            </a:r>
            <a:endParaRPr lang="en-US" altLang="zh-TW" sz="2400" dirty="0">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1B8257CA-BDB7-43C2-8D99-99A32CECED73}"/>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1262569" y="2446196"/>
            <a:ext cx="5317536" cy="4176464"/>
          </a:xfrm>
          <a:prstGeom prst="rect">
            <a:avLst/>
          </a:prstGeom>
          <a:ln w="12700" cap="sq">
            <a:solidFill>
              <a:schemeClr val="tx1">
                <a:lumMod val="50000"/>
                <a:lumOff val="50000"/>
              </a:schemeClr>
            </a:solidFill>
            <a:prstDash val="solid"/>
            <a:miter lim="800000"/>
          </a:ln>
          <a:effectLst>
            <a:outerShdw blurRad="50800" dist="38100" dir="2700000" algn="tl" rotWithShape="0">
              <a:srgbClr val="000000">
                <a:alpha val="43000"/>
              </a:srgbClr>
            </a:outerShdw>
          </a:effectLst>
        </p:spPr>
      </p:pic>
      <p:sp>
        <p:nvSpPr>
          <p:cNvPr id="5" name="投影片編號版面配置區 4">
            <a:extLst>
              <a:ext uri="{FF2B5EF4-FFF2-40B4-BE49-F238E27FC236}">
                <a16:creationId xmlns:a16="http://schemas.microsoft.com/office/drawing/2014/main" id="{3946C58D-4BFC-4018-873A-F4BD15FA687C}"/>
              </a:ext>
            </a:extLst>
          </p:cNvPr>
          <p:cNvSpPr>
            <a:spLocks noGrp="1"/>
          </p:cNvSpPr>
          <p:nvPr>
            <p:ph type="sldNum" sz="quarter" idx="12"/>
          </p:nvPr>
        </p:nvSpPr>
        <p:spPr/>
        <p:txBody>
          <a:bodyPr/>
          <a:lstStyle/>
          <a:p>
            <a:fld id="{5E023F15-DF02-435D-8E21-663868E08D20}" type="slidenum">
              <a:rPr lang="zh-TW" altLang="en-US" smtClean="0"/>
              <a:t>80</a:t>
            </a:fld>
            <a:endParaRPr lang="zh-TW" altLang="en-US"/>
          </a:p>
        </p:txBody>
      </p:sp>
    </p:spTree>
    <p:extLst>
      <p:ext uri="{BB962C8B-B14F-4D97-AF65-F5344CB8AC3E}">
        <p14:creationId xmlns:p14="http://schemas.microsoft.com/office/powerpoint/2010/main" val="31165883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6CBA8F2-3912-4679-A331-DA5E796C05EE}"/>
              </a:ext>
            </a:extLst>
          </p:cNvPr>
          <p:cNvSpPr>
            <a:spLocks noGrp="1"/>
          </p:cNvSpPr>
          <p:nvPr>
            <p:ph type="title"/>
          </p:nvPr>
        </p:nvSpPr>
        <p:spPr/>
        <p:txBody>
          <a:bodyPr/>
          <a:lstStyle/>
          <a:p>
            <a:r>
              <a:rPr lang="en-US" altLang="zh-TW" b="1" dirty="0" err="1">
                <a:latin typeface="+mn-ea"/>
              </a:rPr>
              <a:t>SmartReading</a:t>
            </a:r>
            <a:r>
              <a:rPr lang="zh-TW" altLang="en-US" b="1" dirty="0"/>
              <a:t>適性閱讀測驗平台</a:t>
            </a:r>
          </a:p>
        </p:txBody>
      </p:sp>
      <p:sp>
        <p:nvSpPr>
          <p:cNvPr id="3" name="內容版面配置區 2">
            <a:extLst>
              <a:ext uri="{FF2B5EF4-FFF2-40B4-BE49-F238E27FC236}">
                <a16:creationId xmlns:a16="http://schemas.microsoft.com/office/drawing/2014/main" id="{1900E9DF-21DD-4BA1-B85E-6E5FE5BCC428}"/>
              </a:ext>
            </a:extLst>
          </p:cNvPr>
          <p:cNvSpPr>
            <a:spLocks noGrp="1"/>
          </p:cNvSpPr>
          <p:nvPr>
            <p:ph idx="1"/>
          </p:nvPr>
        </p:nvSpPr>
        <p:spPr>
          <a:xfrm>
            <a:off x="251460" y="1431758"/>
            <a:ext cx="8618220" cy="4854742"/>
          </a:xfrm>
        </p:spPr>
        <p:txBody>
          <a:bodyPr>
            <a:normAutofit fontScale="85000" lnSpcReduction="20000"/>
          </a:bodyPr>
          <a:lstStyle/>
          <a:p>
            <a:pPr>
              <a:lnSpc>
                <a:spcPct val="152000"/>
              </a:lnSpc>
            </a:pPr>
            <a:r>
              <a:rPr lang="zh-TW" altLang="en-US" dirty="0">
                <a:latin typeface="+mn-ea"/>
              </a:rPr>
              <a:t>臺師大宋曜廷教授暨研究團隊編製。</a:t>
            </a:r>
            <a:endParaRPr lang="en-US" altLang="zh-TW" dirty="0">
              <a:latin typeface="+mn-ea"/>
            </a:endParaRPr>
          </a:p>
          <a:p>
            <a:pPr>
              <a:lnSpc>
                <a:spcPct val="152000"/>
              </a:lnSpc>
            </a:pPr>
            <a:r>
              <a:rPr lang="zh-TW" altLang="en-US" dirty="0">
                <a:latin typeface="+mn-ea"/>
              </a:rPr>
              <a:t>「</a:t>
            </a:r>
            <a:r>
              <a:rPr lang="en-US" altLang="zh-TW" dirty="0" err="1">
                <a:latin typeface="+mn-ea"/>
              </a:rPr>
              <a:t>SmartReading</a:t>
            </a:r>
            <a:r>
              <a:rPr lang="en-US" altLang="zh-TW" dirty="0">
                <a:latin typeface="+mn-ea"/>
              </a:rPr>
              <a:t> </a:t>
            </a:r>
            <a:r>
              <a:rPr lang="zh-TW" altLang="en-US" dirty="0">
                <a:latin typeface="+mn-ea"/>
              </a:rPr>
              <a:t>適性閱讀」是全球第一套整合性的中文適性文本閱讀支援系統，此系統在讀者的閱讀能力測量以及書籍難度評估上，皆有獨特且嚴謹的程序，並將適性測驗量尺和文本難度量尺做精準結合，為學生、老師以及家長提供客觀且可信的數據。</a:t>
            </a:r>
            <a:endParaRPr lang="en-US" altLang="zh-TW" dirty="0">
              <a:latin typeface="+mn-ea"/>
            </a:endParaRPr>
          </a:p>
          <a:p>
            <a:pPr>
              <a:lnSpc>
                <a:spcPct val="152000"/>
              </a:lnSpc>
            </a:pPr>
            <a:r>
              <a:rPr lang="zh-TW" altLang="en-US" dirty="0">
                <a:latin typeface="+mn-ea"/>
              </a:rPr>
              <a:t>聯絡方式：</a:t>
            </a:r>
            <a:endParaRPr lang="en-US" altLang="zh-TW" dirty="0">
              <a:latin typeface="+mn-ea"/>
            </a:endParaRPr>
          </a:p>
          <a:p>
            <a:pPr lvl="1">
              <a:lnSpc>
                <a:spcPct val="152000"/>
              </a:lnSpc>
              <a:buFont typeface="Wingdings" panose="05000000000000000000" pitchFamily="2" charset="2"/>
              <a:buChar char="ü"/>
            </a:pPr>
            <a:r>
              <a:rPr lang="en-US" altLang="zh-TW" dirty="0">
                <a:latin typeface="+mn-ea"/>
              </a:rPr>
              <a:t>Email</a:t>
            </a:r>
            <a:r>
              <a:rPr lang="zh-TW" altLang="en-US" dirty="0">
                <a:latin typeface="+mn-ea"/>
              </a:rPr>
              <a:t>：</a:t>
            </a:r>
            <a:r>
              <a:rPr lang="en-US" altLang="zh-TW" dirty="0">
                <a:latin typeface="+mn-ea"/>
              </a:rPr>
              <a:t>service@smartreading.net</a:t>
            </a:r>
          </a:p>
          <a:p>
            <a:pPr lvl="1">
              <a:lnSpc>
                <a:spcPct val="152000"/>
              </a:lnSpc>
              <a:buFont typeface="Wingdings" panose="05000000000000000000" pitchFamily="2" charset="2"/>
              <a:buChar char="ü"/>
            </a:pPr>
            <a:r>
              <a:rPr lang="zh-TW" altLang="en-US" dirty="0">
                <a:latin typeface="+mn-ea"/>
              </a:rPr>
              <a:t>官方網站：</a:t>
            </a:r>
            <a:endParaRPr lang="en-US" altLang="zh-TW" dirty="0">
              <a:latin typeface="+mn-ea"/>
            </a:endParaRPr>
          </a:p>
          <a:p>
            <a:endParaRPr lang="zh-TW" altLang="en-US" dirty="0">
              <a:latin typeface="+mn-ea"/>
            </a:endParaRPr>
          </a:p>
          <a:p>
            <a:endParaRPr lang="zh-TW" altLang="en-US" dirty="0"/>
          </a:p>
        </p:txBody>
      </p:sp>
      <p:pic>
        <p:nvPicPr>
          <p:cNvPr id="6" name="圖片 5"/>
          <p:cNvPicPr>
            <a:picLocks noChangeAspect="1"/>
          </p:cNvPicPr>
          <p:nvPr/>
        </p:nvPicPr>
        <p:blipFill>
          <a:blip r:embed="rId2"/>
          <a:stretch>
            <a:fillRect/>
          </a:stretch>
        </p:blipFill>
        <p:spPr>
          <a:xfrm>
            <a:off x="2357557" y="5664725"/>
            <a:ext cx="999831" cy="999831"/>
          </a:xfrm>
          <a:prstGeom prst="rect">
            <a:avLst/>
          </a:prstGeom>
        </p:spPr>
      </p:pic>
      <p:sp>
        <p:nvSpPr>
          <p:cNvPr id="4" name="投影片編號版面配置區 3">
            <a:extLst>
              <a:ext uri="{FF2B5EF4-FFF2-40B4-BE49-F238E27FC236}">
                <a16:creationId xmlns:a16="http://schemas.microsoft.com/office/drawing/2014/main" id="{1F7CD819-42EF-41A5-BAC0-6E1FF89843F5}"/>
              </a:ext>
            </a:extLst>
          </p:cNvPr>
          <p:cNvSpPr>
            <a:spLocks noGrp="1"/>
          </p:cNvSpPr>
          <p:nvPr>
            <p:ph type="sldNum" sz="quarter" idx="12"/>
          </p:nvPr>
        </p:nvSpPr>
        <p:spPr/>
        <p:txBody>
          <a:bodyPr/>
          <a:lstStyle/>
          <a:p>
            <a:fld id="{5E023F15-DF02-435D-8E21-663868E08D20}" type="slidenum">
              <a:rPr lang="zh-TW" altLang="en-US" smtClean="0"/>
              <a:t>81</a:t>
            </a:fld>
            <a:endParaRPr lang="zh-TW" altLang="en-US"/>
          </a:p>
        </p:txBody>
      </p:sp>
    </p:spTree>
    <p:extLst>
      <p:ext uri="{BB962C8B-B14F-4D97-AF65-F5344CB8AC3E}">
        <p14:creationId xmlns:p14="http://schemas.microsoft.com/office/powerpoint/2010/main" val="16818966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AF80787-9F59-4725-9C53-901EA863B0EC}"/>
              </a:ext>
            </a:extLst>
          </p:cNvPr>
          <p:cNvSpPr>
            <a:spLocks noGrp="1"/>
          </p:cNvSpPr>
          <p:nvPr>
            <p:ph type="title"/>
          </p:nvPr>
        </p:nvSpPr>
        <p:spPr>
          <a:xfrm>
            <a:off x="628650" y="285865"/>
            <a:ext cx="7886700" cy="790343"/>
          </a:xfrm>
        </p:spPr>
        <p:txBody>
          <a:bodyPr/>
          <a:lstStyle/>
          <a:p>
            <a:r>
              <a:rPr lang="en-US" altLang="zh-TW" b="1" dirty="0" err="1">
                <a:latin typeface="+mn-ea"/>
                <a:ea typeface="+mn-ea"/>
              </a:rPr>
              <a:t>SmartReading</a:t>
            </a:r>
            <a:r>
              <a:rPr lang="zh-TW" altLang="en-US" b="1" dirty="0">
                <a:latin typeface="+mn-ea"/>
                <a:ea typeface="+mn-ea"/>
              </a:rPr>
              <a:t>的特色</a:t>
            </a:r>
          </a:p>
        </p:txBody>
      </p:sp>
      <p:sp>
        <p:nvSpPr>
          <p:cNvPr id="3" name="內容版面配置區 2">
            <a:extLst>
              <a:ext uri="{FF2B5EF4-FFF2-40B4-BE49-F238E27FC236}">
                <a16:creationId xmlns:a16="http://schemas.microsoft.com/office/drawing/2014/main" id="{7447D509-89EF-452E-828F-820558279187}"/>
              </a:ext>
            </a:extLst>
          </p:cNvPr>
          <p:cNvSpPr>
            <a:spLocks noGrp="1"/>
          </p:cNvSpPr>
          <p:nvPr>
            <p:ph idx="1"/>
          </p:nvPr>
        </p:nvSpPr>
        <p:spPr>
          <a:xfrm>
            <a:off x="494675" y="1603432"/>
            <a:ext cx="8386997" cy="4351338"/>
          </a:xfrm>
        </p:spPr>
        <p:txBody>
          <a:bodyPr>
            <a:normAutofit/>
          </a:bodyPr>
          <a:lstStyle/>
          <a:p>
            <a:pPr>
              <a:lnSpc>
                <a:spcPct val="120000"/>
              </a:lnSpc>
            </a:pPr>
            <a:r>
              <a:rPr lang="zh-TW" altLang="en-US" sz="2400" dirty="0">
                <a:latin typeface="+mn-ea"/>
              </a:rPr>
              <a:t>獨家文本分析技術：適性推薦優良課外讀物。</a:t>
            </a:r>
            <a:endParaRPr lang="en-US" altLang="zh-TW" sz="2400" dirty="0">
              <a:latin typeface="+mn-ea"/>
            </a:endParaRPr>
          </a:p>
          <a:p>
            <a:pPr>
              <a:lnSpc>
                <a:spcPct val="120000"/>
              </a:lnSpc>
            </a:pPr>
            <a:r>
              <a:rPr lang="zh-TW" altLang="en-US" sz="2400" dirty="0">
                <a:latin typeface="+mn-ea"/>
              </a:rPr>
              <a:t>閱讀能力診斷：五大向度，精確掌握個人能力。</a:t>
            </a:r>
            <a:endParaRPr lang="en-US" altLang="zh-TW" sz="2400" dirty="0">
              <a:latin typeface="+mn-ea"/>
            </a:endParaRPr>
          </a:p>
          <a:p>
            <a:pPr>
              <a:lnSpc>
                <a:spcPct val="120000"/>
              </a:lnSpc>
            </a:pPr>
            <a:r>
              <a:rPr lang="zh-TW" altLang="en-US" sz="2400" dirty="0">
                <a:latin typeface="+mn-ea"/>
              </a:rPr>
              <a:t>適性書單推薦：依學生能力、學校需求、班級特色提供適切書單。</a:t>
            </a:r>
            <a:endParaRPr lang="en-US" altLang="zh-TW" sz="2400" dirty="0">
              <a:latin typeface="+mn-ea"/>
            </a:endParaRPr>
          </a:p>
          <a:p>
            <a:pPr>
              <a:lnSpc>
                <a:spcPct val="120000"/>
              </a:lnSpc>
            </a:pPr>
            <a:r>
              <a:rPr lang="zh-TW" altLang="en-US" sz="2400" dirty="0">
                <a:latin typeface="+mn-ea"/>
              </a:rPr>
              <a:t>建立個人閱讀學習歷程檔案：測驗、選書、閱讀、評量四大功能，完整記錄個人閱讀學習歷程。</a:t>
            </a:r>
            <a:endParaRPr lang="en-US" altLang="zh-TW" sz="2400" dirty="0">
              <a:latin typeface="+mn-ea"/>
            </a:endParaRPr>
          </a:p>
          <a:p>
            <a:pPr>
              <a:lnSpc>
                <a:spcPct val="120000"/>
              </a:lnSpc>
            </a:pPr>
            <a:r>
              <a:rPr lang="zh-TW" altLang="en-US" sz="2400" dirty="0">
                <a:latin typeface="+mn-ea"/>
              </a:rPr>
              <a:t>培養閱讀習慣：培養自律自主的</a:t>
            </a:r>
            <a:r>
              <a:rPr lang="en-US" altLang="zh-TW" sz="2400" dirty="0" err="1">
                <a:latin typeface="+mn-ea"/>
              </a:rPr>
              <a:t>SmartReader</a:t>
            </a:r>
            <a:r>
              <a:rPr lang="zh-TW" altLang="en-US" sz="2400" dirty="0">
                <a:latin typeface="+mn-ea"/>
              </a:rPr>
              <a:t>。</a:t>
            </a:r>
          </a:p>
        </p:txBody>
      </p:sp>
      <p:sp>
        <p:nvSpPr>
          <p:cNvPr id="4" name="投影片編號版面配置區 3">
            <a:extLst>
              <a:ext uri="{FF2B5EF4-FFF2-40B4-BE49-F238E27FC236}">
                <a16:creationId xmlns:a16="http://schemas.microsoft.com/office/drawing/2014/main" id="{F149E241-F748-4098-92FA-098B14B87CC7}"/>
              </a:ext>
            </a:extLst>
          </p:cNvPr>
          <p:cNvSpPr>
            <a:spLocks noGrp="1"/>
          </p:cNvSpPr>
          <p:nvPr>
            <p:ph type="sldNum" sz="quarter" idx="12"/>
          </p:nvPr>
        </p:nvSpPr>
        <p:spPr/>
        <p:txBody>
          <a:bodyPr/>
          <a:lstStyle/>
          <a:p>
            <a:fld id="{5E023F15-DF02-435D-8E21-663868E08D20}" type="slidenum">
              <a:rPr lang="zh-TW" altLang="en-US" smtClean="0"/>
              <a:t>82</a:t>
            </a:fld>
            <a:endParaRPr lang="zh-TW" altLang="en-US"/>
          </a:p>
        </p:txBody>
      </p:sp>
    </p:spTree>
    <p:extLst>
      <p:ext uri="{BB962C8B-B14F-4D97-AF65-F5344CB8AC3E}">
        <p14:creationId xmlns:p14="http://schemas.microsoft.com/office/powerpoint/2010/main" val="16553139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err="1">
                <a:latin typeface="+mn-ea"/>
                <a:ea typeface="+mn-ea"/>
              </a:rPr>
              <a:t>SmartReading</a:t>
            </a:r>
            <a:r>
              <a:rPr lang="zh-TW" altLang="en-US" b="1" dirty="0">
                <a:latin typeface="+mn-ea"/>
                <a:ea typeface="+mn-ea"/>
              </a:rPr>
              <a:t>的應用</a:t>
            </a:r>
          </a:p>
        </p:txBody>
      </p:sp>
      <p:pic>
        <p:nvPicPr>
          <p:cNvPr id="4"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751" y="1463040"/>
            <a:ext cx="8176719" cy="4280535"/>
          </a:xfrm>
          <a:prstGeom prst="rect">
            <a:avLst/>
          </a:prstGeom>
        </p:spPr>
      </p:pic>
      <p:sp>
        <p:nvSpPr>
          <p:cNvPr id="3" name="投影片編號版面配置區 2">
            <a:extLst>
              <a:ext uri="{FF2B5EF4-FFF2-40B4-BE49-F238E27FC236}">
                <a16:creationId xmlns:a16="http://schemas.microsoft.com/office/drawing/2014/main" id="{52188982-68E6-4BBF-BEA5-30BDBC4DDB2F}"/>
              </a:ext>
            </a:extLst>
          </p:cNvPr>
          <p:cNvSpPr>
            <a:spLocks noGrp="1"/>
          </p:cNvSpPr>
          <p:nvPr>
            <p:ph type="sldNum" sz="quarter" idx="12"/>
          </p:nvPr>
        </p:nvSpPr>
        <p:spPr/>
        <p:txBody>
          <a:bodyPr/>
          <a:lstStyle/>
          <a:p>
            <a:fld id="{5E023F15-DF02-435D-8E21-663868E08D20}" type="slidenum">
              <a:rPr lang="zh-TW" altLang="en-US" smtClean="0"/>
              <a:t>83</a:t>
            </a:fld>
            <a:endParaRPr lang="zh-TW" altLang="en-US"/>
          </a:p>
        </p:txBody>
      </p:sp>
    </p:spTree>
    <p:extLst>
      <p:ext uri="{BB962C8B-B14F-4D97-AF65-F5344CB8AC3E}">
        <p14:creationId xmlns:p14="http://schemas.microsoft.com/office/powerpoint/2010/main" val="37108400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C388F1F-374B-4D6A-932D-3F58310051E7}"/>
              </a:ext>
            </a:extLst>
          </p:cNvPr>
          <p:cNvSpPr>
            <a:spLocks noGrp="1"/>
          </p:cNvSpPr>
          <p:nvPr>
            <p:ph type="title"/>
          </p:nvPr>
        </p:nvSpPr>
        <p:spPr>
          <a:xfrm>
            <a:off x="628650" y="365126"/>
            <a:ext cx="7886700" cy="1181041"/>
          </a:xfrm>
        </p:spPr>
        <p:txBody>
          <a:bodyPr>
            <a:normAutofit/>
          </a:bodyPr>
          <a:lstStyle/>
          <a:p>
            <a:r>
              <a:rPr lang="zh-TW" altLang="en-US" b="1" dirty="0"/>
              <a:t>美感與創意測驗平台</a:t>
            </a:r>
          </a:p>
        </p:txBody>
      </p:sp>
      <p:sp>
        <p:nvSpPr>
          <p:cNvPr id="3" name="內容版面配置區 2">
            <a:extLst>
              <a:ext uri="{FF2B5EF4-FFF2-40B4-BE49-F238E27FC236}">
                <a16:creationId xmlns:a16="http://schemas.microsoft.com/office/drawing/2014/main" id="{59BC289B-0A55-41F6-AEC1-9D33127AC588}"/>
              </a:ext>
            </a:extLst>
          </p:cNvPr>
          <p:cNvSpPr>
            <a:spLocks noGrp="1"/>
          </p:cNvSpPr>
          <p:nvPr>
            <p:ph idx="1"/>
          </p:nvPr>
        </p:nvSpPr>
        <p:spPr>
          <a:xfrm>
            <a:off x="628650" y="1546167"/>
            <a:ext cx="7886700" cy="4156970"/>
          </a:xfrm>
        </p:spPr>
        <p:txBody>
          <a:bodyPr>
            <a:normAutofit lnSpcReduction="10000"/>
          </a:bodyPr>
          <a:lstStyle/>
          <a:p>
            <a:pPr>
              <a:lnSpc>
                <a:spcPct val="120000"/>
              </a:lnSpc>
            </a:pPr>
            <a:r>
              <a:rPr lang="zh-TW" altLang="en-US" sz="2400" dirty="0">
                <a:latin typeface="+mn-ea"/>
              </a:rPr>
              <a:t>臺師大宋曜廷教授暨研究團隊編製。</a:t>
            </a:r>
            <a:endParaRPr lang="en-US" altLang="zh-TW" sz="2400" dirty="0">
              <a:latin typeface="+mn-ea"/>
            </a:endParaRPr>
          </a:p>
          <a:p>
            <a:pPr>
              <a:lnSpc>
                <a:spcPct val="120000"/>
              </a:lnSpc>
            </a:pPr>
            <a:r>
              <a:rPr lang="zh-TW" altLang="en-US" sz="2400" dirty="0">
                <a:latin typeface="+mn-ea"/>
              </a:rPr>
              <a:t>美感測驗：測量受試者在視覺感知的表達能力和判斷視覺形象的敏感度。透過色彩、線條與畫面等方式，並運用不同的作答方式展現出美感。</a:t>
            </a:r>
          </a:p>
          <a:p>
            <a:pPr>
              <a:lnSpc>
                <a:spcPct val="120000"/>
              </a:lnSpc>
            </a:pPr>
            <a:r>
              <a:rPr lang="zh-TW" altLang="en-US" sz="2400" dirty="0">
                <a:latin typeface="+mn-ea"/>
              </a:rPr>
              <a:t>創意測驗：測量受試者在有限時間內針對某個主題，能夠提出不同的構想並且能夠改變思考方式，突破成規的能力。</a:t>
            </a:r>
            <a:endParaRPr lang="en-US" altLang="zh-TW" sz="2400" dirty="0">
              <a:latin typeface="+mn-ea"/>
            </a:endParaRPr>
          </a:p>
          <a:p>
            <a:pPr>
              <a:lnSpc>
                <a:spcPct val="120000"/>
              </a:lnSpc>
            </a:pPr>
            <a:r>
              <a:rPr lang="zh-TW" altLang="en-US" sz="2400" dirty="0">
                <a:latin typeface="+mn-ea"/>
              </a:rPr>
              <a:t>聯絡資訊：</a:t>
            </a:r>
            <a:endParaRPr lang="en-US" altLang="zh-TW" sz="2400" dirty="0">
              <a:latin typeface="+mn-ea"/>
            </a:endParaRPr>
          </a:p>
          <a:p>
            <a:pPr lvl="1">
              <a:lnSpc>
                <a:spcPct val="120000"/>
              </a:lnSpc>
            </a:pPr>
            <a:r>
              <a:rPr lang="en-US" altLang="zh-TW" dirty="0">
                <a:latin typeface="+mn-ea"/>
              </a:rPr>
              <a:t>Email</a:t>
            </a:r>
            <a:r>
              <a:rPr lang="zh-TW" altLang="en-US" dirty="0">
                <a:latin typeface="+mn-ea"/>
              </a:rPr>
              <a:t>：</a:t>
            </a:r>
            <a:r>
              <a:rPr lang="en-US" altLang="zh-TW" dirty="0">
                <a:latin typeface="+mn-ea"/>
              </a:rPr>
              <a:t>momocodaisy@rcpet.ntnu.edu.tw</a:t>
            </a:r>
            <a:endParaRPr lang="zh-TW" altLang="en-US" dirty="0">
              <a:latin typeface="+mn-ea"/>
            </a:endParaRPr>
          </a:p>
          <a:p>
            <a:endParaRPr lang="zh-TW" altLang="en-US" dirty="0"/>
          </a:p>
        </p:txBody>
      </p:sp>
      <p:sp>
        <p:nvSpPr>
          <p:cNvPr id="4" name="投影片編號版面配置區 3">
            <a:extLst>
              <a:ext uri="{FF2B5EF4-FFF2-40B4-BE49-F238E27FC236}">
                <a16:creationId xmlns:a16="http://schemas.microsoft.com/office/drawing/2014/main" id="{719CEAEE-A22D-4183-8C27-BF0C7C655CBC}"/>
              </a:ext>
            </a:extLst>
          </p:cNvPr>
          <p:cNvSpPr>
            <a:spLocks noGrp="1"/>
          </p:cNvSpPr>
          <p:nvPr>
            <p:ph type="sldNum" sz="quarter" idx="12"/>
          </p:nvPr>
        </p:nvSpPr>
        <p:spPr/>
        <p:txBody>
          <a:bodyPr/>
          <a:lstStyle/>
          <a:p>
            <a:fld id="{5E023F15-DF02-435D-8E21-663868E08D20}" type="slidenum">
              <a:rPr lang="zh-TW" altLang="en-US" smtClean="0"/>
              <a:t>84</a:t>
            </a:fld>
            <a:endParaRPr lang="zh-TW" altLang="en-US"/>
          </a:p>
        </p:txBody>
      </p:sp>
    </p:spTree>
    <p:extLst>
      <p:ext uri="{BB962C8B-B14F-4D97-AF65-F5344CB8AC3E}">
        <p14:creationId xmlns:p14="http://schemas.microsoft.com/office/powerpoint/2010/main" val="38347364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AutoShape 112"/>
          <p:cNvSpPr>
            <a:spLocks/>
          </p:cNvSpPr>
          <p:nvPr/>
        </p:nvSpPr>
        <p:spPr bwMode="auto">
          <a:xfrm>
            <a:off x="4749315" y="4268100"/>
            <a:ext cx="266542" cy="265367"/>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bg1"/>
          </a:solidFill>
          <a:ln>
            <a:noFill/>
          </a:ln>
          <a:effectLst/>
          <a:extLst>
            <a:ext uri="{91240B29-F687-4f45-9708-019B960494DF}"/>
            <a:ext uri="{AF507438-7753-43e0-B8FC-AC1667EBCBE1}"/>
          </a:extLst>
        </p:spPr>
        <p:txBody>
          <a:bodyPr lIns="19050" tIns="19050" rIns="19050" bIns="19050" anchor="ctr"/>
          <a:lstStyle/>
          <a:p>
            <a:pPr algn="ctr" defTabSz="228594" fontAlgn="base" hangingPunct="0">
              <a:spcBef>
                <a:spcPct val="0"/>
              </a:spcBef>
              <a:spcAft>
                <a:spcPct val="0"/>
              </a:spcAft>
              <a:defRPr/>
            </a:pPr>
            <a:endParaRPr lang="en-US" sz="1500" kern="0">
              <a:solidFill>
                <a:srgbClr val="FFFFFF"/>
              </a:solidFill>
              <a:effectLst>
                <a:outerShdw blurRad="38100" dist="38100" dir="2700000" algn="tl">
                  <a:srgbClr val="000000"/>
                </a:outerShdw>
              </a:effectLst>
              <a:latin typeface="Gill Sans" charset="0"/>
              <a:sym typeface="Gill Sans" charset="0"/>
            </a:endParaRPr>
          </a:p>
        </p:txBody>
      </p:sp>
      <p:grpSp>
        <p:nvGrpSpPr>
          <p:cNvPr id="6" name="群組 5"/>
          <p:cNvGrpSpPr/>
          <p:nvPr/>
        </p:nvGrpSpPr>
        <p:grpSpPr>
          <a:xfrm>
            <a:off x="4665600" y="1476000"/>
            <a:ext cx="506412" cy="506412"/>
            <a:chOff x="1299846" y="973239"/>
            <a:chExt cx="506412" cy="506412"/>
          </a:xfrm>
        </p:grpSpPr>
        <p:sp>
          <p:nvSpPr>
            <p:cNvPr id="1686" name="椭圆 1685"/>
            <p:cNvSpPr/>
            <p:nvPr/>
          </p:nvSpPr>
          <p:spPr>
            <a:xfrm>
              <a:off x="1299846" y="973239"/>
              <a:ext cx="506412" cy="506412"/>
            </a:xfrm>
            <a:prstGeom prst="ellipse">
              <a:avLst/>
            </a:prstGeom>
            <a:solidFill>
              <a:srgbClr val="F9CC4E"/>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軟正黑體" panose="020B0604030504040204" pitchFamily="34" charset="-120"/>
              </a:endParaRPr>
            </a:p>
          </p:txBody>
        </p:sp>
        <p:grpSp>
          <p:nvGrpSpPr>
            <p:cNvPr id="611" name="组合 610"/>
            <p:cNvGrpSpPr/>
            <p:nvPr/>
          </p:nvGrpSpPr>
          <p:grpSpPr>
            <a:xfrm flipH="1">
              <a:off x="1397019" y="1081794"/>
              <a:ext cx="289303" cy="289303"/>
              <a:chOff x="2473104" y="2145028"/>
              <a:chExt cx="359165" cy="359165"/>
            </a:xfrm>
            <a:solidFill>
              <a:schemeClr val="bg1"/>
            </a:solidFill>
          </p:grpSpPr>
          <p:sp>
            <p:nvSpPr>
              <p:cNvPr id="612" name="AutoShape 126"/>
              <p:cNvSpPr>
                <a:spLocks/>
              </p:cNvSpPr>
              <p:nvPr/>
            </p:nvSpPr>
            <p:spPr bwMode="auto">
              <a:xfrm>
                <a:off x="247310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a:extLst>
                <a:ext uri="{91240B29-F687-4f45-9708-019B960494DF}"/>
                <a:ext uri="{AF507438-7753-43e0-B8FC-AC1667EBCBE1}"/>
              </a:extLst>
            </p:spPr>
            <p:txBody>
              <a:bodyPr lIns="19050" tIns="19050" rIns="19050" bIns="19050" anchor="ctr"/>
              <a:lstStyle/>
              <a:p>
                <a:pPr algn="ctr" defTabSz="228594" fontAlgn="base" hangingPunct="0">
                  <a:spcBef>
                    <a:spcPct val="0"/>
                  </a:spcBef>
                  <a:spcAft>
                    <a:spcPct val="0"/>
                  </a:spcAft>
                  <a:defRPr/>
                </a:pPr>
                <a:endParaRPr lang="en-US" sz="1500" kern="0">
                  <a:solidFill>
                    <a:srgbClr val="FFFFFF"/>
                  </a:solidFill>
                  <a:effectLst>
                    <a:outerShdw blurRad="38100" dist="38100" dir="2700000" algn="tl">
                      <a:srgbClr val="000000"/>
                    </a:outerShdw>
                  </a:effectLst>
                  <a:latin typeface="Gill Sans" charset="0"/>
                  <a:sym typeface="Gill Sans" charset="0"/>
                </a:endParaRPr>
              </a:p>
            </p:txBody>
          </p:sp>
          <p:sp>
            <p:nvSpPr>
              <p:cNvPr id="613" name="AutoShape 127"/>
              <p:cNvSpPr>
                <a:spLocks/>
              </p:cNvSpPr>
              <p:nvPr/>
            </p:nvSpPr>
            <p:spPr bwMode="auto">
              <a:xfrm>
                <a:off x="2618611" y="2200897"/>
                <a:ext cx="84727" cy="8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a:extLst>
                <a:ext uri="{91240B29-F687-4f45-9708-019B960494DF}"/>
                <a:ext uri="{AF507438-7753-43e0-B8FC-AC1667EBCBE1}"/>
              </a:extLst>
            </p:spPr>
            <p:txBody>
              <a:bodyPr lIns="19050" tIns="19050" rIns="19050" bIns="19050" anchor="ctr"/>
              <a:lstStyle/>
              <a:p>
                <a:pPr algn="ctr" defTabSz="228594" fontAlgn="base" hangingPunct="0">
                  <a:spcBef>
                    <a:spcPct val="0"/>
                  </a:spcBef>
                  <a:spcAft>
                    <a:spcPct val="0"/>
                  </a:spcAft>
                  <a:defRPr/>
                </a:pPr>
                <a:endParaRPr lang="en-US" sz="1500" kern="0">
                  <a:solidFill>
                    <a:srgbClr val="FFFFFF"/>
                  </a:solidFill>
                  <a:effectLst>
                    <a:outerShdw blurRad="38100" dist="38100" dir="2700000" algn="tl">
                      <a:srgbClr val="000000"/>
                    </a:outerShdw>
                  </a:effectLst>
                  <a:latin typeface="Gill Sans" charset="0"/>
                  <a:sym typeface="Gill Sans" charset="0"/>
                </a:endParaRPr>
              </a:p>
            </p:txBody>
          </p:sp>
        </p:grpSp>
      </p:grpSp>
      <p:sp>
        <p:nvSpPr>
          <p:cNvPr id="3" name="矩形 2"/>
          <p:cNvSpPr/>
          <p:nvPr/>
        </p:nvSpPr>
        <p:spPr>
          <a:xfrm>
            <a:off x="5269185" y="1374857"/>
            <a:ext cx="3464920" cy="1200329"/>
          </a:xfrm>
          <a:prstGeom prst="rect">
            <a:avLst/>
          </a:prstGeom>
        </p:spPr>
        <p:txBody>
          <a:bodyPr wrap="square">
            <a:spAutoFit/>
          </a:bodyPr>
          <a:lstStyle/>
          <a:p>
            <a:r>
              <a:rPr lang="zh-TW" altLang="en-US" sz="2400" dirty="0">
                <a:latin typeface="微軟正黑體" panose="020B0604030504040204" pitchFamily="34" charset="-120"/>
                <a:ea typeface="微軟正黑體" panose="020B0604030504040204" pitchFamily="34" charset="-120"/>
              </a:rPr>
              <a:t>在視覺感知的表達能力和判斷視覺形象的敏感度。</a:t>
            </a:r>
          </a:p>
        </p:txBody>
      </p:sp>
      <p:pic>
        <p:nvPicPr>
          <p:cNvPr id="615" name="圖片 1"/>
          <p:cNvPicPr>
            <a:picLocks/>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112" t="19585" r="2510" b="26089"/>
          <a:stretch>
            <a:fillRect/>
          </a:stretch>
        </p:blipFill>
        <p:spPr bwMode="auto">
          <a:xfrm>
            <a:off x="5269185" y="2794574"/>
            <a:ext cx="3464920" cy="3212418"/>
          </a:xfrm>
          <a:prstGeom prst="rect">
            <a:avLst/>
          </a:prstGeom>
          <a:solidFill>
            <a:schemeClr val="bg1"/>
          </a:solidFill>
          <a:ln w="19050">
            <a:solidFill>
              <a:schemeClr val="accent5">
                <a:lumMod val="60000"/>
                <a:lumOff val="40000"/>
              </a:schemeClr>
            </a:solidFill>
            <a:miter lim="800000"/>
            <a:headEnd/>
            <a:tailEnd/>
          </a:ln>
          <a:extLst/>
        </p:spPr>
      </p:pic>
      <p:sp>
        <p:nvSpPr>
          <p:cNvPr id="2" name="標題 1">
            <a:extLst>
              <a:ext uri="{FF2B5EF4-FFF2-40B4-BE49-F238E27FC236}">
                <a16:creationId xmlns:a16="http://schemas.microsoft.com/office/drawing/2014/main" id="{0D84C21F-DD74-4AE9-AF22-57AD5C0E46A6}"/>
              </a:ext>
            </a:extLst>
          </p:cNvPr>
          <p:cNvSpPr>
            <a:spLocks noGrp="1"/>
          </p:cNvSpPr>
          <p:nvPr>
            <p:ph type="title"/>
          </p:nvPr>
        </p:nvSpPr>
        <p:spPr/>
        <p:txBody>
          <a:bodyPr/>
          <a:lstStyle/>
          <a:p>
            <a:r>
              <a:rPr lang="zh-TW" altLang="en-US" b="1" dirty="0"/>
              <a:t>美感測驗範例</a:t>
            </a:r>
          </a:p>
        </p:txBody>
      </p:sp>
      <p:grpSp>
        <p:nvGrpSpPr>
          <p:cNvPr id="11" name="群組 10">
            <a:extLst>
              <a:ext uri="{FF2B5EF4-FFF2-40B4-BE49-F238E27FC236}">
                <a16:creationId xmlns:a16="http://schemas.microsoft.com/office/drawing/2014/main" id="{BFD1614A-8448-46CA-8875-9F5972FA3D31}"/>
              </a:ext>
            </a:extLst>
          </p:cNvPr>
          <p:cNvGrpSpPr/>
          <p:nvPr/>
        </p:nvGrpSpPr>
        <p:grpSpPr>
          <a:xfrm>
            <a:off x="280800" y="1476000"/>
            <a:ext cx="506412" cy="506412"/>
            <a:chOff x="1299846" y="973239"/>
            <a:chExt cx="506412" cy="506412"/>
          </a:xfrm>
        </p:grpSpPr>
        <p:sp>
          <p:nvSpPr>
            <p:cNvPr id="12" name="椭圆 1685">
              <a:extLst>
                <a:ext uri="{FF2B5EF4-FFF2-40B4-BE49-F238E27FC236}">
                  <a16:creationId xmlns:a16="http://schemas.microsoft.com/office/drawing/2014/main" id="{A02EEBBF-C428-47C7-B195-9A4AABF2EFA7}"/>
                </a:ext>
              </a:extLst>
            </p:cNvPr>
            <p:cNvSpPr/>
            <p:nvPr/>
          </p:nvSpPr>
          <p:spPr>
            <a:xfrm>
              <a:off x="1299846" y="973239"/>
              <a:ext cx="506412" cy="506412"/>
            </a:xfrm>
            <a:prstGeom prst="ellipse">
              <a:avLst/>
            </a:prstGeom>
            <a:solidFill>
              <a:srgbClr val="F9CC4E"/>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軟正黑體" panose="020B0604030504040204" pitchFamily="34" charset="-120"/>
              </a:endParaRPr>
            </a:p>
          </p:txBody>
        </p:sp>
        <p:grpSp>
          <p:nvGrpSpPr>
            <p:cNvPr id="13" name="组合 610">
              <a:extLst>
                <a:ext uri="{FF2B5EF4-FFF2-40B4-BE49-F238E27FC236}">
                  <a16:creationId xmlns:a16="http://schemas.microsoft.com/office/drawing/2014/main" id="{E0B9650C-9DE2-4A58-BFC9-02BAB5CA459B}"/>
                </a:ext>
              </a:extLst>
            </p:cNvPr>
            <p:cNvGrpSpPr/>
            <p:nvPr/>
          </p:nvGrpSpPr>
          <p:grpSpPr>
            <a:xfrm flipH="1">
              <a:off x="1397019" y="1081794"/>
              <a:ext cx="289303" cy="289303"/>
              <a:chOff x="2473104" y="2145028"/>
              <a:chExt cx="359165" cy="359165"/>
            </a:xfrm>
            <a:solidFill>
              <a:schemeClr val="bg1"/>
            </a:solidFill>
          </p:grpSpPr>
          <p:sp>
            <p:nvSpPr>
              <p:cNvPr id="14" name="AutoShape 126">
                <a:extLst>
                  <a:ext uri="{FF2B5EF4-FFF2-40B4-BE49-F238E27FC236}">
                    <a16:creationId xmlns:a16="http://schemas.microsoft.com/office/drawing/2014/main" id="{01BFB8A2-E5BF-44D9-8F57-0CBC0FF72051}"/>
                  </a:ext>
                </a:extLst>
              </p:cNvPr>
              <p:cNvSpPr>
                <a:spLocks/>
              </p:cNvSpPr>
              <p:nvPr/>
            </p:nvSpPr>
            <p:spPr bwMode="auto">
              <a:xfrm>
                <a:off x="247310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a:extLst>
                <a:ext uri="{91240B29-F687-4f45-9708-019B960494DF}"/>
                <a:ext uri="{AF507438-7753-43e0-B8FC-AC1667EBCBE1}"/>
              </a:extLst>
            </p:spPr>
            <p:txBody>
              <a:bodyPr lIns="19050" tIns="19050" rIns="19050" bIns="19050" anchor="ctr"/>
              <a:lstStyle/>
              <a:p>
                <a:pPr algn="ctr" defTabSz="228594" fontAlgn="base" hangingPunct="0">
                  <a:spcBef>
                    <a:spcPct val="0"/>
                  </a:spcBef>
                  <a:spcAft>
                    <a:spcPct val="0"/>
                  </a:spcAft>
                  <a:defRPr/>
                </a:pPr>
                <a:endParaRPr lang="en-US" sz="1500" kern="0">
                  <a:solidFill>
                    <a:srgbClr val="FFFFFF"/>
                  </a:solidFill>
                  <a:effectLst>
                    <a:outerShdw blurRad="38100" dist="38100" dir="2700000" algn="tl">
                      <a:srgbClr val="000000"/>
                    </a:outerShdw>
                  </a:effectLst>
                  <a:latin typeface="Gill Sans" charset="0"/>
                  <a:sym typeface="Gill Sans" charset="0"/>
                </a:endParaRPr>
              </a:p>
            </p:txBody>
          </p:sp>
          <p:sp>
            <p:nvSpPr>
              <p:cNvPr id="15" name="AutoShape 127">
                <a:extLst>
                  <a:ext uri="{FF2B5EF4-FFF2-40B4-BE49-F238E27FC236}">
                    <a16:creationId xmlns:a16="http://schemas.microsoft.com/office/drawing/2014/main" id="{FC1FA81B-3F6C-4FE3-AA12-FFF7F22B042B}"/>
                  </a:ext>
                </a:extLst>
              </p:cNvPr>
              <p:cNvSpPr>
                <a:spLocks/>
              </p:cNvSpPr>
              <p:nvPr/>
            </p:nvSpPr>
            <p:spPr bwMode="auto">
              <a:xfrm>
                <a:off x="2618611" y="2200897"/>
                <a:ext cx="84727" cy="8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a:extLst>
                <a:ext uri="{91240B29-F687-4f45-9708-019B960494DF}"/>
                <a:ext uri="{AF507438-7753-43e0-B8FC-AC1667EBCBE1}"/>
              </a:extLst>
            </p:spPr>
            <p:txBody>
              <a:bodyPr lIns="19050" tIns="19050" rIns="19050" bIns="19050" anchor="ctr"/>
              <a:lstStyle/>
              <a:p>
                <a:pPr algn="ctr" defTabSz="228594" fontAlgn="base" hangingPunct="0">
                  <a:spcBef>
                    <a:spcPct val="0"/>
                  </a:spcBef>
                  <a:spcAft>
                    <a:spcPct val="0"/>
                  </a:spcAft>
                  <a:defRPr/>
                </a:pPr>
                <a:endParaRPr lang="en-US" sz="1500" kern="0">
                  <a:solidFill>
                    <a:srgbClr val="FFFFFF"/>
                  </a:solidFill>
                  <a:effectLst>
                    <a:outerShdw blurRad="38100" dist="38100" dir="2700000" algn="tl">
                      <a:srgbClr val="000000"/>
                    </a:outerShdw>
                  </a:effectLst>
                  <a:latin typeface="Gill Sans" charset="0"/>
                  <a:sym typeface="Gill Sans" charset="0"/>
                </a:endParaRPr>
              </a:p>
            </p:txBody>
          </p:sp>
        </p:grpSp>
      </p:grpSp>
      <p:sp>
        <p:nvSpPr>
          <p:cNvPr id="16" name="矩形 15">
            <a:extLst>
              <a:ext uri="{FF2B5EF4-FFF2-40B4-BE49-F238E27FC236}">
                <a16:creationId xmlns:a16="http://schemas.microsoft.com/office/drawing/2014/main" id="{74F87974-426D-4A17-B18B-92EAB0537C01}"/>
              </a:ext>
            </a:extLst>
          </p:cNvPr>
          <p:cNvSpPr/>
          <p:nvPr/>
        </p:nvSpPr>
        <p:spPr>
          <a:xfrm>
            <a:off x="771128" y="1454258"/>
            <a:ext cx="3641248" cy="830997"/>
          </a:xfrm>
          <a:prstGeom prst="rect">
            <a:avLst/>
          </a:prstGeom>
        </p:spPr>
        <p:txBody>
          <a:bodyPr wrap="square">
            <a:spAutoFit/>
          </a:bodyPr>
          <a:lstStyle/>
          <a:p>
            <a:r>
              <a:rPr lang="zh-TW" altLang="en-US" sz="2400" dirty="0">
                <a:latin typeface="微軟正黑體" panose="020B0604030504040204" pitchFamily="34" charset="-120"/>
                <a:ea typeface="微軟正黑體" panose="020B0604030504040204" pitchFamily="34" charset="-120"/>
              </a:rPr>
              <a:t>在視覺感知的表達能力和判斷能力。</a:t>
            </a:r>
          </a:p>
        </p:txBody>
      </p:sp>
      <p:pic>
        <p:nvPicPr>
          <p:cNvPr id="4" name="圖片 3">
            <a:extLst>
              <a:ext uri="{FF2B5EF4-FFF2-40B4-BE49-F238E27FC236}">
                <a16:creationId xmlns:a16="http://schemas.microsoft.com/office/drawing/2014/main" id="{57F3D76D-9D14-4824-9D04-2991C1F872B4}"/>
              </a:ext>
            </a:extLst>
          </p:cNvPr>
          <p:cNvPicPr>
            <a:picLocks noChangeAspect="1"/>
          </p:cNvPicPr>
          <p:nvPr/>
        </p:nvPicPr>
        <p:blipFill>
          <a:blip r:embed="rId3"/>
          <a:stretch>
            <a:fillRect/>
          </a:stretch>
        </p:blipFill>
        <p:spPr>
          <a:xfrm>
            <a:off x="787212" y="2588098"/>
            <a:ext cx="3466800" cy="3182300"/>
          </a:xfrm>
          <a:prstGeom prst="rect">
            <a:avLst/>
          </a:prstGeom>
        </p:spPr>
      </p:pic>
      <p:sp>
        <p:nvSpPr>
          <p:cNvPr id="5" name="投影片編號版面配置區 4">
            <a:extLst>
              <a:ext uri="{FF2B5EF4-FFF2-40B4-BE49-F238E27FC236}">
                <a16:creationId xmlns:a16="http://schemas.microsoft.com/office/drawing/2014/main" id="{233194C1-00A8-4881-8D1F-805EEA8AD29D}"/>
              </a:ext>
            </a:extLst>
          </p:cNvPr>
          <p:cNvSpPr>
            <a:spLocks noGrp="1"/>
          </p:cNvSpPr>
          <p:nvPr>
            <p:ph type="sldNum" sz="quarter" idx="12"/>
          </p:nvPr>
        </p:nvSpPr>
        <p:spPr/>
        <p:txBody>
          <a:bodyPr/>
          <a:lstStyle/>
          <a:p>
            <a:fld id="{5E023F15-DF02-435D-8E21-663868E08D20}" type="slidenum">
              <a:rPr lang="zh-TW" altLang="en-US" smtClean="0"/>
              <a:t>85</a:t>
            </a:fld>
            <a:endParaRPr lang="zh-TW" altLang="en-US"/>
          </a:p>
        </p:txBody>
      </p:sp>
    </p:spTree>
    <p:extLst>
      <p:ext uri="{BB962C8B-B14F-4D97-AF65-F5344CB8AC3E}">
        <p14:creationId xmlns:p14="http://schemas.microsoft.com/office/powerpoint/2010/main" val="40631915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AutoShape 112"/>
          <p:cNvSpPr>
            <a:spLocks/>
          </p:cNvSpPr>
          <p:nvPr/>
        </p:nvSpPr>
        <p:spPr bwMode="auto">
          <a:xfrm>
            <a:off x="4749315" y="4268100"/>
            <a:ext cx="266542" cy="265367"/>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bg1"/>
          </a:solidFill>
          <a:ln>
            <a:noFill/>
          </a:ln>
          <a:effectLst/>
          <a:extLst>
            <a:ext uri="{91240B29-F687-4f45-9708-019B960494DF}"/>
            <a:ext uri="{AF507438-7753-43e0-B8FC-AC1667EBCBE1}"/>
          </a:extLst>
        </p:spPr>
        <p:txBody>
          <a:bodyPr lIns="19050" tIns="19050" rIns="19050" bIns="19050" anchor="ctr"/>
          <a:lstStyle/>
          <a:p>
            <a:pPr algn="ctr" defTabSz="228594" fontAlgn="base" hangingPunct="0">
              <a:spcBef>
                <a:spcPct val="0"/>
              </a:spcBef>
              <a:spcAft>
                <a:spcPct val="0"/>
              </a:spcAft>
              <a:defRPr/>
            </a:pPr>
            <a:endParaRPr lang="en-US" sz="1500" kern="0">
              <a:solidFill>
                <a:srgbClr val="FFFFFF"/>
              </a:solidFill>
              <a:effectLst>
                <a:outerShdw blurRad="38100" dist="38100" dir="2700000" algn="tl">
                  <a:srgbClr val="000000"/>
                </a:outerShdw>
              </a:effectLst>
              <a:latin typeface="Gill Sans" charset="0"/>
              <a:sym typeface="Gill Sans" charset="0"/>
            </a:endParaRPr>
          </a:p>
        </p:txBody>
      </p:sp>
      <p:grpSp>
        <p:nvGrpSpPr>
          <p:cNvPr id="6" name="群組 5"/>
          <p:cNvGrpSpPr/>
          <p:nvPr/>
        </p:nvGrpSpPr>
        <p:grpSpPr>
          <a:xfrm>
            <a:off x="4770603" y="1155595"/>
            <a:ext cx="506412" cy="506412"/>
            <a:chOff x="1299846" y="973239"/>
            <a:chExt cx="506412" cy="506412"/>
          </a:xfrm>
        </p:grpSpPr>
        <p:sp>
          <p:nvSpPr>
            <p:cNvPr id="1686" name="椭圆 1685"/>
            <p:cNvSpPr/>
            <p:nvPr/>
          </p:nvSpPr>
          <p:spPr>
            <a:xfrm>
              <a:off x="1299846" y="973239"/>
              <a:ext cx="506412" cy="506412"/>
            </a:xfrm>
            <a:prstGeom prst="ellipse">
              <a:avLst/>
            </a:prstGeom>
            <a:solidFill>
              <a:srgbClr val="F9CC4E"/>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軟正黑體" panose="020B0604030504040204" pitchFamily="34" charset="-120"/>
              </a:endParaRPr>
            </a:p>
          </p:txBody>
        </p:sp>
        <p:grpSp>
          <p:nvGrpSpPr>
            <p:cNvPr id="611" name="组合 610"/>
            <p:cNvGrpSpPr/>
            <p:nvPr/>
          </p:nvGrpSpPr>
          <p:grpSpPr>
            <a:xfrm flipH="1">
              <a:off x="1397019" y="1081794"/>
              <a:ext cx="289303" cy="289303"/>
              <a:chOff x="2473104" y="2145028"/>
              <a:chExt cx="359165" cy="359165"/>
            </a:xfrm>
            <a:solidFill>
              <a:schemeClr val="bg1"/>
            </a:solidFill>
          </p:grpSpPr>
          <p:sp>
            <p:nvSpPr>
              <p:cNvPr id="612" name="AutoShape 126"/>
              <p:cNvSpPr>
                <a:spLocks/>
              </p:cNvSpPr>
              <p:nvPr/>
            </p:nvSpPr>
            <p:spPr bwMode="auto">
              <a:xfrm>
                <a:off x="247310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a:extLst>
                <a:ext uri="{91240B29-F687-4f45-9708-019B960494DF}"/>
                <a:ext uri="{AF507438-7753-43e0-B8FC-AC1667EBCBE1}"/>
              </a:extLst>
            </p:spPr>
            <p:txBody>
              <a:bodyPr lIns="19050" tIns="19050" rIns="19050" bIns="19050" anchor="ctr"/>
              <a:lstStyle/>
              <a:p>
                <a:pPr algn="ctr" defTabSz="228594" fontAlgn="base" hangingPunct="0">
                  <a:spcBef>
                    <a:spcPct val="0"/>
                  </a:spcBef>
                  <a:spcAft>
                    <a:spcPct val="0"/>
                  </a:spcAft>
                  <a:defRPr/>
                </a:pPr>
                <a:endParaRPr lang="en-US" sz="1500" kern="0">
                  <a:solidFill>
                    <a:srgbClr val="FFFFFF"/>
                  </a:solidFill>
                  <a:effectLst>
                    <a:outerShdw blurRad="38100" dist="38100" dir="2700000" algn="tl">
                      <a:srgbClr val="000000"/>
                    </a:outerShdw>
                  </a:effectLst>
                  <a:latin typeface="Gill Sans" charset="0"/>
                  <a:sym typeface="Gill Sans" charset="0"/>
                </a:endParaRPr>
              </a:p>
            </p:txBody>
          </p:sp>
          <p:sp>
            <p:nvSpPr>
              <p:cNvPr id="613" name="AutoShape 127"/>
              <p:cNvSpPr>
                <a:spLocks/>
              </p:cNvSpPr>
              <p:nvPr/>
            </p:nvSpPr>
            <p:spPr bwMode="auto">
              <a:xfrm>
                <a:off x="2618611" y="2200897"/>
                <a:ext cx="84727" cy="8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a:extLst>
                <a:ext uri="{91240B29-F687-4f45-9708-019B960494DF}"/>
                <a:ext uri="{AF507438-7753-43e0-B8FC-AC1667EBCBE1}"/>
              </a:extLst>
            </p:spPr>
            <p:txBody>
              <a:bodyPr lIns="19050" tIns="19050" rIns="19050" bIns="19050" anchor="ctr"/>
              <a:lstStyle/>
              <a:p>
                <a:pPr algn="ctr" defTabSz="228594" fontAlgn="base" hangingPunct="0">
                  <a:spcBef>
                    <a:spcPct val="0"/>
                  </a:spcBef>
                  <a:spcAft>
                    <a:spcPct val="0"/>
                  </a:spcAft>
                  <a:defRPr/>
                </a:pPr>
                <a:endParaRPr lang="en-US" sz="1500" kern="0">
                  <a:solidFill>
                    <a:srgbClr val="FFFFFF"/>
                  </a:solidFill>
                  <a:effectLst>
                    <a:outerShdw blurRad="38100" dist="38100" dir="2700000" algn="tl">
                      <a:srgbClr val="000000"/>
                    </a:outerShdw>
                  </a:effectLst>
                  <a:latin typeface="Gill Sans" charset="0"/>
                  <a:sym typeface="Gill Sans" charset="0"/>
                </a:endParaRPr>
              </a:p>
            </p:txBody>
          </p:sp>
        </p:grpSp>
      </p:grpSp>
      <p:sp>
        <p:nvSpPr>
          <p:cNvPr id="2" name="矩形 1"/>
          <p:cNvSpPr/>
          <p:nvPr/>
        </p:nvSpPr>
        <p:spPr>
          <a:xfrm>
            <a:off x="5277015" y="1139384"/>
            <a:ext cx="3827587" cy="1938992"/>
          </a:xfrm>
          <a:prstGeom prst="rect">
            <a:avLst/>
          </a:prstGeom>
        </p:spPr>
        <p:txBody>
          <a:bodyPr wrap="square">
            <a:spAutoFit/>
          </a:bodyPr>
          <a:lstStyle/>
          <a:p>
            <a:pPr>
              <a:defRPr/>
            </a:pPr>
            <a:r>
              <a:rPr lang="zh-TW" altLang="zh-TW" sz="2400" dirty="0">
                <a:latin typeface="微軟正黑體" panose="020B0604030504040204" pitchFamily="34" charset="-120"/>
                <a:ea typeface="微軟正黑體" panose="020B0604030504040204" pitchFamily="34" charset="-120"/>
              </a:rPr>
              <a:t>測量受試者在有限時間內針對某個主題，能夠提出不同的構想並且能夠改變思考方式，突破成規的能力。</a:t>
            </a:r>
            <a:endParaRPr lang="zh-TW" altLang="en-US" sz="2400" dirty="0">
              <a:latin typeface="微軟正黑體" panose="020B0604030504040204" pitchFamily="34" charset="-120"/>
              <a:ea typeface="微軟正黑體" panose="020B0604030504040204" pitchFamily="34" charset="-120"/>
            </a:endParaRPr>
          </a:p>
        </p:txBody>
      </p:sp>
      <p:pic>
        <p:nvPicPr>
          <p:cNvPr id="12" name="Picture 3"/>
          <p:cNvPicPr>
            <a:picLocks noChangeArrowheads="1"/>
          </p:cNvPicPr>
          <p:nvPr/>
        </p:nvPicPr>
        <p:blipFill rotWithShape="1">
          <a:blip r:embed="rId2">
            <a:extLst>
              <a:ext uri="{28A0092B-C50C-407E-A947-70E740481C1C}">
                <a14:useLocalDpi xmlns:a14="http://schemas.microsoft.com/office/drawing/2010/main" val="0"/>
              </a:ext>
            </a:extLst>
          </a:blip>
          <a:srcRect l="1" t="22248" r="58140" b="33397"/>
          <a:stretch/>
        </p:blipFill>
        <p:spPr bwMode="auto">
          <a:xfrm>
            <a:off x="5394600" y="3076578"/>
            <a:ext cx="3384000" cy="3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標題 2">
            <a:extLst>
              <a:ext uri="{FF2B5EF4-FFF2-40B4-BE49-F238E27FC236}">
                <a16:creationId xmlns:a16="http://schemas.microsoft.com/office/drawing/2014/main" id="{9410F78E-041C-4474-8C87-54FA3ADDB608}"/>
              </a:ext>
            </a:extLst>
          </p:cNvPr>
          <p:cNvSpPr>
            <a:spLocks noGrp="1"/>
          </p:cNvSpPr>
          <p:nvPr>
            <p:ph type="title"/>
          </p:nvPr>
        </p:nvSpPr>
        <p:spPr/>
        <p:txBody>
          <a:bodyPr/>
          <a:lstStyle/>
          <a:p>
            <a:r>
              <a:rPr lang="zh-TW" altLang="en-US" b="1" dirty="0"/>
              <a:t>創意測驗範例</a:t>
            </a:r>
          </a:p>
        </p:txBody>
      </p:sp>
      <p:grpSp>
        <p:nvGrpSpPr>
          <p:cNvPr id="11" name="群組 10">
            <a:extLst>
              <a:ext uri="{FF2B5EF4-FFF2-40B4-BE49-F238E27FC236}">
                <a16:creationId xmlns:a16="http://schemas.microsoft.com/office/drawing/2014/main" id="{B1BDBDF0-B1EB-4C2D-B240-6E3E8A02DC45}"/>
              </a:ext>
            </a:extLst>
          </p:cNvPr>
          <p:cNvGrpSpPr/>
          <p:nvPr/>
        </p:nvGrpSpPr>
        <p:grpSpPr>
          <a:xfrm>
            <a:off x="386166" y="1155469"/>
            <a:ext cx="506412" cy="506412"/>
            <a:chOff x="1299846" y="973239"/>
            <a:chExt cx="506412" cy="506412"/>
          </a:xfrm>
        </p:grpSpPr>
        <p:sp>
          <p:nvSpPr>
            <p:cNvPr id="13" name="椭圆 1685">
              <a:extLst>
                <a:ext uri="{FF2B5EF4-FFF2-40B4-BE49-F238E27FC236}">
                  <a16:creationId xmlns:a16="http://schemas.microsoft.com/office/drawing/2014/main" id="{3594AC0F-224B-4D29-B3A1-E16460769B25}"/>
                </a:ext>
              </a:extLst>
            </p:cNvPr>
            <p:cNvSpPr/>
            <p:nvPr/>
          </p:nvSpPr>
          <p:spPr>
            <a:xfrm>
              <a:off x="1299846" y="973239"/>
              <a:ext cx="506412" cy="506412"/>
            </a:xfrm>
            <a:prstGeom prst="ellipse">
              <a:avLst/>
            </a:prstGeom>
            <a:solidFill>
              <a:srgbClr val="F9CC4E"/>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軟正黑體" panose="020B0604030504040204" pitchFamily="34" charset="-120"/>
              </a:endParaRPr>
            </a:p>
          </p:txBody>
        </p:sp>
        <p:grpSp>
          <p:nvGrpSpPr>
            <p:cNvPr id="14" name="组合 610">
              <a:extLst>
                <a:ext uri="{FF2B5EF4-FFF2-40B4-BE49-F238E27FC236}">
                  <a16:creationId xmlns:a16="http://schemas.microsoft.com/office/drawing/2014/main" id="{A48FB054-2215-440F-B318-D1BC6B010701}"/>
                </a:ext>
              </a:extLst>
            </p:cNvPr>
            <p:cNvGrpSpPr/>
            <p:nvPr/>
          </p:nvGrpSpPr>
          <p:grpSpPr>
            <a:xfrm flipH="1">
              <a:off x="1397019" y="1081794"/>
              <a:ext cx="289303" cy="289303"/>
              <a:chOff x="2473104" y="2145028"/>
              <a:chExt cx="359165" cy="359165"/>
            </a:xfrm>
            <a:solidFill>
              <a:schemeClr val="bg1"/>
            </a:solidFill>
          </p:grpSpPr>
          <p:sp>
            <p:nvSpPr>
              <p:cNvPr id="15" name="AutoShape 126">
                <a:extLst>
                  <a:ext uri="{FF2B5EF4-FFF2-40B4-BE49-F238E27FC236}">
                    <a16:creationId xmlns:a16="http://schemas.microsoft.com/office/drawing/2014/main" id="{C1646AC2-2AB7-46CD-9001-3BA8A7D05C1B}"/>
                  </a:ext>
                </a:extLst>
              </p:cNvPr>
              <p:cNvSpPr>
                <a:spLocks/>
              </p:cNvSpPr>
              <p:nvPr/>
            </p:nvSpPr>
            <p:spPr bwMode="auto">
              <a:xfrm>
                <a:off x="247310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a:extLst>
                <a:ext uri="{91240B29-F687-4f45-9708-019B960494DF}"/>
                <a:ext uri="{AF507438-7753-43e0-B8FC-AC1667EBCBE1}"/>
              </a:extLst>
            </p:spPr>
            <p:txBody>
              <a:bodyPr lIns="19050" tIns="19050" rIns="19050" bIns="19050" anchor="ctr"/>
              <a:lstStyle/>
              <a:p>
                <a:pPr algn="ctr" defTabSz="228594" fontAlgn="base" hangingPunct="0">
                  <a:spcBef>
                    <a:spcPct val="0"/>
                  </a:spcBef>
                  <a:spcAft>
                    <a:spcPct val="0"/>
                  </a:spcAft>
                  <a:defRPr/>
                </a:pPr>
                <a:endParaRPr lang="en-US" sz="1500" kern="0">
                  <a:solidFill>
                    <a:srgbClr val="FFFFFF"/>
                  </a:solidFill>
                  <a:effectLst>
                    <a:outerShdw blurRad="38100" dist="38100" dir="2700000" algn="tl">
                      <a:srgbClr val="000000"/>
                    </a:outerShdw>
                  </a:effectLst>
                  <a:latin typeface="Gill Sans" charset="0"/>
                  <a:sym typeface="Gill Sans" charset="0"/>
                </a:endParaRPr>
              </a:p>
            </p:txBody>
          </p:sp>
          <p:sp>
            <p:nvSpPr>
              <p:cNvPr id="16" name="AutoShape 127">
                <a:extLst>
                  <a:ext uri="{FF2B5EF4-FFF2-40B4-BE49-F238E27FC236}">
                    <a16:creationId xmlns:a16="http://schemas.microsoft.com/office/drawing/2014/main" id="{FE1A7977-24D0-4610-825E-B41016403D9C}"/>
                  </a:ext>
                </a:extLst>
              </p:cNvPr>
              <p:cNvSpPr>
                <a:spLocks/>
              </p:cNvSpPr>
              <p:nvPr/>
            </p:nvSpPr>
            <p:spPr bwMode="auto">
              <a:xfrm>
                <a:off x="2618611" y="2200897"/>
                <a:ext cx="84727" cy="8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a:extLst>
                <a:ext uri="{91240B29-F687-4f45-9708-019B960494DF}"/>
                <a:ext uri="{AF507438-7753-43e0-B8FC-AC1667EBCBE1}"/>
              </a:extLst>
            </p:spPr>
            <p:txBody>
              <a:bodyPr lIns="19050" tIns="19050" rIns="19050" bIns="19050" anchor="ctr"/>
              <a:lstStyle/>
              <a:p>
                <a:pPr algn="ctr" defTabSz="228594" fontAlgn="base" hangingPunct="0">
                  <a:spcBef>
                    <a:spcPct val="0"/>
                  </a:spcBef>
                  <a:spcAft>
                    <a:spcPct val="0"/>
                  </a:spcAft>
                  <a:defRPr/>
                </a:pPr>
                <a:endParaRPr lang="en-US" sz="1500" kern="0">
                  <a:solidFill>
                    <a:srgbClr val="FFFFFF"/>
                  </a:solidFill>
                  <a:effectLst>
                    <a:outerShdw blurRad="38100" dist="38100" dir="2700000" algn="tl">
                      <a:srgbClr val="000000"/>
                    </a:outerShdw>
                  </a:effectLst>
                  <a:latin typeface="Gill Sans" charset="0"/>
                  <a:sym typeface="Gill Sans" charset="0"/>
                </a:endParaRPr>
              </a:p>
            </p:txBody>
          </p:sp>
        </p:grpSp>
      </p:grpSp>
      <p:sp>
        <p:nvSpPr>
          <p:cNvPr id="17" name="矩形 16">
            <a:extLst>
              <a:ext uri="{FF2B5EF4-FFF2-40B4-BE49-F238E27FC236}">
                <a16:creationId xmlns:a16="http://schemas.microsoft.com/office/drawing/2014/main" id="{3302AB40-C160-439D-9540-5FC8B062BBDF}"/>
              </a:ext>
            </a:extLst>
          </p:cNvPr>
          <p:cNvSpPr/>
          <p:nvPr/>
        </p:nvSpPr>
        <p:spPr>
          <a:xfrm>
            <a:off x="892578" y="1139384"/>
            <a:ext cx="3688613" cy="1569660"/>
          </a:xfrm>
          <a:prstGeom prst="rect">
            <a:avLst/>
          </a:prstGeom>
        </p:spPr>
        <p:txBody>
          <a:bodyPr wrap="square">
            <a:spAutoFit/>
          </a:bodyPr>
          <a:lstStyle/>
          <a:p>
            <a:pPr>
              <a:defRPr/>
            </a:pPr>
            <a:r>
              <a:rPr lang="zh-TW" altLang="en-US" sz="2400" dirty="0">
                <a:latin typeface="微軟正黑體" panose="020B0604030504040204" pitchFamily="34" charset="-120"/>
                <a:ea typeface="微軟正黑體" panose="020B0604030504040204" pitchFamily="34" charset="-120"/>
              </a:rPr>
              <a:t>測量受試者在有限時間內跳脫心向作用，轉換不同的思考方式針對單一圖形進行詞彙聯想。</a:t>
            </a:r>
          </a:p>
        </p:txBody>
      </p:sp>
      <p:pic>
        <p:nvPicPr>
          <p:cNvPr id="18" name="圖片 1">
            <a:extLst>
              <a:ext uri="{FF2B5EF4-FFF2-40B4-BE49-F238E27FC236}">
                <a16:creationId xmlns:a16="http://schemas.microsoft.com/office/drawing/2014/main" id="{A49D428E-9DD0-418A-87BA-73AA6E5116E9}"/>
              </a:ext>
            </a:extLst>
          </p:cNvPr>
          <p:cNvPicPr>
            <a:picLocks/>
          </p:cNvPicPr>
          <p:nvPr/>
        </p:nvPicPr>
        <p:blipFill rotWithShape="1">
          <a:blip r:embed="rId3">
            <a:extLst>
              <a:ext uri="{28A0092B-C50C-407E-A947-70E740481C1C}">
                <a14:useLocalDpi xmlns:a14="http://schemas.microsoft.com/office/drawing/2010/main" val="0"/>
              </a:ext>
            </a:extLst>
          </a:blip>
          <a:srcRect l="25672" t="24479" r="23548" b="23335"/>
          <a:stretch/>
        </p:blipFill>
        <p:spPr bwMode="auto">
          <a:xfrm>
            <a:off x="892578" y="3076578"/>
            <a:ext cx="3384000" cy="3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投影片編號版面配置區 3">
            <a:extLst>
              <a:ext uri="{FF2B5EF4-FFF2-40B4-BE49-F238E27FC236}">
                <a16:creationId xmlns:a16="http://schemas.microsoft.com/office/drawing/2014/main" id="{5F176727-1AE2-4FF7-A04A-BF760007D7E7}"/>
              </a:ext>
            </a:extLst>
          </p:cNvPr>
          <p:cNvSpPr>
            <a:spLocks noGrp="1"/>
          </p:cNvSpPr>
          <p:nvPr>
            <p:ph type="sldNum" sz="quarter" idx="12"/>
          </p:nvPr>
        </p:nvSpPr>
        <p:spPr/>
        <p:txBody>
          <a:bodyPr/>
          <a:lstStyle/>
          <a:p>
            <a:fld id="{5E023F15-DF02-435D-8E21-663868E08D20}" type="slidenum">
              <a:rPr lang="zh-TW" altLang="en-US" smtClean="0"/>
              <a:t>86</a:t>
            </a:fld>
            <a:endParaRPr lang="zh-TW" altLang="en-US"/>
          </a:p>
        </p:txBody>
      </p:sp>
    </p:spTree>
    <p:extLst>
      <p:ext uri="{BB962C8B-B14F-4D97-AF65-F5344CB8AC3E}">
        <p14:creationId xmlns:p14="http://schemas.microsoft.com/office/powerpoint/2010/main" val="28513816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C53FCFA-500E-4446-A3A0-2A89AA8AD6A6}"/>
              </a:ext>
            </a:extLst>
          </p:cNvPr>
          <p:cNvSpPr>
            <a:spLocks noGrp="1"/>
          </p:cNvSpPr>
          <p:nvPr>
            <p:ph type="title"/>
          </p:nvPr>
        </p:nvSpPr>
        <p:spPr/>
        <p:txBody>
          <a:bodyPr/>
          <a:lstStyle/>
          <a:p>
            <a:r>
              <a:rPr lang="zh-TW" altLang="en-US" b="1" dirty="0"/>
              <a:t>參考文獻</a:t>
            </a:r>
          </a:p>
        </p:txBody>
      </p:sp>
      <p:sp>
        <p:nvSpPr>
          <p:cNvPr id="3" name="內容版面配置區 2">
            <a:extLst>
              <a:ext uri="{FF2B5EF4-FFF2-40B4-BE49-F238E27FC236}">
                <a16:creationId xmlns:a16="http://schemas.microsoft.com/office/drawing/2014/main" id="{0930A067-FF9A-4766-8276-A72004F413DA}"/>
              </a:ext>
            </a:extLst>
          </p:cNvPr>
          <p:cNvSpPr>
            <a:spLocks noGrp="1"/>
          </p:cNvSpPr>
          <p:nvPr>
            <p:ph idx="1"/>
          </p:nvPr>
        </p:nvSpPr>
        <p:spPr>
          <a:xfrm>
            <a:off x="238124" y="1030778"/>
            <a:ext cx="8677275" cy="5303520"/>
          </a:xfrm>
        </p:spPr>
        <p:txBody>
          <a:bodyPr>
            <a:normAutofit/>
          </a:bodyPr>
          <a:lstStyle/>
          <a:p>
            <a:pPr marL="0" lvl="0" indent="0">
              <a:lnSpc>
                <a:spcPct val="120000"/>
              </a:lnSpc>
              <a:buNone/>
            </a:pPr>
            <a:endParaRPr lang="en-US" altLang="zh-TW" sz="1600" dirty="0"/>
          </a:p>
          <a:p>
            <a:pPr marL="0" lvl="0" indent="0">
              <a:lnSpc>
                <a:spcPct val="120000"/>
              </a:lnSpc>
              <a:buNone/>
            </a:pPr>
            <a:r>
              <a:rPr lang="zh-TW" altLang="en-US" sz="1600" dirty="0"/>
              <a:t>柯華葳、張郁雯、詹益綾、丘嘉慧（</a:t>
            </a:r>
            <a:r>
              <a:rPr lang="en-US" altLang="zh-TW" sz="1600" dirty="0"/>
              <a:t>2018</a:t>
            </a:r>
            <a:r>
              <a:rPr lang="zh-TW" altLang="en-US" sz="1600" dirty="0"/>
              <a:t>）。</a:t>
            </a:r>
            <a:r>
              <a:rPr lang="en-US" altLang="zh-TW" sz="1600" b="1" dirty="0"/>
              <a:t>PIRLS 2016 </a:t>
            </a:r>
            <a:r>
              <a:rPr lang="zh-TW" altLang="en-US" sz="1600" b="1" dirty="0"/>
              <a:t>臺灣四年級學生閱讀素養國家報告</a:t>
            </a:r>
            <a:r>
              <a:rPr lang="zh-TW" altLang="en-US" sz="1600" dirty="0"/>
              <a:t>。</a:t>
            </a:r>
            <a:r>
              <a:rPr lang="en-US" altLang="zh-TW" sz="1600" dirty="0"/>
              <a:t>	</a:t>
            </a:r>
            <a:r>
              <a:rPr lang="zh-TW" altLang="en-US" sz="1600" dirty="0"/>
              <a:t>桃園市：國立中央大學。</a:t>
            </a:r>
            <a:endParaRPr lang="en-US" altLang="zh-TW" sz="1600" dirty="0"/>
          </a:p>
          <a:p>
            <a:pPr marL="0" indent="0">
              <a:lnSpc>
                <a:spcPct val="120000"/>
              </a:lnSpc>
              <a:buNone/>
            </a:pPr>
            <a:r>
              <a:rPr lang="zh-TW" altLang="en-US" sz="1600" dirty="0"/>
              <a:t>張俊彥、李哲迪、任宗浩、林碧珍、張美玉、曹博盛、楊文金、張瑋寧（</a:t>
            </a:r>
            <a:r>
              <a:rPr lang="en-US" altLang="zh-TW" sz="1600" dirty="0"/>
              <a:t>2018</a:t>
            </a:r>
            <a:r>
              <a:rPr lang="zh-TW" altLang="en-US" sz="1600" dirty="0"/>
              <a:t>）。</a:t>
            </a:r>
            <a:r>
              <a:rPr lang="zh-TW" altLang="en-US" sz="1600" b="1" dirty="0"/>
              <a:t>國際數學與</a:t>
            </a:r>
            <a:r>
              <a:rPr lang="en-US" altLang="zh-TW" sz="1600" b="1" dirty="0"/>
              <a:t>	</a:t>
            </a:r>
            <a:r>
              <a:rPr lang="zh-TW" altLang="en-US" sz="1600" b="1" dirty="0"/>
              <a:t>科學教育成就趨勢調查 </a:t>
            </a:r>
            <a:r>
              <a:rPr lang="en-US" altLang="zh-TW" sz="1600" b="1" dirty="0"/>
              <a:t>2015 (TIMSS 2015)</a:t>
            </a:r>
            <a:r>
              <a:rPr lang="zh-TW" altLang="en-US" sz="1600" b="1" dirty="0"/>
              <a:t>：臺灣精簡國家成果報告。</a:t>
            </a:r>
            <a:r>
              <a:rPr lang="en-US" altLang="zh-TW" sz="1600" b="1" dirty="0"/>
              <a:t>	</a:t>
            </a:r>
            <a:r>
              <a:rPr lang="zh-TW" altLang="en-US" sz="1600" dirty="0"/>
              <a:t>取自</a:t>
            </a:r>
            <a:r>
              <a:rPr lang="en-US" altLang="zh-TW" sz="1600" dirty="0"/>
              <a:t>	http://www.sec.ntnu.edu.tw/timss2015/downloads/T15TWNexecutive_CH.pdf </a:t>
            </a:r>
          </a:p>
          <a:p>
            <a:pPr marL="0" indent="0">
              <a:lnSpc>
                <a:spcPct val="120000"/>
              </a:lnSpc>
              <a:buNone/>
            </a:pPr>
            <a:r>
              <a:rPr lang="zh-TW" altLang="en-US" sz="1600" dirty="0"/>
              <a:t>曹博盛</a:t>
            </a:r>
            <a:r>
              <a:rPr lang="en-US" altLang="zh-TW" sz="1600" dirty="0"/>
              <a:t>(2018)</a:t>
            </a:r>
            <a:r>
              <a:rPr lang="zh-TW" altLang="en-US" sz="1600" dirty="0"/>
              <a:t>。八年級學生數學成就及相關因素探討。載於張俊彥（主編），</a:t>
            </a:r>
            <a:r>
              <a:rPr lang="zh-TW" altLang="en-US" sz="1600" b="1" dirty="0"/>
              <a:t>國際數學與科學</a:t>
            </a:r>
            <a:r>
              <a:rPr lang="en-US" altLang="zh-TW" sz="1600" b="1" dirty="0"/>
              <a:t>	</a:t>
            </a:r>
            <a:r>
              <a:rPr lang="zh-TW" altLang="en-US" sz="1600" b="1" dirty="0"/>
              <a:t>教育成就趨勢調查 </a:t>
            </a:r>
            <a:r>
              <a:rPr lang="en-US" altLang="zh-TW" sz="1600" b="1" dirty="0"/>
              <a:t>2015 </a:t>
            </a:r>
            <a:r>
              <a:rPr lang="zh-TW" altLang="en-US" sz="1600" b="1" dirty="0"/>
              <a:t>國家報告</a:t>
            </a:r>
            <a:r>
              <a:rPr lang="en-US" altLang="zh-TW" sz="1600" dirty="0"/>
              <a:t>(206-280</a:t>
            </a:r>
            <a:r>
              <a:rPr lang="zh-TW" altLang="en-US" sz="1600" dirty="0"/>
              <a:t>頁</a:t>
            </a:r>
            <a:r>
              <a:rPr lang="en-US" altLang="zh-TW" sz="1600" dirty="0"/>
              <a:t>)</a:t>
            </a:r>
            <a:r>
              <a:rPr lang="zh-TW" altLang="en-US" sz="1600" dirty="0"/>
              <a:t>。臺北市：國立臺灣師範大學科學教</a:t>
            </a:r>
            <a:r>
              <a:rPr lang="en-US" altLang="zh-TW" sz="1600" dirty="0"/>
              <a:t>	</a:t>
            </a:r>
            <a:r>
              <a:rPr lang="zh-TW" altLang="en-US" sz="1600" dirty="0"/>
              <a:t>育研究中心。</a:t>
            </a:r>
            <a:endParaRPr lang="en-US" altLang="zh-TW" sz="1600" dirty="0"/>
          </a:p>
          <a:p>
            <a:pPr marL="0" indent="0">
              <a:lnSpc>
                <a:spcPct val="120000"/>
              </a:lnSpc>
              <a:buNone/>
            </a:pPr>
            <a:r>
              <a:rPr lang="zh-TW" altLang="en-US" sz="1600" dirty="0"/>
              <a:t>楊文金</a:t>
            </a:r>
            <a:r>
              <a:rPr lang="en-US" altLang="zh-TW" sz="1600" dirty="0"/>
              <a:t>(2018)</a:t>
            </a:r>
            <a:r>
              <a:rPr lang="zh-TW" altLang="en-US" sz="1600" dirty="0"/>
              <a:t>。八年級學生科學成就及相關因素探討。載於張俊彥（主編），</a:t>
            </a:r>
            <a:r>
              <a:rPr lang="zh-TW" altLang="en-US" sz="1600" b="1" dirty="0"/>
              <a:t>國際數學與科學</a:t>
            </a:r>
            <a:r>
              <a:rPr lang="en-US" altLang="zh-TW" sz="1600" b="1" dirty="0"/>
              <a:t>	</a:t>
            </a:r>
            <a:r>
              <a:rPr lang="zh-TW" altLang="en-US" sz="1600" b="1" dirty="0"/>
              <a:t>教育成就趨勢調查 </a:t>
            </a:r>
            <a:r>
              <a:rPr lang="en-US" altLang="zh-TW" sz="1600" b="1" dirty="0"/>
              <a:t>2015 </a:t>
            </a:r>
            <a:r>
              <a:rPr lang="zh-TW" altLang="en-US" sz="1600" b="1" dirty="0"/>
              <a:t>國家報告</a:t>
            </a:r>
            <a:r>
              <a:rPr lang="en-US" altLang="zh-TW" sz="1600" b="1" dirty="0"/>
              <a:t>(</a:t>
            </a:r>
            <a:r>
              <a:rPr lang="en-US" altLang="zh-TW" sz="1600" dirty="0"/>
              <a:t>284-380</a:t>
            </a:r>
            <a:r>
              <a:rPr lang="zh-TW" altLang="en-US" sz="1600" dirty="0"/>
              <a:t>頁</a:t>
            </a:r>
            <a:r>
              <a:rPr lang="en-US" altLang="zh-TW" sz="1600" dirty="0"/>
              <a:t>)</a:t>
            </a:r>
            <a:r>
              <a:rPr lang="zh-TW" altLang="en-US" sz="1600" dirty="0"/>
              <a:t>。臺北市：國立臺灣師範大學科學教</a:t>
            </a:r>
            <a:r>
              <a:rPr lang="en-US" altLang="zh-TW" sz="1600" dirty="0"/>
              <a:t>	</a:t>
            </a:r>
            <a:r>
              <a:rPr lang="zh-TW" altLang="en-US" sz="1600" dirty="0"/>
              <a:t>育研究中心。</a:t>
            </a:r>
            <a:endParaRPr lang="en-US" altLang="zh-TW" sz="1600" dirty="0"/>
          </a:p>
          <a:p>
            <a:pPr marL="0" lvl="0" indent="0">
              <a:lnSpc>
                <a:spcPct val="120000"/>
              </a:lnSpc>
              <a:buNone/>
            </a:pPr>
            <a:endParaRPr lang="zh-TW" altLang="zh-TW" sz="1600" dirty="0">
              <a:solidFill>
                <a:prstClr val="black"/>
              </a:solidFill>
            </a:endParaRPr>
          </a:p>
        </p:txBody>
      </p:sp>
      <p:sp>
        <p:nvSpPr>
          <p:cNvPr id="4" name="投影片編號版面配置區 3">
            <a:extLst>
              <a:ext uri="{FF2B5EF4-FFF2-40B4-BE49-F238E27FC236}">
                <a16:creationId xmlns:a16="http://schemas.microsoft.com/office/drawing/2014/main" id="{85AF04D7-5DB8-451E-AF6F-EBA690520574}"/>
              </a:ext>
            </a:extLst>
          </p:cNvPr>
          <p:cNvSpPr>
            <a:spLocks noGrp="1"/>
          </p:cNvSpPr>
          <p:nvPr>
            <p:ph type="sldNum" sz="quarter" idx="12"/>
          </p:nvPr>
        </p:nvSpPr>
        <p:spPr/>
        <p:txBody>
          <a:bodyPr/>
          <a:lstStyle/>
          <a:p>
            <a:fld id="{5E023F15-DF02-435D-8E21-663868E08D20}" type="slidenum">
              <a:rPr lang="zh-TW" altLang="en-US" smtClean="0"/>
              <a:pPr/>
              <a:t>87</a:t>
            </a:fld>
            <a:endParaRPr lang="zh-TW" altLang="en-US" dirty="0"/>
          </a:p>
        </p:txBody>
      </p:sp>
    </p:spTree>
    <p:extLst>
      <p:ext uri="{BB962C8B-B14F-4D97-AF65-F5344CB8AC3E}">
        <p14:creationId xmlns:p14="http://schemas.microsoft.com/office/powerpoint/2010/main" val="35235250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C53FCFA-500E-4446-A3A0-2A89AA8AD6A6}"/>
              </a:ext>
            </a:extLst>
          </p:cNvPr>
          <p:cNvSpPr>
            <a:spLocks noGrp="1"/>
          </p:cNvSpPr>
          <p:nvPr>
            <p:ph type="title"/>
          </p:nvPr>
        </p:nvSpPr>
        <p:spPr/>
        <p:txBody>
          <a:bodyPr/>
          <a:lstStyle/>
          <a:p>
            <a:r>
              <a:rPr lang="zh-TW" altLang="en-US" b="1" dirty="0"/>
              <a:t>參考文獻</a:t>
            </a:r>
          </a:p>
        </p:txBody>
      </p:sp>
      <p:sp>
        <p:nvSpPr>
          <p:cNvPr id="3" name="內容版面配置區 2">
            <a:extLst>
              <a:ext uri="{FF2B5EF4-FFF2-40B4-BE49-F238E27FC236}">
                <a16:creationId xmlns:a16="http://schemas.microsoft.com/office/drawing/2014/main" id="{0930A067-FF9A-4766-8276-A72004F413DA}"/>
              </a:ext>
            </a:extLst>
          </p:cNvPr>
          <p:cNvSpPr>
            <a:spLocks noGrp="1"/>
          </p:cNvSpPr>
          <p:nvPr>
            <p:ph idx="1"/>
          </p:nvPr>
        </p:nvSpPr>
        <p:spPr>
          <a:xfrm>
            <a:off x="342900" y="1030778"/>
            <a:ext cx="8629650" cy="5303520"/>
          </a:xfrm>
        </p:spPr>
        <p:txBody>
          <a:bodyPr>
            <a:normAutofit/>
          </a:bodyPr>
          <a:lstStyle/>
          <a:p>
            <a:pPr marL="0" lvl="0" indent="0">
              <a:lnSpc>
                <a:spcPct val="120000"/>
              </a:lnSpc>
              <a:buNone/>
            </a:pPr>
            <a:r>
              <a:rPr lang="en-US" altLang="zh-TW" sz="1600" dirty="0">
                <a:solidFill>
                  <a:prstClr val="black"/>
                </a:solidFill>
              </a:rPr>
              <a:t>OECD (2016). PISA 2018 </a:t>
            </a:r>
            <a:r>
              <a:rPr lang="en-US" altLang="zh-TW" sz="1600" i="1" dirty="0">
                <a:solidFill>
                  <a:prstClr val="black"/>
                </a:solidFill>
              </a:rPr>
              <a:t>Draft Analytical Frameworks</a:t>
            </a:r>
            <a:r>
              <a:rPr lang="en-US" altLang="zh-TW" sz="1600" dirty="0">
                <a:solidFill>
                  <a:prstClr val="black"/>
                </a:solidFill>
              </a:rPr>
              <a:t>. Retrieved from 	https://www.oecd.org/pisa/data/PISA-2018-draft-frameworks.pdf</a:t>
            </a:r>
          </a:p>
          <a:p>
            <a:pPr marL="0" lvl="0" indent="0">
              <a:lnSpc>
                <a:spcPct val="120000"/>
              </a:lnSpc>
              <a:buNone/>
            </a:pPr>
            <a:r>
              <a:rPr lang="en-US" altLang="zh-TW" sz="1600" dirty="0">
                <a:solidFill>
                  <a:prstClr val="black"/>
                </a:solidFill>
              </a:rPr>
              <a:t>OECD (2017). </a:t>
            </a:r>
            <a:r>
              <a:rPr lang="en-US" altLang="zh-TW" sz="1600" i="1" dirty="0">
                <a:solidFill>
                  <a:prstClr val="black"/>
                </a:solidFill>
              </a:rPr>
              <a:t>PISA 2015 Assessment and Analytical Framework: Science, Reading, 	Mathematic, Financial Literacy and Collaborative Problem Solving, revised 	edition. </a:t>
            </a:r>
            <a:r>
              <a:rPr lang="en-US" altLang="zh-TW" sz="1600" dirty="0">
                <a:solidFill>
                  <a:prstClr val="black"/>
                </a:solidFill>
              </a:rPr>
              <a:t>PISA, OECD Publishing, Paris. https://read.oecd-ilibrary.org/education 	/pisa-2015-assessment-and-analytical-framework_9789264281820-en#page1</a:t>
            </a:r>
          </a:p>
          <a:p>
            <a:pPr marL="0" lvl="0" indent="0">
              <a:lnSpc>
                <a:spcPct val="120000"/>
              </a:lnSpc>
              <a:buNone/>
            </a:pPr>
            <a:r>
              <a:rPr lang="en-US" altLang="zh-TW" sz="1600" dirty="0">
                <a:solidFill>
                  <a:prstClr val="black"/>
                </a:solidFill>
              </a:rPr>
              <a:t>OECD (2018a). </a:t>
            </a:r>
            <a:r>
              <a:rPr lang="en-US" altLang="zh-TW" sz="1600" i="1" dirty="0">
                <a:solidFill>
                  <a:prstClr val="black"/>
                </a:solidFill>
              </a:rPr>
              <a:t>PISA 2021 Mathematics Framework (Draft). </a:t>
            </a:r>
            <a:r>
              <a:rPr lang="en-US" altLang="zh-TW" sz="1600" dirty="0">
                <a:solidFill>
                  <a:prstClr val="black"/>
                </a:solidFill>
              </a:rPr>
              <a:t>Retrieved from 	http://www.oecd.org/pisa/sitedocument/PISA-2021-mathematics-	framework.pdf</a:t>
            </a:r>
          </a:p>
          <a:p>
            <a:pPr marL="0" lvl="0" indent="0">
              <a:lnSpc>
                <a:spcPct val="120000"/>
              </a:lnSpc>
              <a:buNone/>
            </a:pPr>
            <a:r>
              <a:rPr lang="en-US" altLang="zh-TW" sz="1600" dirty="0">
                <a:solidFill>
                  <a:prstClr val="black"/>
                </a:solidFill>
              </a:rPr>
              <a:t>OECD (2018b). Implementing the Proposed Mathematics Framework: Recommendations 	for PISA 2021. Retrieved from https://curriculumredesign.org/wp-content 	/uploads/Mathematics-in-the-21st-C_Geneva Presentation_animated_v15.pdf</a:t>
            </a:r>
          </a:p>
          <a:p>
            <a:pPr marL="0" lvl="0" indent="0">
              <a:lnSpc>
                <a:spcPct val="120000"/>
              </a:lnSpc>
              <a:buNone/>
            </a:pPr>
            <a:r>
              <a:rPr lang="en-US" altLang="zh-TW" sz="1600" dirty="0">
                <a:solidFill>
                  <a:prstClr val="black"/>
                </a:solidFill>
              </a:rPr>
              <a:t>OECD (2019). </a:t>
            </a:r>
            <a:r>
              <a:rPr lang="en-US" altLang="zh-TW" sz="1600" i="1" dirty="0">
                <a:solidFill>
                  <a:prstClr val="black"/>
                </a:solidFill>
              </a:rPr>
              <a:t>PISA 2021 Creative Thinking Framework (Third Draft). </a:t>
            </a:r>
            <a:r>
              <a:rPr lang="en-US" altLang="zh-TW" sz="1600" dirty="0">
                <a:solidFill>
                  <a:prstClr val="black"/>
                </a:solidFill>
              </a:rPr>
              <a:t>Retrieved from 	http://www.oecd.org/pisa/publications/PISA-2021-creative-thinking-	framework.pdf</a:t>
            </a:r>
          </a:p>
        </p:txBody>
      </p:sp>
      <p:sp>
        <p:nvSpPr>
          <p:cNvPr id="4" name="投影片編號版面配置區 3">
            <a:extLst>
              <a:ext uri="{FF2B5EF4-FFF2-40B4-BE49-F238E27FC236}">
                <a16:creationId xmlns:a16="http://schemas.microsoft.com/office/drawing/2014/main" id="{85AF04D7-5DB8-451E-AF6F-EBA690520574}"/>
              </a:ext>
            </a:extLst>
          </p:cNvPr>
          <p:cNvSpPr>
            <a:spLocks noGrp="1"/>
          </p:cNvSpPr>
          <p:nvPr>
            <p:ph type="sldNum" sz="quarter" idx="12"/>
          </p:nvPr>
        </p:nvSpPr>
        <p:spPr/>
        <p:txBody>
          <a:bodyPr/>
          <a:lstStyle/>
          <a:p>
            <a:fld id="{5E023F15-DF02-435D-8E21-663868E08D20}" type="slidenum">
              <a:rPr lang="zh-TW" altLang="en-US" smtClean="0"/>
              <a:pPr/>
              <a:t>88</a:t>
            </a:fld>
            <a:endParaRPr lang="zh-TW" altLang="en-US" dirty="0"/>
          </a:p>
        </p:txBody>
      </p:sp>
    </p:spTree>
    <p:extLst>
      <p:ext uri="{BB962C8B-B14F-4D97-AF65-F5344CB8AC3E}">
        <p14:creationId xmlns:p14="http://schemas.microsoft.com/office/powerpoint/2010/main" val="41434304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FB78585C-DD3F-4AEB-879A-BCAC897890BB}"/>
              </a:ext>
            </a:extLst>
          </p:cNvPr>
          <p:cNvSpPr>
            <a:spLocks noGrp="1"/>
          </p:cNvSpPr>
          <p:nvPr>
            <p:ph type="title"/>
          </p:nvPr>
        </p:nvSpPr>
        <p:spPr>
          <a:xfrm>
            <a:off x="-4762" y="2166940"/>
            <a:ext cx="9144000" cy="2109786"/>
          </a:xfrm>
        </p:spPr>
        <p:txBody>
          <a:bodyPr anchor="ctr">
            <a:normAutofit/>
          </a:bodyPr>
          <a:lstStyle/>
          <a:p>
            <a:r>
              <a:rPr lang="zh-TW" altLang="en-US" sz="7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感謝</a:t>
            </a:r>
            <a:r>
              <a:rPr lang="zh-TW" altLang="en-US" sz="7200" b="1" dirty="0">
                <a:effectLst>
                  <a:outerShdw blurRad="38100" dist="38100" dir="2700000" algn="tl">
                    <a:srgbClr val="000000">
                      <a:alpha val="43137"/>
                    </a:srgbClr>
                  </a:outerShdw>
                </a:effectLst>
              </a:rPr>
              <a:t>聆聽</a:t>
            </a:r>
          </a:p>
        </p:txBody>
      </p:sp>
      <p:sp>
        <p:nvSpPr>
          <p:cNvPr id="5" name="內容版面配置區 4">
            <a:extLst>
              <a:ext uri="{FF2B5EF4-FFF2-40B4-BE49-F238E27FC236}">
                <a16:creationId xmlns:a16="http://schemas.microsoft.com/office/drawing/2014/main" id="{ADB6E0F8-8F1E-4621-A0A5-AF8514816E46}"/>
              </a:ext>
            </a:extLst>
          </p:cNvPr>
          <p:cNvSpPr>
            <a:spLocks noGrp="1"/>
          </p:cNvSpPr>
          <p:nvPr>
            <p:ph type="body" idx="1"/>
          </p:nvPr>
        </p:nvSpPr>
        <p:spPr/>
        <p:txBody>
          <a:bodyPr>
            <a:normAutofit/>
          </a:bodyPr>
          <a:lstStyle/>
          <a:p>
            <a:endParaRPr lang="en-US" altLang="zh-TW" dirty="0"/>
          </a:p>
          <a:p>
            <a:endParaRPr lang="zh-TW" altLang="en-US" dirty="0"/>
          </a:p>
        </p:txBody>
      </p:sp>
      <p:sp>
        <p:nvSpPr>
          <p:cNvPr id="2" name="投影片編號版面配置區 1">
            <a:extLst>
              <a:ext uri="{FF2B5EF4-FFF2-40B4-BE49-F238E27FC236}">
                <a16:creationId xmlns:a16="http://schemas.microsoft.com/office/drawing/2014/main" id="{B727832B-6CDD-48B2-A180-CF0719B45B6E}"/>
              </a:ext>
            </a:extLst>
          </p:cNvPr>
          <p:cNvSpPr>
            <a:spLocks noGrp="1"/>
          </p:cNvSpPr>
          <p:nvPr>
            <p:ph type="sldNum" sz="quarter" idx="12"/>
          </p:nvPr>
        </p:nvSpPr>
        <p:spPr>
          <a:xfrm>
            <a:off x="7086600" y="6492875"/>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31A980-7588-4083-857F-A0D0EB669A02}" type="slidenum">
              <a:rPr kumimoji="0" lang="zh-TW" altLang="en-US" sz="1800" b="0" i="0" u="none" strike="noStrike" kern="1200" cap="none" spc="0" normalizeH="0" baseline="0" noProof="0" smtClean="0">
                <a:ln>
                  <a:noFill/>
                </a:ln>
                <a:solidFill>
                  <a:prstClr val="black"/>
                </a:solidFill>
                <a:effectLst/>
                <a:uLnTx/>
                <a:uFillTx/>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zh-TW" altLang="en-US" sz="1800" b="0" i="0" u="none" strike="noStrike" kern="1200" cap="none" spc="0" normalizeH="0" baseline="0" noProof="0" dirty="0">
              <a:ln>
                <a:noFill/>
              </a:ln>
              <a:solidFill>
                <a:prstClr val="black"/>
              </a:solidFill>
              <a:effectLst/>
              <a:uLnTx/>
              <a:uFillTx/>
              <a:ea typeface="微軟正黑體"/>
              <a:cs typeface="+mn-cs"/>
            </a:endParaRPr>
          </a:p>
        </p:txBody>
      </p:sp>
    </p:spTree>
    <p:extLst>
      <p:ext uri="{BB962C8B-B14F-4D97-AF65-F5344CB8AC3E}">
        <p14:creationId xmlns:p14="http://schemas.microsoft.com/office/powerpoint/2010/main" val="4120423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0627866-1FDF-4DCA-BA16-D25E34F591AD}"/>
              </a:ext>
            </a:extLst>
          </p:cNvPr>
          <p:cNvSpPr>
            <a:spLocks noGrp="1"/>
          </p:cNvSpPr>
          <p:nvPr>
            <p:ph type="title"/>
          </p:nvPr>
        </p:nvSpPr>
        <p:spPr/>
        <p:txBody>
          <a:bodyPr>
            <a:normAutofit fontScale="90000"/>
          </a:bodyPr>
          <a:lstStyle/>
          <a:p>
            <a:r>
              <a:rPr lang="en-US" altLang="zh-TW" b="1" dirty="0" err="1">
                <a:latin typeface="+mn-ea"/>
                <a:ea typeface="+mn-ea"/>
              </a:rPr>
              <a:t>eTIMSS</a:t>
            </a:r>
            <a:r>
              <a:rPr lang="en-US" altLang="zh-TW" b="1" dirty="0">
                <a:latin typeface="+mn-ea"/>
                <a:ea typeface="+mn-ea"/>
              </a:rPr>
              <a:t> (electronic version of TIMSS)</a:t>
            </a:r>
            <a:endParaRPr lang="zh-TW" altLang="en-US" b="1" dirty="0">
              <a:latin typeface="+mn-ea"/>
              <a:ea typeface="+mn-ea"/>
            </a:endParaRPr>
          </a:p>
        </p:txBody>
      </p:sp>
      <p:sp>
        <p:nvSpPr>
          <p:cNvPr id="3" name="內容版面配置區 2">
            <a:extLst>
              <a:ext uri="{FF2B5EF4-FFF2-40B4-BE49-F238E27FC236}">
                <a16:creationId xmlns:a16="http://schemas.microsoft.com/office/drawing/2014/main" id="{418EB7FD-A558-46F4-BE96-8FDAEF38D6A3}"/>
              </a:ext>
            </a:extLst>
          </p:cNvPr>
          <p:cNvSpPr>
            <a:spLocks noGrp="1"/>
          </p:cNvSpPr>
          <p:nvPr>
            <p:ph idx="1"/>
          </p:nvPr>
        </p:nvSpPr>
        <p:spPr>
          <a:xfrm>
            <a:off x="326003" y="1590675"/>
            <a:ext cx="8587409" cy="4586288"/>
          </a:xfrm>
        </p:spPr>
        <p:txBody>
          <a:bodyPr>
            <a:normAutofit/>
          </a:bodyPr>
          <a:lstStyle/>
          <a:p>
            <a:pPr>
              <a:lnSpc>
                <a:spcPct val="120000"/>
              </a:lnSpc>
            </a:pPr>
            <a:r>
              <a:rPr lang="en-US" altLang="zh-TW" sz="2400" dirty="0">
                <a:latin typeface="+mn-ea"/>
              </a:rPr>
              <a:t>TIMSS</a:t>
            </a:r>
            <a:r>
              <a:rPr lang="zh-TW" altLang="en-US" sz="2400" dirty="0">
                <a:latin typeface="+mn-ea"/>
              </a:rPr>
              <a:t> </a:t>
            </a:r>
            <a:r>
              <a:rPr lang="en-US" altLang="zh-TW" sz="2400" dirty="0">
                <a:latin typeface="+mn-ea"/>
              </a:rPr>
              <a:t>2019</a:t>
            </a:r>
            <a:r>
              <a:rPr lang="zh-TW" altLang="en-US" sz="2400" dirty="0">
                <a:latin typeface="+mn-ea"/>
              </a:rPr>
              <a:t>開始引進數位化評量系統</a:t>
            </a:r>
            <a:r>
              <a:rPr lang="en-US" altLang="zh-TW" sz="2400" dirty="0">
                <a:latin typeface="+mn-ea"/>
              </a:rPr>
              <a:t>(</a:t>
            </a:r>
            <a:r>
              <a:rPr lang="en-US" altLang="zh-TW" sz="2400" dirty="0" err="1">
                <a:latin typeface="+mn-ea"/>
              </a:rPr>
              <a:t>eTIMSS</a:t>
            </a:r>
            <a:r>
              <a:rPr lang="en-US" altLang="zh-TW" sz="2400" dirty="0">
                <a:latin typeface="+mn-ea"/>
              </a:rPr>
              <a:t>)</a:t>
            </a:r>
            <a:r>
              <a:rPr lang="zh-TW" altLang="en-US" sz="2400" dirty="0">
                <a:latin typeface="+mn-ea"/>
              </a:rPr>
              <a:t>進行施測，</a:t>
            </a:r>
            <a:r>
              <a:rPr lang="en-US" altLang="zh-TW" sz="2400" dirty="0">
                <a:latin typeface="+mn-ea"/>
              </a:rPr>
              <a:t>63</a:t>
            </a:r>
            <a:r>
              <a:rPr lang="zh-TW" altLang="en-US" sz="2400" dirty="0">
                <a:latin typeface="+mn-ea"/>
              </a:rPr>
              <a:t>個參與國家當中，目前約有一半採用電腦化測驗，仍有一半維持過去的紙筆測驗。</a:t>
            </a:r>
            <a:endParaRPr lang="en-US" altLang="zh-TW" sz="2400" dirty="0">
              <a:latin typeface="+mn-ea"/>
            </a:endParaRPr>
          </a:p>
          <a:p>
            <a:pPr>
              <a:lnSpc>
                <a:spcPct val="120000"/>
              </a:lnSpc>
            </a:pPr>
            <a:r>
              <a:rPr lang="en-US" altLang="zh-TW" sz="2400" dirty="0" err="1">
                <a:latin typeface="+mn-ea"/>
              </a:rPr>
              <a:t>eTIMSS</a:t>
            </a:r>
            <a:r>
              <a:rPr lang="zh-TW" altLang="en-US" sz="2400" dirty="0">
                <a:latin typeface="+mn-ea"/>
              </a:rPr>
              <a:t>增加了問題解決和探究任務（</a:t>
            </a:r>
            <a:r>
              <a:rPr lang="en-US" altLang="zh-TW" sz="2400" dirty="0">
                <a:latin typeface="+mn-ea"/>
              </a:rPr>
              <a:t>problem solving and inquiry tasks,</a:t>
            </a:r>
            <a:r>
              <a:rPr lang="zh-TW" altLang="en-US" sz="2400" dirty="0">
                <a:latin typeface="+mn-ea"/>
              </a:rPr>
              <a:t> </a:t>
            </a:r>
            <a:r>
              <a:rPr lang="en-US" altLang="zh-TW" sz="2400" dirty="0">
                <a:latin typeface="+mn-ea"/>
              </a:rPr>
              <a:t>PSIs</a:t>
            </a:r>
            <a:r>
              <a:rPr lang="zh-TW" altLang="en-US" sz="2400" dirty="0">
                <a:latin typeface="+mn-ea"/>
              </a:rPr>
              <a:t>）：透過模擬真實世界和實驗室的情境，讓學生可以整合、應用過程技能和內容知識來解決數學問題以及進行科學實驗或調查</a:t>
            </a:r>
            <a:r>
              <a:rPr lang="zh-TW" altLang="en-US" sz="2400" dirty="0"/>
              <a:t>。</a:t>
            </a:r>
          </a:p>
        </p:txBody>
      </p:sp>
      <p:sp>
        <p:nvSpPr>
          <p:cNvPr id="4" name="投影片編號版面配置區 3">
            <a:extLst>
              <a:ext uri="{FF2B5EF4-FFF2-40B4-BE49-F238E27FC236}">
                <a16:creationId xmlns:a16="http://schemas.microsoft.com/office/drawing/2014/main" id="{7EBAAEE7-DEFF-4A92-BD16-DDA3A574643E}"/>
              </a:ext>
            </a:extLst>
          </p:cNvPr>
          <p:cNvSpPr>
            <a:spLocks noGrp="1"/>
          </p:cNvSpPr>
          <p:nvPr>
            <p:ph type="sldNum" sz="quarter" idx="12"/>
          </p:nvPr>
        </p:nvSpPr>
        <p:spPr/>
        <p:txBody>
          <a:bodyPr/>
          <a:lstStyle/>
          <a:p>
            <a:fld id="{5E023F15-DF02-435D-8E21-663868E08D20}" type="slidenum">
              <a:rPr lang="zh-TW" altLang="en-US" smtClean="0"/>
              <a:pPr/>
              <a:t>9</a:t>
            </a:fld>
            <a:endParaRPr lang="zh-TW" altLang="en-US" dirty="0"/>
          </a:p>
        </p:txBody>
      </p:sp>
    </p:spTree>
    <p:extLst>
      <p:ext uri="{BB962C8B-B14F-4D97-AF65-F5344CB8AC3E}">
        <p14:creationId xmlns:p14="http://schemas.microsoft.com/office/powerpoint/2010/main" val="1531493696"/>
      </p:ext>
    </p:extLst>
  </p:cSld>
  <p:clrMapOvr>
    <a:masterClrMapping/>
  </p:clrMapOvr>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訂 4">
      <a:majorFont>
        <a:latin typeface="微軟正黑體"/>
        <a:ea typeface="微軟正黑體"/>
        <a:cs typeface=""/>
      </a:majorFont>
      <a:minorFont>
        <a:latin typeface="微軟正黑體"/>
        <a:ea typeface="微軟正黑體"/>
        <a:cs typeface=""/>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訂 1">
      <a:majorFont>
        <a:latin typeface="Times New Roman"/>
        <a:ea typeface="微軟正黑體"/>
        <a:cs typeface=""/>
      </a:majorFont>
      <a:minorFont>
        <a:latin typeface="Times New Roman"/>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7239</TotalTime>
  <Words>6968</Words>
  <Application>Microsoft Office PowerPoint</Application>
  <PresentationFormat>如螢幕大小 (4:3)</PresentationFormat>
  <Paragraphs>649</Paragraphs>
  <Slides>89</Slides>
  <Notes>17</Notes>
  <HiddenSlides>0</HiddenSlides>
  <MMClips>0</MMClips>
  <ScaleCrop>false</ScaleCrop>
  <HeadingPairs>
    <vt:vector size="6" baseType="variant">
      <vt:variant>
        <vt:lpstr>使用字型</vt:lpstr>
      </vt:variant>
      <vt:variant>
        <vt:i4>7</vt:i4>
      </vt:variant>
      <vt:variant>
        <vt:lpstr>佈景主題</vt:lpstr>
      </vt:variant>
      <vt:variant>
        <vt:i4>2</vt:i4>
      </vt:variant>
      <vt:variant>
        <vt:lpstr>投影片標題</vt:lpstr>
      </vt:variant>
      <vt:variant>
        <vt:i4>89</vt:i4>
      </vt:variant>
    </vt:vector>
  </HeadingPairs>
  <TitlesOfParts>
    <vt:vector size="98" baseType="lpstr">
      <vt:lpstr>Gill Sans</vt:lpstr>
      <vt:lpstr>微軟正黑體</vt:lpstr>
      <vt:lpstr>微軟正黑體</vt:lpstr>
      <vt:lpstr>Arial</vt:lpstr>
      <vt:lpstr>Calibri</vt:lpstr>
      <vt:lpstr>Times New Roman</vt:lpstr>
      <vt:lpstr>Wingdings</vt:lpstr>
      <vt:lpstr>Office 佈景主題</vt:lpstr>
      <vt:lpstr>自訂設計</vt:lpstr>
      <vt:lpstr>108課綱素養導向與 國際接軌之重要性</vt:lpstr>
      <vt:lpstr>12年國教課綱的願景</vt:lpstr>
      <vt:lpstr>12年國教課綱：核心素養三面九項</vt:lpstr>
      <vt:lpstr>素養評量到底要怎麼“評”?</vt:lpstr>
      <vt:lpstr>素養評量的國際趨勢</vt:lpstr>
      <vt:lpstr>國際數學與科學教育成就趨勢調查（TIMSS）</vt:lpstr>
      <vt:lpstr>TIMSS評量規模</vt:lpstr>
      <vt:lpstr>TIMSS評量架構</vt:lpstr>
      <vt:lpstr>eTIMSS (electronic version of TIMSS)</vt:lpstr>
      <vt:lpstr>臺灣歷次TIMSS表現與國際排名</vt:lpstr>
      <vt:lpstr>臺灣歷次TIMSS表現趨勢</vt:lpstr>
      <vt:lpstr>8年級數學範例試題</vt:lpstr>
      <vt:lpstr>8年級科學範例試題</vt:lpstr>
      <vt:lpstr>PowerPoint 簡報</vt:lpstr>
      <vt:lpstr>PowerPoint 簡報</vt:lpstr>
      <vt:lpstr>PowerPoint 簡報</vt:lpstr>
      <vt:lpstr>臺灣歷次PIRLS表現趨勢</vt:lpstr>
      <vt:lpstr>PowerPoint 簡報</vt:lpstr>
      <vt:lpstr>ePIRLS (extension PIRLS)</vt:lpstr>
      <vt:lpstr>PowerPoint 簡報</vt:lpstr>
      <vt:lpstr>PIRLS範例試題</vt:lpstr>
      <vt:lpstr>PowerPoint 簡報</vt:lpstr>
      <vt:lpstr>國際學生能力評量計畫（PISA）</vt:lpstr>
      <vt:lpstr>電腦化測驗為趨勢</vt:lpstr>
      <vt:lpstr>PISA主測驗領域</vt:lpstr>
      <vt:lpstr>歷次測驗</vt:lpstr>
      <vt:lpstr>PISA 評量規模</vt:lpstr>
      <vt:lpstr>臺灣歷次PISA表現趨勢</vt:lpstr>
      <vt:lpstr>試題類型</vt:lpstr>
      <vt:lpstr>PISA附加領域</vt:lpstr>
      <vt:lpstr>臺灣參與PISA的效益</vt:lpstr>
      <vt:lpstr>PISA數學素養的定義</vt:lpstr>
      <vt:lpstr>PISA數學素養的評量架構 (OECD, 2018b)</vt:lpstr>
      <vt:lpstr>PISA 2022 數學素養的特色</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PISA閱讀素養的定義與評量架構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PISA科學素養的定義與評量架構</vt:lpstr>
      <vt:lpstr>PowerPoint 簡報</vt:lpstr>
      <vt:lpstr>PowerPoint 簡報</vt:lpstr>
      <vt:lpstr>PowerPoint 簡報</vt:lpstr>
      <vt:lpstr>PowerPoint 簡報</vt:lpstr>
      <vt:lpstr>PowerPoint 簡報</vt:lpstr>
      <vt:lpstr>PowerPoint 簡報</vt:lpstr>
      <vt:lpstr>PowerPoint 簡報</vt:lpstr>
      <vt:lpstr>PISA創意思考的定義與評量架構</vt:lpstr>
      <vt:lpstr>PISA創意思考評量設計 (OECD, 2019)</vt:lpstr>
      <vt:lpstr>PISA創意思考評分方式 (OECD, 2019)</vt:lpstr>
      <vt:lpstr>PISA創意思考範例試題：視覺表達 (1)</vt:lpstr>
      <vt:lpstr>PISA創意思考範例試題：視覺表達 (2)</vt:lpstr>
      <vt:lpstr>PISA創意思考範例試題：視覺表達 (3)</vt:lpstr>
      <vt:lpstr>素養導向教學建議 (1)</vt:lpstr>
      <vt:lpstr>素養導向教學建議 (2)</vt:lpstr>
      <vt:lpstr>數位評量平台介紹</vt:lpstr>
      <vt:lpstr>雲端測驗中心數位評量平台</vt:lpstr>
      <vt:lpstr>雲端測驗中心數位評量範例 (1)</vt:lpstr>
      <vt:lpstr>PowerPoint 簡報</vt:lpstr>
      <vt:lpstr>PowerPoint 簡報</vt:lpstr>
      <vt:lpstr>雲端測驗中心數位評量範例 (4)</vt:lpstr>
      <vt:lpstr>SmartReading適性閱讀測驗平台</vt:lpstr>
      <vt:lpstr>SmartReading的特色</vt:lpstr>
      <vt:lpstr>SmartReading的應用</vt:lpstr>
      <vt:lpstr>美感與創意測驗平台</vt:lpstr>
      <vt:lpstr>美感測驗範例</vt:lpstr>
      <vt:lpstr>創意測驗範例</vt:lpstr>
      <vt:lpstr>參考文獻</vt:lpstr>
      <vt:lpstr>參考文獻</vt:lpstr>
      <vt:lpstr>感謝聆聽</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學校協同人員 協助事項說明</dc:title>
  <dc:creator>淳熙 張</dc:creator>
  <cp:lastModifiedBy>靜沅 呂</cp:lastModifiedBy>
  <cp:revision>436</cp:revision>
  <dcterms:created xsi:type="dcterms:W3CDTF">2019-12-27T05:43:12Z</dcterms:created>
  <dcterms:modified xsi:type="dcterms:W3CDTF">2020-08-17T01:57:10Z</dcterms:modified>
</cp:coreProperties>
</file>