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53"/>
  </p:notesMasterIdLst>
  <p:handoutMasterIdLst>
    <p:handoutMasterId r:id="rId54"/>
  </p:handoutMasterIdLst>
  <p:sldIdLst>
    <p:sldId id="392" r:id="rId2"/>
    <p:sldId id="374" r:id="rId3"/>
    <p:sldId id="294" r:id="rId4"/>
    <p:sldId id="295" r:id="rId5"/>
    <p:sldId id="288" r:id="rId6"/>
    <p:sldId id="333" r:id="rId7"/>
    <p:sldId id="335" r:id="rId8"/>
    <p:sldId id="336" r:id="rId9"/>
    <p:sldId id="380" r:id="rId10"/>
    <p:sldId id="381" r:id="rId11"/>
    <p:sldId id="389" r:id="rId12"/>
    <p:sldId id="382" r:id="rId13"/>
    <p:sldId id="391" r:id="rId14"/>
    <p:sldId id="383" r:id="rId15"/>
    <p:sldId id="384" r:id="rId16"/>
    <p:sldId id="386" r:id="rId17"/>
    <p:sldId id="385" r:id="rId18"/>
    <p:sldId id="387" r:id="rId19"/>
    <p:sldId id="357" r:id="rId20"/>
    <p:sldId id="350" r:id="rId21"/>
    <p:sldId id="310" r:id="rId22"/>
    <p:sldId id="303" r:id="rId23"/>
    <p:sldId id="337" r:id="rId24"/>
    <p:sldId id="339" r:id="rId25"/>
    <p:sldId id="340" r:id="rId26"/>
    <p:sldId id="341" r:id="rId27"/>
    <p:sldId id="347" r:id="rId28"/>
    <p:sldId id="375" r:id="rId29"/>
    <p:sldId id="390" r:id="rId30"/>
    <p:sldId id="410" r:id="rId31"/>
    <p:sldId id="411" r:id="rId32"/>
    <p:sldId id="331" r:id="rId33"/>
    <p:sldId id="301" r:id="rId34"/>
    <p:sldId id="283" r:id="rId35"/>
    <p:sldId id="298" r:id="rId36"/>
    <p:sldId id="412" r:id="rId37"/>
    <p:sldId id="413" r:id="rId38"/>
    <p:sldId id="342" r:id="rId39"/>
    <p:sldId id="343" r:id="rId40"/>
    <p:sldId id="344" r:id="rId41"/>
    <p:sldId id="404" r:id="rId42"/>
    <p:sldId id="408" r:id="rId43"/>
    <p:sldId id="409" r:id="rId44"/>
    <p:sldId id="373" r:id="rId45"/>
    <p:sldId id="372" r:id="rId46"/>
    <p:sldId id="379" r:id="rId47"/>
    <p:sldId id="415" r:id="rId48"/>
    <p:sldId id="416" r:id="rId49"/>
    <p:sldId id="417" r:id="rId50"/>
    <p:sldId id="334" r:id="rId51"/>
    <p:sldId id="309" r:id="rId52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3EA"/>
    <a:srgbClr val="E9F1F5"/>
    <a:srgbClr val="0E7472"/>
    <a:srgbClr val="F7F7F7"/>
    <a:srgbClr val="118D8A"/>
    <a:srgbClr val="17C3BF"/>
    <a:srgbClr val="FDEFE9"/>
    <a:srgbClr val="73BED3"/>
    <a:srgbClr val="4BACC6"/>
    <a:srgbClr val="FCD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7" autoAdjust="0"/>
    <p:restoredTop sz="94816" autoAdjust="0"/>
  </p:normalViewPr>
  <p:slideViewPr>
    <p:cSldViewPr snapToGrid="0">
      <p:cViewPr varScale="1">
        <p:scale>
          <a:sx n="105" d="100"/>
          <a:sy n="105" d="100"/>
        </p:scale>
        <p:origin x="-18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D5A7DD-5819-4B35-89C5-AFE81F2BC34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1F487B8-2CFE-41EE-955B-747B81F895E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>
            <a:lnSpc>
              <a:spcPts val="2200"/>
            </a:lnSpc>
            <a:spcAft>
              <a:spcPts val="0"/>
            </a:spcAft>
          </a:pPr>
          <a:r>
            <a:rPr lang="zh-TW" altLang="en-US" sz="18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各高中職學生上網</a:t>
          </a:r>
          <a:endParaRPr lang="en-US" altLang="zh-TW" sz="1800" b="1" i="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rtl="0">
            <a:lnSpc>
              <a:spcPts val="2200"/>
            </a:lnSpc>
            <a:spcAft>
              <a:spcPts val="0"/>
            </a:spcAft>
          </a:pPr>
          <a:r>
            <a:rPr lang="zh-TW" altLang="en-US" sz="18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填寫申請書</a:t>
          </a:r>
          <a:endParaRPr lang="en-US" altLang="zh-TW" sz="1800" b="1" i="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rtl="0">
            <a:lnSpc>
              <a:spcPts val="2200"/>
            </a:lnSpc>
            <a:spcAft>
              <a:spcPts val="0"/>
            </a:spcAft>
          </a:pPr>
          <a:r>
            <a:rPr lang="zh-TW" altLang="en-US" sz="18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輔導及協助學生</a:t>
          </a:r>
          <a:endParaRPr lang="zh-TW" sz="1800" b="1" i="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73B20B-B18E-4436-9A6B-2F3C69642677}" type="parTrans" cxnId="{3F51729A-099E-48BF-A028-D530C8489E5A}">
      <dgm:prSet/>
      <dgm:spPr/>
      <dgm:t>
        <a:bodyPr/>
        <a:lstStyle/>
        <a:p>
          <a:endParaRPr lang="zh-TW" altLang="en-US"/>
        </a:p>
      </dgm:t>
    </dgm:pt>
    <dgm:pt modelId="{869B06EE-D093-4CC9-905C-88C64E542CAD}" type="sibTrans" cxnId="{3F51729A-099E-48BF-A028-D530C8489E5A}">
      <dgm:prSet/>
      <dgm:spPr/>
      <dgm:t>
        <a:bodyPr/>
        <a:lstStyle/>
        <a:p>
          <a:endParaRPr lang="zh-TW" altLang="en-US"/>
        </a:p>
      </dgm:t>
    </dgm:pt>
    <dgm:pt modelId="{79E1C1D9-226A-4119-B39B-C644D8B22F4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>
            <a:lnSpc>
              <a:spcPts val="2200"/>
            </a:lnSpc>
            <a:spcAft>
              <a:spcPts val="0"/>
            </a:spcAft>
          </a:pPr>
          <a:r>
            <a:rPr lang="zh-TW" altLang="en-US" sz="18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學校執行小組</a:t>
          </a:r>
          <a:endParaRPr lang="en-US" altLang="zh-TW" sz="1800" b="1" i="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rtl="0">
            <a:lnSpc>
              <a:spcPts val="2200"/>
            </a:lnSpc>
            <a:spcAft>
              <a:spcPts val="0"/>
            </a:spcAft>
          </a:pPr>
          <a:r>
            <a:rPr lang="zh-TW" sz="18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辦理初審作業</a:t>
          </a:r>
        </a:p>
      </dgm:t>
    </dgm:pt>
    <dgm:pt modelId="{51A1890D-02E0-4F63-92DF-221F65CB8CF7}" type="parTrans" cxnId="{02E1E1B2-E2E5-40FE-8B8B-F2DB3A091C1F}">
      <dgm:prSet/>
      <dgm:spPr/>
      <dgm:t>
        <a:bodyPr/>
        <a:lstStyle/>
        <a:p>
          <a:endParaRPr lang="zh-TW" altLang="en-US"/>
        </a:p>
      </dgm:t>
    </dgm:pt>
    <dgm:pt modelId="{DE93AD12-E7CF-4BF8-9CCF-54F74AA596A1}" type="sibTrans" cxnId="{02E1E1B2-E2E5-40FE-8B8B-F2DB3A091C1F}">
      <dgm:prSet/>
      <dgm:spPr/>
      <dgm:t>
        <a:bodyPr/>
        <a:lstStyle/>
        <a:p>
          <a:endParaRPr lang="zh-TW" altLang="en-US"/>
        </a:p>
      </dgm:t>
    </dgm:pt>
    <dgm:pt modelId="{CF8B97A6-369A-4F78-8FF0-803572E91632}">
      <dgm:prSet custT="1"/>
      <dgm:spPr/>
      <dgm:t>
        <a:bodyPr/>
        <a:lstStyle/>
        <a:p>
          <a:pPr rtl="0"/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110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日至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zh-TW" altLang="en-US" sz="15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學校辦理初審，考量學生申請書及輔導綜合考評予以推薦</a:t>
          </a:r>
          <a:endParaRPr lang="zh-TW" sz="1500" b="1" i="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DDA880D-CFFD-4F22-9C6D-A78B8F4BEA91}" type="parTrans" cxnId="{2175EE37-D677-4FB6-8AB9-C59FE2747618}">
      <dgm:prSet/>
      <dgm:spPr/>
      <dgm:t>
        <a:bodyPr/>
        <a:lstStyle/>
        <a:p>
          <a:endParaRPr lang="zh-TW" altLang="en-US"/>
        </a:p>
      </dgm:t>
    </dgm:pt>
    <dgm:pt modelId="{D00D3B82-042F-470C-8AAE-913C14369966}" type="sibTrans" cxnId="{2175EE37-D677-4FB6-8AB9-C59FE2747618}">
      <dgm:prSet/>
      <dgm:spPr/>
      <dgm:t>
        <a:bodyPr/>
        <a:lstStyle/>
        <a:p>
          <a:endParaRPr lang="zh-TW" altLang="en-US"/>
        </a:p>
      </dgm:t>
    </dgm:pt>
    <dgm:pt modelId="{EC6A0457-9255-4E03-BA38-9F9B85E2F908}">
      <dgm:prSet custT="1"/>
      <dgm:spPr/>
      <dgm:t>
        <a:bodyPr/>
        <a:lstStyle/>
        <a:p>
          <a:pPr rtl="0"/>
          <a:r>
            <a:rPr lang="zh-TW" altLang="en-US" sz="15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同時參酌身心障礙、經濟狀況、原住民特殊條件</a:t>
          </a:r>
          <a:endParaRPr lang="zh-TW" altLang="en-US" sz="15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8C7C4E-CDD5-480C-BA1F-7F53AA27F292}" type="parTrans" cxnId="{D9B86E2C-D8E9-48D3-99F5-FAC93913E299}">
      <dgm:prSet/>
      <dgm:spPr/>
      <dgm:t>
        <a:bodyPr/>
        <a:lstStyle/>
        <a:p>
          <a:endParaRPr lang="zh-TW" altLang="en-US"/>
        </a:p>
      </dgm:t>
    </dgm:pt>
    <dgm:pt modelId="{D4A00A0D-BA1B-414A-ADB9-385A105961C4}" type="sibTrans" cxnId="{D9B86E2C-D8E9-48D3-99F5-FAC93913E299}">
      <dgm:prSet/>
      <dgm:spPr/>
      <dgm:t>
        <a:bodyPr/>
        <a:lstStyle/>
        <a:p>
          <a:endParaRPr lang="zh-TW" altLang="en-US"/>
        </a:p>
      </dgm:t>
    </dgm:pt>
    <dgm:pt modelId="{288131CC-CDD6-461B-AB6D-C6E43420040D}">
      <dgm:prSet custT="1"/>
      <dgm:spPr/>
      <dgm:t>
        <a:bodyPr/>
        <a:lstStyle/>
        <a:p>
          <a:pPr algn="l" rtl="0"/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109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</a:t>
          </a:r>
          <a:r>
            <a:rPr 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日至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110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zh-TW" altLang="zh-TW" sz="1500" b="1" i="0" u="sng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各高中職</a:t>
          </a:r>
          <a:r>
            <a:rPr lang="zh-TW" altLang="en-US" sz="1500" b="1" i="0" u="sng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學生上網填寫申請書</a:t>
          </a:r>
          <a:endParaRPr lang="zh-TW" altLang="en-US" sz="1500" u="sng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D220933-3136-4710-A2B9-631126EAF365}" type="parTrans" cxnId="{15A0BAAA-9C15-4EB0-A07B-F7B259A9A19A}">
      <dgm:prSet/>
      <dgm:spPr/>
      <dgm:t>
        <a:bodyPr/>
        <a:lstStyle/>
        <a:p>
          <a:endParaRPr lang="zh-TW" altLang="en-US"/>
        </a:p>
      </dgm:t>
    </dgm:pt>
    <dgm:pt modelId="{D15B0344-556B-4043-9FB8-D54CC9546231}" type="sibTrans" cxnId="{15A0BAAA-9C15-4EB0-A07B-F7B259A9A19A}">
      <dgm:prSet/>
      <dgm:spPr/>
      <dgm:t>
        <a:bodyPr/>
        <a:lstStyle/>
        <a:p>
          <a:endParaRPr lang="zh-TW" altLang="en-US"/>
        </a:p>
      </dgm:t>
    </dgm:pt>
    <dgm:pt modelId="{ACC073F8-B935-4030-ADF8-853B9D9C1354}">
      <dgm:prSet custT="1"/>
      <dgm:spPr/>
      <dgm:t>
        <a:bodyPr/>
        <a:lstStyle/>
        <a:p>
          <a:pPr algn="l" rtl="0"/>
          <a:r>
            <a:rPr lang="zh-TW" altLang="en-US" sz="15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對於適合及有意願參與本方案之學生</a:t>
          </a:r>
          <a:r>
            <a:rPr lang="zh-TW" altLang="en-US" sz="1500" b="1" i="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進行性向與生涯專業輔導、晤談等，並協助撰寫申請書</a:t>
          </a:r>
          <a:endParaRPr lang="zh-TW" altLang="en-US" sz="1500" u="sng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B4165ED-A38D-4863-9211-4BFC1AF7471C}" type="parTrans" cxnId="{7CE02733-F740-4357-BB27-6B4CE01CFF8F}">
      <dgm:prSet/>
      <dgm:spPr/>
      <dgm:t>
        <a:bodyPr/>
        <a:lstStyle/>
        <a:p>
          <a:endParaRPr lang="zh-TW" altLang="en-US"/>
        </a:p>
      </dgm:t>
    </dgm:pt>
    <dgm:pt modelId="{0F82A2E6-DEAC-4739-8917-4EE3971535E1}" type="sibTrans" cxnId="{7CE02733-F740-4357-BB27-6B4CE01CFF8F}">
      <dgm:prSet/>
      <dgm:spPr/>
      <dgm:t>
        <a:bodyPr/>
        <a:lstStyle/>
        <a:p>
          <a:endParaRPr lang="zh-TW" altLang="en-US"/>
        </a:p>
      </dgm:t>
    </dgm:pt>
    <dgm:pt modelId="{503AF061-25AE-400A-8C46-5EB39DDD1DAC}" type="pres">
      <dgm:prSet presAssocID="{21D5A7DD-5819-4B35-89C5-AFE81F2BC3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01EA432-B8F5-4D9F-9B63-74D001CD3006}" type="pres">
      <dgm:prSet presAssocID="{61F487B8-2CFE-41EE-955B-747B81F895E3}" presName="linNode" presStyleCnt="0"/>
      <dgm:spPr/>
    </dgm:pt>
    <dgm:pt modelId="{39704D24-4F52-4F92-B979-78E86C7F0088}" type="pres">
      <dgm:prSet presAssocID="{61F487B8-2CFE-41EE-955B-747B81F895E3}" presName="parentText" presStyleLbl="node1" presStyleIdx="0" presStyleCnt="2" custScaleX="83782" custScaleY="11435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E0BA3A-A84F-44EC-B0F6-2FAFE3BA7380}" type="pres">
      <dgm:prSet presAssocID="{61F487B8-2CFE-41EE-955B-747B81F895E3}" presName="descendantText" presStyleLbl="alignAccFollowNode1" presStyleIdx="0" presStyleCnt="2" custScaleX="110296" custScaleY="1186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8D8F45-974F-4908-887B-FB61A6E4F933}" type="pres">
      <dgm:prSet presAssocID="{869B06EE-D093-4CC9-905C-88C64E542CAD}" presName="sp" presStyleCnt="0"/>
      <dgm:spPr/>
    </dgm:pt>
    <dgm:pt modelId="{D5E3638A-5064-4ACF-8636-A7144D82BB75}" type="pres">
      <dgm:prSet presAssocID="{79E1C1D9-226A-4119-B39B-C644D8B22F48}" presName="linNode" presStyleCnt="0"/>
      <dgm:spPr/>
    </dgm:pt>
    <dgm:pt modelId="{C49041FD-D2A6-4D8C-B302-62ABBFB07E50}" type="pres">
      <dgm:prSet presAssocID="{79E1C1D9-226A-4119-B39B-C644D8B22F48}" presName="parentText" presStyleLbl="node1" presStyleIdx="1" presStyleCnt="2" custScaleX="86496" custScaleY="12471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8037B6-92E7-4895-83BF-77F07700C640}" type="pres">
      <dgm:prSet presAssocID="{79E1C1D9-226A-4119-B39B-C644D8B22F48}" presName="descendantText" presStyleLbl="alignAccFollowNode1" presStyleIdx="1" presStyleCnt="2" custScaleX="113119" custScaleY="126603" custLinFactNeighborY="15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606C51E-6864-4720-A912-061A32CC9127}" type="presOf" srcId="{21D5A7DD-5819-4B35-89C5-AFE81F2BC340}" destId="{503AF061-25AE-400A-8C46-5EB39DDD1DAC}" srcOrd="0" destOrd="0" presId="urn:microsoft.com/office/officeart/2005/8/layout/vList5"/>
    <dgm:cxn modelId="{3F51729A-099E-48BF-A028-D530C8489E5A}" srcId="{21D5A7DD-5819-4B35-89C5-AFE81F2BC340}" destId="{61F487B8-2CFE-41EE-955B-747B81F895E3}" srcOrd="0" destOrd="0" parTransId="{0373B20B-B18E-4436-9A6B-2F3C69642677}" sibTransId="{869B06EE-D093-4CC9-905C-88C64E542CAD}"/>
    <dgm:cxn modelId="{7CE02733-F740-4357-BB27-6B4CE01CFF8F}" srcId="{61F487B8-2CFE-41EE-955B-747B81F895E3}" destId="{ACC073F8-B935-4030-ADF8-853B9D9C1354}" srcOrd="1" destOrd="0" parTransId="{7B4165ED-A38D-4863-9211-4BFC1AF7471C}" sibTransId="{0F82A2E6-DEAC-4739-8917-4EE3971535E1}"/>
    <dgm:cxn modelId="{6F24BC36-AC23-4B42-B648-D1514F4FDD21}" type="presOf" srcId="{CF8B97A6-369A-4F78-8FF0-803572E91632}" destId="{1D8037B6-92E7-4895-83BF-77F07700C640}" srcOrd="0" destOrd="0" presId="urn:microsoft.com/office/officeart/2005/8/layout/vList5"/>
    <dgm:cxn modelId="{02E1E1B2-E2E5-40FE-8B8B-F2DB3A091C1F}" srcId="{21D5A7DD-5819-4B35-89C5-AFE81F2BC340}" destId="{79E1C1D9-226A-4119-B39B-C644D8B22F48}" srcOrd="1" destOrd="0" parTransId="{51A1890D-02E0-4F63-92DF-221F65CB8CF7}" sibTransId="{DE93AD12-E7CF-4BF8-9CCF-54F74AA596A1}"/>
    <dgm:cxn modelId="{15A0BAAA-9C15-4EB0-A07B-F7B259A9A19A}" srcId="{61F487B8-2CFE-41EE-955B-747B81F895E3}" destId="{288131CC-CDD6-461B-AB6D-C6E43420040D}" srcOrd="0" destOrd="0" parTransId="{ED220933-3136-4710-A2B9-631126EAF365}" sibTransId="{D15B0344-556B-4043-9FB8-D54CC9546231}"/>
    <dgm:cxn modelId="{2D76CA09-A241-42F1-B0FD-9DF2E822DC88}" type="presOf" srcId="{ACC073F8-B935-4030-ADF8-853B9D9C1354}" destId="{9CE0BA3A-A84F-44EC-B0F6-2FAFE3BA7380}" srcOrd="0" destOrd="1" presId="urn:microsoft.com/office/officeart/2005/8/layout/vList5"/>
    <dgm:cxn modelId="{FBFF1F80-1C2E-44CF-8AA6-B7DBAAC635C9}" type="presOf" srcId="{288131CC-CDD6-461B-AB6D-C6E43420040D}" destId="{9CE0BA3A-A84F-44EC-B0F6-2FAFE3BA7380}" srcOrd="0" destOrd="0" presId="urn:microsoft.com/office/officeart/2005/8/layout/vList5"/>
    <dgm:cxn modelId="{3893B119-82A8-45CA-98D5-0F978A522337}" type="presOf" srcId="{EC6A0457-9255-4E03-BA38-9F9B85E2F908}" destId="{1D8037B6-92E7-4895-83BF-77F07700C640}" srcOrd="0" destOrd="1" presId="urn:microsoft.com/office/officeart/2005/8/layout/vList5"/>
    <dgm:cxn modelId="{D9B86E2C-D8E9-48D3-99F5-FAC93913E299}" srcId="{79E1C1D9-226A-4119-B39B-C644D8B22F48}" destId="{EC6A0457-9255-4E03-BA38-9F9B85E2F908}" srcOrd="1" destOrd="0" parTransId="{308C7C4E-CDD5-480C-BA1F-7F53AA27F292}" sibTransId="{D4A00A0D-BA1B-414A-ADB9-385A105961C4}"/>
    <dgm:cxn modelId="{C71CF9F4-4332-4DB6-A9F0-A7C568258D7D}" type="presOf" srcId="{61F487B8-2CFE-41EE-955B-747B81F895E3}" destId="{39704D24-4F52-4F92-B979-78E86C7F0088}" srcOrd="0" destOrd="0" presId="urn:microsoft.com/office/officeart/2005/8/layout/vList5"/>
    <dgm:cxn modelId="{2175EE37-D677-4FB6-8AB9-C59FE2747618}" srcId="{79E1C1D9-226A-4119-B39B-C644D8B22F48}" destId="{CF8B97A6-369A-4F78-8FF0-803572E91632}" srcOrd="0" destOrd="0" parTransId="{FDDA880D-CFFD-4F22-9C6D-A78B8F4BEA91}" sibTransId="{D00D3B82-042F-470C-8AAE-913C14369966}"/>
    <dgm:cxn modelId="{BF98DE48-DEB7-434E-99D8-AC7A7C4107F6}" type="presOf" srcId="{79E1C1D9-226A-4119-B39B-C644D8B22F48}" destId="{C49041FD-D2A6-4D8C-B302-62ABBFB07E50}" srcOrd="0" destOrd="0" presId="urn:microsoft.com/office/officeart/2005/8/layout/vList5"/>
    <dgm:cxn modelId="{56E3523B-6862-4A78-8AA5-D17A4B1FE765}" type="presParOf" srcId="{503AF061-25AE-400A-8C46-5EB39DDD1DAC}" destId="{601EA432-B8F5-4D9F-9B63-74D001CD3006}" srcOrd="0" destOrd="0" presId="urn:microsoft.com/office/officeart/2005/8/layout/vList5"/>
    <dgm:cxn modelId="{CCEC7CD2-8D0A-4650-8D99-85A482076BA9}" type="presParOf" srcId="{601EA432-B8F5-4D9F-9B63-74D001CD3006}" destId="{39704D24-4F52-4F92-B979-78E86C7F0088}" srcOrd="0" destOrd="0" presId="urn:microsoft.com/office/officeart/2005/8/layout/vList5"/>
    <dgm:cxn modelId="{730EC93B-2379-4888-BCD9-6A3074B67433}" type="presParOf" srcId="{601EA432-B8F5-4D9F-9B63-74D001CD3006}" destId="{9CE0BA3A-A84F-44EC-B0F6-2FAFE3BA7380}" srcOrd="1" destOrd="0" presId="urn:microsoft.com/office/officeart/2005/8/layout/vList5"/>
    <dgm:cxn modelId="{BCF5FE15-1A3C-4506-AC1B-6C8320509133}" type="presParOf" srcId="{503AF061-25AE-400A-8C46-5EB39DDD1DAC}" destId="{718D8F45-974F-4908-887B-FB61A6E4F933}" srcOrd="1" destOrd="0" presId="urn:microsoft.com/office/officeart/2005/8/layout/vList5"/>
    <dgm:cxn modelId="{6DB1519A-C0D2-4C57-83D6-4F41A33BCDC8}" type="presParOf" srcId="{503AF061-25AE-400A-8C46-5EB39DDD1DAC}" destId="{D5E3638A-5064-4ACF-8636-A7144D82BB75}" srcOrd="2" destOrd="0" presId="urn:microsoft.com/office/officeart/2005/8/layout/vList5"/>
    <dgm:cxn modelId="{AD6F669A-94C6-42D2-833B-D5674D578F35}" type="presParOf" srcId="{D5E3638A-5064-4ACF-8636-A7144D82BB75}" destId="{C49041FD-D2A6-4D8C-B302-62ABBFB07E50}" srcOrd="0" destOrd="0" presId="urn:microsoft.com/office/officeart/2005/8/layout/vList5"/>
    <dgm:cxn modelId="{B647D718-1E12-4AE3-8D76-50C4C5E71C50}" type="presParOf" srcId="{D5E3638A-5064-4ACF-8636-A7144D82BB75}" destId="{1D8037B6-92E7-4895-83BF-77F07700C6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F1F8EB-B0C0-4833-9843-E7F7CA879FF3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596B364-3288-4042-AD6E-DBB931EB5EC3}">
      <dgm:prSet custT="1"/>
      <dgm:spPr/>
      <dgm:t>
        <a:bodyPr/>
        <a:lstStyle/>
        <a:p>
          <a:pPr rtl="0"/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944B8D-B803-4BF2-A986-B14640FE8717}" type="parTrans" cxnId="{95A873CC-BF96-47FB-B981-BB097A7AD02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863F69-8563-4B9A-A231-5EBF8ACC55AD}" type="sibTrans" cxnId="{95A873CC-BF96-47FB-B981-BB097A7AD028}">
      <dgm:prSet custT="1"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7E99D71-2225-445A-82E2-679ACE957FF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職場安全</a:t>
          </a:r>
        </a:p>
      </dgm:t>
    </dgm:pt>
    <dgm:pt modelId="{46A44152-6330-4A51-AFCD-AE63FBF2D522}" type="parTrans" cxnId="{C38B12B3-9898-4800-AC8A-353466E0EB05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FF1324F-9839-471A-A0E9-0C90D3693822}" type="sibTrans" cxnId="{C38B12B3-9898-4800-AC8A-353466E0EB05}">
      <dgm:prSet custT="1"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6C1D4D9-775D-4365-9A50-DE95BAD61731}">
      <dgm:prSet custT="1"/>
      <dgm:spPr/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勞資關係</a:t>
          </a:r>
        </a:p>
      </dgm:t>
    </dgm:pt>
    <dgm:pt modelId="{D55D8CCC-E2F6-4BF3-8788-C8E091C229FB}" type="parTrans" cxnId="{FF8F5F0B-DF8E-4206-8C90-AEAC58C95CD5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D2A1AB5-F142-49C9-993C-5B53F734B8A9}" type="sibTrans" cxnId="{FF8F5F0B-DF8E-4206-8C90-AEAC58C95CD5}">
      <dgm:prSet custT="1"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BA31DA-918C-4400-875D-88BE20FAA52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轉職就業輔導</a:t>
          </a:r>
        </a:p>
      </dgm:t>
    </dgm:pt>
    <dgm:pt modelId="{75125852-0115-4B95-AAB4-FFF4F029F1FD}" type="parTrans" cxnId="{E0046EBA-6AB4-4BD5-8053-476C80BF40A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94BE9CF-1691-45B3-A657-276F10B2022A}" type="sibTrans" cxnId="{E0046EBA-6AB4-4BD5-8053-476C80BF40A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E9835F-97A4-4D3C-9B9B-10CFBF8B3130}" type="pres">
      <dgm:prSet presAssocID="{59F1F8EB-B0C0-4833-9843-E7F7CA879FF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05AFBEF-90EB-4F5D-9AF1-0E01BD9EB1E6}" type="pres">
      <dgm:prSet presAssocID="{59F1F8EB-B0C0-4833-9843-E7F7CA879FF3}" presName="dummyMaxCanvas" presStyleCnt="0">
        <dgm:presLayoutVars/>
      </dgm:prSet>
      <dgm:spPr/>
    </dgm:pt>
    <dgm:pt modelId="{8DA1FCF8-2726-425A-A161-4AB3DDEFEE7E}" type="pres">
      <dgm:prSet presAssocID="{59F1F8EB-B0C0-4833-9843-E7F7CA879FF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87DD82-1D7B-481D-B55B-E5F0FFFB67A1}" type="pres">
      <dgm:prSet presAssocID="{59F1F8EB-B0C0-4833-9843-E7F7CA879FF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1120C8-59D4-4EBB-8545-3F64C5CE0FB6}" type="pres">
      <dgm:prSet presAssocID="{59F1F8EB-B0C0-4833-9843-E7F7CA879FF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3BBEC1-4711-4F48-9DBD-2397662DC2F6}" type="pres">
      <dgm:prSet presAssocID="{59F1F8EB-B0C0-4833-9843-E7F7CA879FF3}" presName="FourNodes_4" presStyleLbl="node1" presStyleIdx="3" presStyleCnt="4" custLinFactNeighborX="0" custLinFactNeighborY="11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EC9C3D-C52B-4EEF-A7CE-E9BD1BFDBCB3}" type="pres">
      <dgm:prSet presAssocID="{59F1F8EB-B0C0-4833-9843-E7F7CA879FF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D60AB2-323F-45EE-92F6-493A602239D9}" type="pres">
      <dgm:prSet presAssocID="{59F1F8EB-B0C0-4833-9843-E7F7CA879FF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8479B1-D4F7-496D-B3CB-B7EFC587C055}" type="pres">
      <dgm:prSet presAssocID="{59F1F8EB-B0C0-4833-9843-E7F7CA879FF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65D37C-752D-4FC0-A9B9-0DADB91E6464}" type="pres">
      <dgm:prSet presAssocID="{59F1F8EB-B0C0-4833-9843-E7F7CA879FF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CA6822-6CEE-47D3-8902-39701444E749}" type="pres">
      <dgm:prSet presAssocID="{59F1F8EB-B0C0-4833-9843-E7F7CA879FF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70BD3A-7F4E-4488-B41D-DB84AECE1DAF}" type="pres">
      <dgm:prSet presAssocID="{59F1F8EB-B0C0-4833-9843-E7F7CA879FF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48CEFB-C8C4-4D5F-A99E-CA84D5D0EE0E}" type="pres">
      <dgm:prSet presAssocID="{59F1F8EB-B0C0-4833-9843-E7F7CA879FF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6BE800C-A14E-4584-AEF4-BE9BED1DD21A}" type="presOf" srcId="{DD2A1AB5-F142-49C9-993C-5B53F734B8A9}" destId="{FC8479B1-D4F7-496D-B3CB-B7EFC587C055}" srcOrd="0" destOrd="0" presId="urn:microsoft.com/office/officeart/2005/8/layout/vProcess5"/>
    <dgm:cxn modelId="{B71A18D0-0C25-4324-A0B9-1943BD8782E1}" type="presOf" srcId="{59F1F8EB-B0C0-4833-9843-E7F7CA879FF3}" destId="{7FE9835F-97A4-4D3C-9B9B-10CFBF8B3130}" srcOrd="0" destOrd="0" presId="urn:microsoft.com/office/officeart/2005/8/layout/vProcess5"/>
    <dgm:cxn modelId="{3FCF8622-DE8B-41EE-AE64-DD6EB3D0059B}" type="presOf" srcId="{2596B364-3288-4042-AD6E-DBB931EB5EC3}" destId="{8DA1FCF8-2726-425A-A161-4AB3DDEFEE7E}" srcOrd="0" destOrd="0" presId="urn:microsoft.com/office/officeart/2005/8/layout/vProcess5"/>
    <dgm:cxn modelId="{511F7379-ED14-46B1-A680-063D404D55AB}" type="presOf" srcId="{86C1D4D9-775D-4365-9A50-DE95BAD61731}" destId="{821120C8-59D4-4EBB-8545-3F64C5CE0FB6}" srcOrd="0" destOrd="0" presId="urn:microsoft.com/office/officeart/2005/8/layout/vProcess5"/>
    <dgm:cxn modelId="{95A873CC-BF96-47FB-B981-BB097A7AD028}" srcId="{59F1F8EB-B0C0-4833-9843-E7F7CA879FF3}" destId="{2596B364-3288-4042-AD6E-DBB931EB5EC3}" srcOrd="0" destOrd="0" parTransId="{58944B8D-B803-4BF2-A986-B14640FE8717}" sibTransId="{A8863F69-8563-4B9A-A231-5EBF8ACC55AD}"/>
    <dgm:cxn modelId="{DC717C40-F796-4696-9ABE-95CB2CAE907F}" type="presOf" srcId="{42BA31DA-918C-4400-875D-88BE20FAA528}" destId="{E13BBEC1-4711-4F48-9DBD-2397662DC2F6}" srcOrd="0" destOrd="0" presId="urn:microsoft.com/office/officeart/2005/8/layout/vProcess5"/>
    <dgm:cxn modelId="{EC4D6EE1-D92D-4B45-983B-C6237A6E2F00}" type="presOf" srcId="{E7E99D71-2225-445A-82E2-679ACE957FF8}" destId="{94CA6822-6CEE-47D3-8902-39701444E749}" srcOrd="1" destOrd="0" presId="urn:microsoft.com/office/officeart/2005/8/layout/vProcess5"/>
    <dgm:cxn modelId="{9EFA5673-7E69-4C54-B4BF-0F62C4A17D88}" type="presOf" srcId="{2596B364-3288-4042-AD6E-DBB931EB5EC3}" destId="{EF65D37C-752D-4FC0-A9B9-0DADB91E6464}" srcOrd="1" destOrd="0" presId="urn:microsoft.com/office/officeart/2005/8/layout/vProcess5"/>
    <dgm:cxn modelId="{503AF89A-EC37-412C-A100-672B31AB7FC8}" type="presOf" srcId="{0FF1324F-9839-471A-A0E9-0C90D3693822}" destId="{CED60AB2-323F-45EE-92F6-493A602239D9}" srcOrd="0" destOrd="0" presId="urn:microsoft.com/office/officeart/2005/8/layout/vProcess5"/>
    <dgm:cxn modelId="{751D02CD-82DE-4931-931B-F1400E957785}" type="presOf" srcId="{E7E99D71-2225-445A-82E2-679ACE957FF8}" destId="{6087DD82-1D7B-481D-B55B-E5F0FFFB67A1}" srcOrd="0" destOrd="0" presId="urn:microsoft.com/office/officeart/2005/8/layout/vProcess5"/>
    <dgm:cxn modelId="{FF8F5F0B-DF8E-4206-8C90-AEAC58C95CD5}" srcId="{59F1F8EB-B0C0-4833-9843-E7F7CA879FF3}" destId="{86C1D4D9-775D-4365-9A50-DE95BAD61731}" srcOrd="2" destOrd="0" parTransId="{D55D8CCC-E2F6-4BF3-8788-C8E091C229FB}" sibTransId="{DD2A1AB5-F142-49C9-993C-5B53F734B8A9}"/>
    <dgm:cxn modelId="{FC15D747-9A4E-40FA-99CA-D2B20DCBD81C}" type="presOf" srcId="{A8863F69-8563-4B9A-A231-5EBF8ACC55AD}" destId="{DCEC9C3D-C52B-4EEF-A7CE-E9BD1BFDBCB3}" srcOrd="0" destOrd="0" presId="urn:microsoft.com/office/officeart/2005/8/layout/vProcess5"/>
    <dgm:cxn modelId="{B4AE29AC-911D-4832-932C-B0207D51F895}" type="presOf" srcId="{42BA31DA-918C-4400-875D-88BE20FAA528}" destId="{4548CEFB-C8C4-4D5F-A99E-CA84D5D0EE0E}" srcOrd="1" destOrd="0" presId="urn:microsoft.com/office/officeart/2005/8/layout/vProcess5"/>
    <dgm:cxn modelId="{712E683D-30C7-4A78-A62D-C7D8DECB482F}" type="presOf" srcId="{86C1D4D9-775D-4365-9A50-DE95BAD61731}" destId="{7F70BD3A-7F4E-4488-B41D-DB84AECE1DAF}" srcOrd="1" destOrd="0" presId="urn:microsoft.com/office/officeart/2005/8/layout/vProcess5"/>
    <dgm:cxn modelId="{E0046EBA-6AB4-4BD5-8053-476C80BF40A8}" srcId="{59F1F8EB-B0C0-4833-9843-E7F7CA879FF3}" destId="{42BA31DA-918C-4400-875D-88BE20FAA528}" srcOrd="3" destOrd="0" parTransId="{75125852-0115-4B95-AAB4-FFF4F029F1FD}" sibTransId="{994BE9CF-1691-45B3-A657-276F10B2022A}"/>
    <dgm:cxn modelId="{C38B12B3-9898-4800-AC8A-353466E0EB05}" srcId="{59F1F8EB-B0C0-4833-9843-E7F7CA879FF3}" destId="{E7E99D71-2225-445A-82E2-679ACE957FF8}" srcOrd="1" destOrd="0" parTransId="{46A44152-6330-4A51-AFCD-AE63FBF2D522}" sibTransId="{0FF1324F-9839-471A-A0E9-0C90D3693822}"/>
    <dgm:cxn modelId="{0511C622-3855-4130-8BE5-FB1EBF74F260}" type="presParOf" srcId="{7FE9835F-97A4-4D3C-9B9B-10CFBF8B3130}" destId="{705AFBEF-90EB-4F5D-9AF1-0E01BD9EB1E6}" srcOrd="0" destOrd="0" presId="urn:microsoft.com/office/officeart/2005/8/layout/vProcess5"/>
    <dgm:cxn modelId="{FA142AAB-5EC6-4DFB-B2E7-EB548154855F}" type="presParOf" srcId="{7FE9835F-97A4-4D3C-9B9B-10CFBF8B3130}" destId="{8DA1FCF8-2726-425A-A161-4AB3DDEFEE7E}" srcOrd="1" destOrd="0" presId="urn:microsoft.com/office/officeart/2005/8/layout/vProcess5"/>
    <dgm:cxn modelId="{6101F7B9-E46E-47DD-8B3F-A72FF0148ACC}" type="presParOf" srcId="{7FE9835F-97A4-4D3C-9B9B-10CFBF8B3130}" destId="{6087DD82-1D7B-481D-B55B-E5F0FFFB67A1}" srcOrd="2" destOrd="0" presId="urn:microsoft.com/office/officeart/2005/8/layout/vProcess5"/>
    <dgm:cxn modelId="{065737F8-0392-4916-AD4C-43982218BC09}" type="presParOf" srcId="{7FE9835F-97A4-4D3C-9B9B-10CFBF8B3130}" destId="{821120C8-59D4-4EBB-8545-3F64C5CE0FB6}" srcOrd="3" destOrd="0" presId="urn:microsoft.com/office/officeart/2005/8/layout/vProcess5"/>
    <dgm:cxn modelId="{FB290245-28BB-47AF-8CA8-A3B4C92F2872}" type="presParOf" srcId="{7FE9835F-97A4-4D3C-9B9B-10CFBF8B3130}" destId="{E13BBEC1-4711-4F48-9DBD-2397662DC2F6}" srcOrd="4" destOrd="0" presId="urn:microsoft.com/office/officeart/2005/8/layout/vProcess5"/>
    <dgm:cxn modelId="{7514FD70-4F3F-48BE-9C41-D3582DD6D476}" type="presParOf" srcId="{7FE9835F-97A4-4D3C-9B9B-10CFBF8B3130}" destId="{DCEC9C3D-C52B-4EEF-A7CE-E9BD1BFDBCB3}" srcOrd="5" destOrd="0" presId="urn:microsoft.com/office/officeart/2005/8/layout/vProcess5"/>
    <dgm:cxn modelId="{2BAB44F6-EE35-41DB-B7FE-3A427BB2EBF7}" type="presParOf" srcId="{7FE9835F-97A4-4D3C-9B9B-10CFBF8B3130}" destId="{CED60AB2-323F-45EE-92F6-493A602239D9}" srcOrd="6" destOrd="0" presId="urn:microsoft.com/office/officeart/2005/8/layout/vProcess5"/>
    <dgm:cxn modelId="{9EDB5DAD-5052-40F9-B6DE-12033AE1832C}" type="presParOf" srcId="{7FE9835F-97A4-4D3C-9B9B-10CFBF8B3130}" destId="{FC8479B1-D4F7-496D-B3CB-B7EFC587C055}" srcOrd="7" destOrd="0" presId="urn:microsoft.com/office/officeart/2005/8/layout/vProcess5"/>
    <dgm:cxn modelId="{B12EBC5F-385B-4FE2-82CA-DAEA091C75C4}" type="presParOf" srcId="{7FE9835F-97A4-4D3C-9B9B-10CFBF8B3130}" destId="{EF65D37C-752D-4FC0-A9B9-0DADB91E6464}" srcOrd="8" destOrd="0" presId="urn:microsoft.com/office/officeart/2005/8/layout/vProcess5"/>
    <dgm:cxn modelId="{AB85760D-C7FC-40E2-A41A-68303EB8EC9C}" type="presParOf" srcId="{7FE9835F-97A4-4D3C-9B9B-10CFBF8B3130}" destId="{94CA6822-6CEE-47D3-8902-39701444E749}" srcOrd="9" destOrd="0" presId="urn:microsoft.com/office/officeart/2005/8/layout/vProcess5"/>
    <dgm:cxn modelId="{4E62E968-CF3C-4DBD-89E8-640DF0BAE81C}" type="presParOf" srcId="{7FE9835F-97A4-4D3C-9B9B-10CFBF8B3130}" destId="{7F70BD3A-7F4E-4488-B41D-DB84AECE1DAF}" srcOrd="10" destOrd="0" presId="urn:microsoft.com/office/officeart/2005/8/layout/vProcess5"/>
    <dgm:cxn modelId="{7EC7B044-56C8-49AC-8DB7-F52BFEFD923D}" type="presParOf" srcId="{7FE9835F-97A4-4D3C-9B9B-10CFBF8B3130}" destId="{4548CEFB-C8C4-4D5F-A99E-CA84D5D0EE0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A4F5B4-29E1-4400-B27F-2D2E9C62DB1B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C6A83B3-0B67-481B-B7C2-F98551DC25E5}">
      <dgm:prSet custT="1"/>
      <dgm:spPr/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生涯探索</a:t>
          </a:r>
        </a:p>
      </dgm:t>
    </dgm:pt>
    <dgm:pt modelId="{EF829672-5F21-44B6-ABE1-FFA825356337}" type="parTrans" cxnId="{4390FFB6-4284-4707-9DD9-5A29D5C681A0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124C7C2-E208-4871-A010-B5CBF071C5B0}" type="sibTrans" cxnId="{4390FFB6-4284-4707-9DD9-5A29D5C681A0}">
      <dgm:prSet custT="1"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8C8814-A09C-494C-AC6E-29AC52646B4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學習輔導</a:t>
          </a:r>
        </a:p>
      </dgm:t>
    </dgm:pt>
    <dgm:pt modelId="{40E317ED-927D-4FA9-BC47-DC551FCEAF00}" type="parTrans" cxnId="{3134F316-2170-433B-91CE-43272DC6A92B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30D360E-967E-4A9E-A1AC-D70F7433C58D}" type="sibTrans" cxnId="{3134F316-2170-433B-91CE-43272DC6A92B}">
      <dgm:prSet custT="1"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F1F68C-4C21-4D7E-AFA9-3DA860D5DE6C}">
      <dgm:prSet custT="1"/>
      <dgm:spPr/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科系認識</a:t>
          </a:r>
        </a:p>
      </dgm:t>
    </dgm:pt>
    <dgm:pt modelId="{EDEE0973-1031-46F7-82BF-9B87FB9E6387}" type="parTrans" cxnId="{8A31BB07-E821-4728-B702-14D8F5E795B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016D5F-D10C-4E6B-88A3-FE3C7F12E032}" type="sibTrans" cxnId="{8A31BB07-E821-4728-B702-14D8F5E795B8}">
      <dgm:prSet custT="1"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A63878-9E3E-407A-A000-0E72F9F6C2D6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就學配套</a:t>
          </a:r>
        </a:p>
      </dgm:t>
    </dgm:pt>
    <dgm:pt modelId="{07D74BC0-2D71-48AD-A740-0DFD1C2CC4A4}" type="parTrans" cxnId="{9494D4B5-7F47-474E-B4F3-1F3718E0E731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2019D8F-C8BF-4F71-88C0-41B4FD26BDB7}" type="sibTrans" cxnId="{9494D4B5-7F47-474E-B4F3-1F3718E0E731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C2C09B1-0CE6-4B32-B503-9D2C6A47889D}" type="pres">
      <dgm:prSet presAssocID="{51A4F5B4-29E1-4400-B27F-2D2E9C62DB1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072E97-3029-45DB-B8D8-30BD09F75468}" type="pres">
      <dgm:prSet presAssocID="{51A4F5B4-29E1-4400-B27F-2D2E9C62DB1B}" presName="dummyMaxCanvas" presStyleCnt="0">
        <dgm:presLayoutVars/>
      </dgm:prSet>
      <dgm:spPr/>
    </dgm:pt>
    <dgm:pt modelId="{E9280D9E-5713-45E9-A247-C7BD0180236A}" type="pres">
      <dgm:prSet presAssocID="{51A4F5B4-29E1-4400-B27F-2D2E9C62DB1B}" presName="FourNodes_1" presStyleLbl="node1" presStyleIdx="0" presStyleCnt="4" custLinFactNeighborX="-49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2A4A70-B886-4425-AEB9-BBED44A899D8}" type="pres">
      <dgm:prSet presAssocID="{51A4F5B4-29E1-4400-B27F-2D2E9C62DB1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39B87B-5945-4425-9B55-116DBD8B3BF0}" type="pres">
      <dgm:prSet presAssocID="{51A4F5B4-29E1-4400-B27F-2D2E9C62DB1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59C798-4F87-44AB-BCA6-57F3C1EC3B26}" type="pres">
      <dgm:prSet presAssocID="{51A4F5B4-29E1-4400-B27F-2D2E9C62DB1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10DB6A-9BF0-409F-9AED-C62D9C50D0EC}" type="pres">
      <dgm:prSet presAssocID="{51A4F5B4-29E1-4400-B27F-2D2E9C62DB1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150904-060E-44A7-9C7F-4DE2954E2E88}" type="pres">
      <dgm:prSet presAssocID="{51A4F5B4-29E1-4400-B27F-2D2E9C62DB1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5ECE34-1503-4486-ABE8-B2EC19E8804D}" type="pres">
      <dgm:prSet presAssocID="{51A4F5B4-29E1-4400-B27F-2D2E9C62DB1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A6EC50-FF10-44C2-A637-79EB64AEDB5E}" type="pres">
      <dgm:prSet presAssocID="{51A4F5B4-29E1-4400-B27F-2D2E9C62DB1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E571A0-766F-423A-AE94-899FF6F25720}" type="pres">
      <dgm:prSet presAssocID="{51A4F5B4-29E1-4400-B27F-2D2E9C62DB1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FB9E8D-926F-48AC-AF75-E6567ED6D194}" type="pres">
      <dgm:prSet presAssocID="{51A4F5B4-29E1-4400-B27F-2D2E9C62DB1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56E17B-CE13-42F8-AC2F-B80717B25DD5}" type="pres">
      <dgm:prSet presAssocID="{51A4F5B4-29E1-4400-B27F-2D2E9C62DB1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78EDC2D-3092-4AD8-9FCB-18638C45E31E}" type="presOf" srcId="{930D360E-967E-4A9E-A1AC-D70F7433C58D}" destId="{16150904-060E-44A7-9C7F-4DE2954E2E88}" srcOrd="0" destOrd="0" presId="urn:microsoft.com/office/officeart/2005/8/layout/vProcess5"/>
    <dgm:cxn modelId="{9A6ECAD2-E29E-485A-866C-EC79ED020D30}" type="presOf" srcId="{C2A63878-9E3E-407A-A000-0E72F9F6C2D6}" destId="{E556E17B-CE13-42F8-AC2F-B80717B25DD5}" srcOrd="1" destOrd="0" presId="urn:microsoft.com/office/officeart/2005/8/layout/vProcess5"/>
    <dgm:cxn modelId="{31BBA847-E8C1-4BB1-8EA1-A1A292B1DBE2}" type="presOf" srcId="{8C6A83B3-0B67-481B-B7C2-F98551DC25E5}" destId="{E9280D9E-5713-45E9-A247-C7BD0180236A}" srcOrd="0" destOrd="0" presId="urn:microsoft.com/office/officeart/2005/8/layout/vProcess5"/>
    <dgm:cxn modelId="{1A991C83-9B33-4D1A-BF4E-E5EDC37FA141}" type="presOf" srcId="{EA8C8814-A09C-494C-AC6E-29AC52646B44}" destId="{07E571A0-766F-423A-AE94-899FF6F25720}" srcOrd="1" destOrd="0" presId="urn:microsoft.com/office/officeart/2005/8/layout/vProcess5"/>
    <dgm:cxn modelId="{D41E23EC-A141-46A1-A1F1-5F538F362FCF}" type="presOf" srcId="{23F1F68C-4C21-4D7E-AFA9-3DA860D5DE6C}" destId="{7939B87B-5945-4425-9B55-116DBD8B3BF0}" srcOrd="0" destOrd="0" presId="urn:microsoft.com/office/officeart/2005/8/layout/vProcess5"/>
    <dgm:cxn modelId="{E0BF89C2-262E-4EAA-BA8C-6A577777368E}" type="presOf" srcId="{49016D5F-D10C-4E6B-88A3-FE3C7F12E032}" destId="{605ECE34-1503-4486-ABE8-B2EC19E8804D}" srcOrd="0" destOrd="0" presId="urn:microsoft.com/office/officeart/2005/8/layout/vProcess5"/>
    <dgm:cxn modelId="{4390FFB6-4284-4707-9DD9-5A29D5C681A0}" srcId="{51A4F5B4-29E1-4400-B27F-2D2E9C62DB1B}" destId="{8C6A83B3-0B67-481B-B7C2-F98551DC25E5}" srcOrd="0" destOrd="0" parTransId="{EF829672-5F21-44B6-ABE1-FFA825356337}" sibTransId="{0124C7C2-E208-4871-A010-B5CBF071C5B0}"/>
    <dgm:cxn modelId="{8A31BB07-E821-4728-B702-14D8F5E795B8}" srcId="{51A4F5B4-29E1-4400-B27F-2D2E9C62DB1B}" destId="{23F1F68C-4C21-4D7E-AFA9-3DA860D5DE6C}" srcOrd="2" destOrd="0" parTransId="{EDEE0973-1031-46F7-82BF-9B87FB9E6387}" sibTransId="{49016D5F-D10C-4E6B-88A3-FE3C7F12E032}"/>
    <dgm:cxn modelId="{84FB892C-4374-43CE-B546-A870545C1351}" type="presOf" srcId="{51A4F5B4-29E1-4400-B27F-2D2E9C62DB1B}" destId="{0C2C09B1-0CE6-4B32-B503-9D2C6A47889D}" srcOrd="0" destOrd="0" presId="urn:microsoft.com/office/officeart/2005/8/layout/vProcess5"/>
    <dgm:cxn modelId="{2F774713-7E3F-4F4F-812C-757427CB9F28}" type="presOf" srcId="{23F1F68C-4C21-4D7E-AFA9-3DA860D5DE6C}" destId="{72FB9E8D-926F-48AC-AF75-E6567ED6D194}" srcOrd="1" destOrd="0" presId="urn:microsoft.com/office/officeart/2005/8/layout/vProcess5"/>
    <dgm:cxn modelId="{A8BE54D6-1BE1-4E6F-AD41-FAD3FACB35FA}" type="presOf" srcId="{C2A63878-9E3E-407A-A000-0E72F9F6C2D6}" destId="{3359C798-4F87-44AB-BCA6-57F3C1EC3B26}" srcOrd="0" destOrd="0" presId="urn:microsoft.com/office/officeart/2005/8/layout/vProcess5"/>
    <dgm:cxn modelId="{9494D4B5-7F47-474E-B4F3-1F3718E0E731}" srcId="{51A4F5B4-29E1-4400-B27F-2D2E9C62DB1B}" destId="{C2A63878-9E3E-407A-A000-0E72F9F6C2D6}" srcOrd="3" destOrd="0" parTransId="{07D74BC0-2D71-48AD-A740-0DFD1C2CC4A4}" sibTransId="{02019D8F-C8BF-4F71-88C0-41B4FD26BDB7}"/>
    <dgm:cxn modelId="{16048643-1261-41FA-931B-A4A803C0DDBA}" type="presOf" srcId="{EA8C8814-A09C-494C-AC6E-29AC52646B44}" destId="{462A4A70-B886-4425-AEB9-BBED44A899D8}" srcOrd="0" destOrd="0" presId="urn:microsoft.com/office/officeart/2005/8/layout/vProcess5"/>
    <dgm:cxn modelId="{CFD30CE0-5773-4991-A0EC-B6EA869A3218}" type="presOf" srcId="{8C6A83B3-0B67-481B-B7C2-F98551DC25E5}" destId="{68A6EC50-FF10-44C2-A637-79EB64AEDB5E}" srcOrd="1" destOrd="0" presId="urn:microsoft.com/office/officeart/2005/8/layout/vProcess5"/>
    <dgm:cxn modelId="{B55049EC-E284-4E72-BDB8-15BD51BC2AD2}" type="presOf" srcId="{0124C7C2-E208-4871-A010-B5CBF071C5B0}" destId="{0410DB6A-9BF0-409F-9AED-C62D9C50D0EC}" srcOrd="0" destOrd="0" presId="urn:microsoft.com/office/officeart/2005/8/layout/vProcess5"/>
    <dgm:cxn modelId="{3134F316-2170-433B-91CE-43272DC6A92B}" srcId="{51A4F5B4-29E1-4400-B27F-2D2E9C62DB1B}" destId="{EA8C8814-A09C-494C-AC6E-29AC52646B44}" srcOrd="1" destOrd="0" parTransId="{40E317ED-927D-4FA9-BC47-DC551FCEAF00}" sibTransId="{930D360E-967E-4A9E-A1AC-D70F7433C58D}"/>
    <dgm:cxn modelId="{6904185B-0C37-4256-90BC-0E280332BEBF}" type="presParOf" srcId="{0C2C09B1-0CE6-4B32-B503-9D2C6A47889D}" destId="{09072E97-3029-45DB-B8D8-30BD09F75468}" srcOrd="0" destOrd="0" presId="urn:microsoft.com/office/officeart/2005/8/layout/vProcess5"/>
    <dgm:cxn modelId="{F5612CE9-938D-4084-8BD9-37D5923C3628}" type="presParOf" srcId="{0C2C09B1-0CE6-4B32-B503-9D2C6A47889D}" destId="{E9280D9E-5713-45E9-A247-C7BD0180236A}" srcOrd="1" destOrd="0" presId="urn:microsoft.com/office/officeart/2005/8/layout/vProcess5"/>
    <dgm:cxn modelId="{76ABA91F-500D-4A89-9D96-EC91F88732ED}" type="presParOf" srcId="{0C2C09B1-0CE6-4B32-B503-9D2C6A47889D}" destId="{462A4A70-B886-4425-AEB9-BBED44A899D8}" srcOrd="2" destOrd="0" presId="urn:microsoft.com/office/officeart/2005/8/layout/vProcess5"/>
    <dgm:cxn modelId="{DDDB36A9-743B-422D-89BB-C6AA7C66CA2E}" type="presParOf" srcId="{0C2C09B1-0CE6-4B32-B503-9D2C6A47889D}" destId="{7939B87B-5945-4425-9B55-116DBD8B3BF0}" srcOrd="3" destOrd="0" presId="urn:microsoft.com/office/officeart/2005/8/layout/vProcess5"/>
    <dgm:cxn modelId="{3CC0FCD2-CB53-4B9E-A5C4-6430233FF166}" type="presParOf" srcId="{0C2C09B1-0CE6-4B32-B503-9D2C6A47889D}" destId="{3359C798-4F87-44AB-BCA6-57F3C1EC3B26}" srcOrd="4" destOrd="0" presId="urn:microsoft.com/office/officeart/2005/8/layout/vProcess5"/>
    <dgm:cxn modelId="{523110FF-823D-4245-BA38-05C0EC2D090F}" type="presParOf" srcId="{0C2C09B1-0CE6-4B32-B503-9D2C6A47889D}" destId="{0410DB6A-9BF0-409F-9AED-C62D9C50D0EC}" srcOrd="5" destOrd="0" presId="urn:microsoft.com/office/officeart/2005/8/layout/vProcess5"/>
    <dgm:cxn modelId="{2F1AA55C-979B-449F-8D67-4EEB08D5DA7D}" type="presParOf" srcId="{0C2C09B1-0CE6-4B32-B503-9D2C6A47889D}" destId="{16150904-060E-44A7-9C7F-4DE2954E2E88}" srcOrd="6" destOrd="0" presId="urn:microsoft.com/office/officeart/2005/8/layout/vProcess5"/>
    <dgm:cxn modelId="{EE1368E7-2325-448A-88FF-D8FC1A7AED5A}" type="presParOf" srcId="{0C2C09B1-0CE6-4B32-B503-9D2C6A47889D}" destId="{605ECE34-1503-4486-ABE8-B2EC19E8804D}" srcOrd="7" destOrd="0" presId="urn:microsoft.com/office/officeart/2005/8/layout/vProcess5"/>
    <dgm:cxn modelId="{F2DDFF2C-9856-423F-9AB7-61F3E1BEF0AC}" type="presParOf" srcId="{0C2C09B1-0CE6-4B32-B503-9D2C6A47889D}" destId="{68A6EC50-FF10-44C2-A637-79EB64AEDB5E}" srcOrd="8" destOrd="0" presId="urn:microsoft.com/office/officeart/2005/8/layout/vProcess5"/>
    <dgm:cxn modelId="{6A4879C8-C3BE-4329-B01A-F4A3F43844C4}" type="presParOf" srcId="{0C2C09B1-0CE6-4B32-B503-9D2C6A47889D}" destId="{07E571A0-766F-423A-AE94-899FF6F25720}" srcOrd="9" destOrd="0" presId="urn:microsoft.com/office/officeart/2005/8/layout/vProcess5"/>
    <dgm:cxn modelId="{CE4F524C-1B35-4D73-BD0B-EF4BAC5585C8}" type="presParOf" srcId="{0C2C09B1-0CE6-4B32-B503-9D2C6A47889D}" destId="{72FB9E8D-926F-48AC-AF75-E6567ED6D194}" srcOrd="10" destOrd="0" presId="urn:microsoft.com/office/officeart/2005/8/layout/vProcess5"/>
    <dgm:cxn modelId="{4F9669CD-3741-4D03-A88F-A5EA73F18925}" type="presParOf" srcId="{0C2C09B1-0CE6-4B32-B503-9D2C6A47889D}" destId="{E556E17B-CE13-42F8-AC2F-B80717B25DD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0BA3A-A84F-44EC-B0F6-2FAFE3BA7380}">
      <dsp:nvSpPr>
        <dsp:cNvPr id="0" name=""/>
        <dsp:cNvSpPr/>
      </dsp:nvSpPr>
      <dsp:spPr>
        <a:xfrm rot="5400000">
          <a:off x="4156463" y="-1739482"/>
          <a:ext cx="1507043" cy="52948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109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</a:t>
          </a:r>
          <a:r>
            <a:rPr 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日至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110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zh-TW" altLang="zh-TW" sz="1500" b="1" i="0" u="sng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各高中職</a:t>
          </a:r>
          <a:r>
            <a:rPr lang="zh-TW" altLang="en-US" sz="1500" b="1" i="0" u="sng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學生上網填寫申請書</a:t>
          </a:r>
          <a:endParaRPr lang="zh-TW" altLang="en-US" sz="1500" u="sng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對於適合及有意願參與本方案之學生</a:t>
          </a:r>
          <a:r>
            <a:rPr lang="zh-TW" altLang="en-US" sz="1500" b="1" i="0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進行性向與生涯專業輔導、晤談等，並協助撰寫申請書</a:t>
          </a:r>
          <a:endParaRPr lang="zh-TW" altLang="en-US" sz="1500" u="sng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262550" y="227999"/>
        <a:ext cx="5221301" cy="1359907"/>
      </dsp:txXfrm>
    </dsp:sp>
    <dsp:sp modelId="{39704D24-4F52-4F92-B979-78E86C7F0088}">
      <dsp:nvSpPr>
        <dsp:cNvPr id="0" name=""/>
        <dsp:cNvSpPr/>
      </dsp:nvSpPr>
      <dsp:spPr>
        <a:xfrm>
          <a:off x="153" y="183"/>
          <a:ext cx="2262396" cy="1815537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ts val="22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各高中職學生上網</a:t>
          </a:r>
          <a:endParaRPr lang="en-US" altLang="zh-TW" sz="1800" b="1" i="0" kern="120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 rtl="0">
            <a:lnSpc>
              <a:spcPts val="22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填寫申請書</a:t>
          </a:r>
          <a:endParaRPr lang="en-US" altLang="zh-TW" sz="1800" b="1" i="0" kern="120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 rtl="0">
            <a:lnSpc>
              <a:spcPts val="22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輔導及協助學生</a:t>
          </a:r>
          <a:endParaRPr lang="zh-TW" sz="1800" b="1" i="0" kern="120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8780" y="88810"/>
        <a:ext cx="2085142" cy="1638283"/>
      </dsp:txXfrm>
    </dsp:sp>
    <dsp:sp modelId="{1D8037B6-92E7-4895-83BF-77F07700C640}">
      <dsp:nvSpPr>
        <dsp:cNvPr id="0" name=""/>
        <dsp:cNvSpPr/>
      </dsp:nvSpPr>
      <dsp:spPr>
        <a:xfrm rot="5400000">
          <a:off x="4112838" y="261337"/>
          <a:ext cx="1607936" cy="52860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110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日至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16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zh-TW" altLang="en-US" sz="15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學校辦理初審，考量學生申請書及輔導綜合考評予以推薦</a:t>
          </a:r>
          <a:endParaRPr lang="zh-TW" sz="1500" b="1" i="0" kern="120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同時參酌身心障礙、經濟狀況、原住民特殊條件</a:t>
          </a:r>
          <a:endParaRPr lang="zh-TW" altLang="en-US" sz="1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273767" y="2178902"/>
        <a:ext cx="5207586" cy="1450950"/>
      </dsp:txXfrm>
    </dsp:sp>
    <dsp:sp modelId="{C49041FD-D2A6-4D8C-B302-62ABBFB07E50}">
      <dsp:nvSpPr>
        <dsp:cNvPr id="0" name=""/>
        <dsp:cNvSpPr/>
      </dsp:nvSpPr>
      <dsp:spPr>
        <a:xfrm>
          <a:off x="153" y="1895100"/>
          <a:ext cx="2273613" cy="1979995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ts val="22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學校執行小組</a:t>
          </a:r>
          <a:endParaRPr lang="en-US" altLang="zh-TW" sz="1800" b="1" i="0" kern="120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 rtl="0">
            <a:lnSpc>
              <a:spcPts val="2200"/>
            </a:lnSpc>
            <a:spcBef>
              <a:spcPct val="0"/>
            </a:spcBef>
            <a:spcAft>
              <a:spcPts val="0"/>
            </a:spcAft>
          </a:pPr>
          <a:r>
            <a:rPr lang="zh-TW" sz="18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辦理初審作業</a:t>
          </a:r>
        </a:p>
      </dsp:txBody>
      <dsp:txXfrm>
        <a:off x="96808" y="1991755"/>
        <a:ext cx="2080303" cy="17866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1FCF8-2726-425A-A161-4AB3DDEFEE7E}">
      <dsp:nvSpPr>
        <dsp:cNvPr id="0" name=""/>
        <dsp:cNvSpPr/>
      </dsp:nvSpPr>
      <dsp:spPr>
        <a:xfrm>
          <a:off x="0" y="0"/>
          <a:ext cx="3024000" cy="8503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905" y="24905"/>
        <a:ext cx="2034585" cy="800511"/>
      </dsp:txXfrm>
    </dsp:sp>
    <dsp:sp modelId="{6087DD82-1D7B-481D-B55B-E5F0FFFB67A1}">
      <dsp:nvSpPr>
        <dsp:cNvPr id="0" name=""/>
        <dsp:cNvSpPr/>
      </dsp:nvSpPr>
      <dsp:spPr>
        <a:xfrm>
          <a:off x="253260" y="1004924"/>
          <a:ext cx="3024000" cy="85032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職場安全</a:t>
          </a:r>
        </a:p>
      </dsp:txBody>
      <dsp:txXfrm>
        <a:off x="278165" y="1029829"/>
        <a:ext cx="2168221" cy="800511"/>
      </dsp:txXfrm>
    </dsp:sp>
    <dsp:sp modelId="{821120C8-59D4-4EBB-8545-3F64C5CE0FB6}">
      <dsp:nvSpPr>
        <dsp:cNvPr id="0" name=""/>
        <dsp:cNvSpPr/>
      </dsp:nvSpPr>
      <dsp:spPr>
        <a:xfrm>
          <a:off x="502740" y="2009849"/>
          <a:ext cx="3024000" cy="8503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勞資關係</a:t>
          </a:r>
        </a:p>
      </dsp:txBody>
      <dsp:txXfrm>
        <a:off x="527645" y="2034754"/>
        <a:ext cx="2172001" cy="800511"/>
      </dsp:txXfrm>
    </dsp:sp>
    <dsp:sp modelId="{E13BBEC1-4711-4F48-9DBD-2397662DC2F6}">
      <dsp:nvSpPr>
        <dsp:cNvPr id="0" name=""/>
        <dsp:cNvSpPr/>
      </dsp:nvSpPr>
      <dsp:spPr>
        <a:xfrm>
          <a:off x="756000" y="3014774"/>
          <a:ext cx="3024000" cy="85032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轉職就業輔導</a:t>
          </a:r>
        </a:p>
      </dsp:txBody>
      <dsp:txXfrm>
        <a:off x="780905" y="3039679"/>
        <a:ext cx="2168221" cy="800511"/>
      </dsp:txXfrm>
    </dsp:sp>
    <dsp:sp modelId="{DCEC9C3D-C52B-4EEF-A7CE-E9BD1BFDBCB3}">
      <dsp:nvSpPr>
        <dsp:cNvPr id="0" name=""/>
        <dsp:cNvSpPr/>
      </dsp:nvSpPr>
      <dsp:spPr>
        <a:xfrm>
          <a:off x="2471291" y="651268"/>
          <a:ext cx="552708" cy="55270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95650" y="651268"/>
        <a:ext cx="303990" cy="415913"/>
      </dsp:txXfrm>
    </dsp:sp>
    <dsp:sp modelId="{CED60AB2-323F-45EE-92F6-493A602239D9}">
      <dsp:nvSpPr>
        <dsp:cNvPr id="0" name=""/>
        <dsp:cNvSpPr/>
      </dsp:nvSpPr>
      <dsp:spPr>
        <a:xfrm>
          <a:off x="2724551" y="1656193"/>
          <a:ext cx="552708" cy="55270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48910" y="1656193"/>
        <a:ext cx="303990" cy="415913"/>
      </dsp:txXfrm>
    </dsp:sp>
    <dsp:sp modelId="{FC8479B1-D4F7-496D-B3CB-B7EFC587C055}">
      <dsp:nvSpPr>
        <dsp:cNvPr id="0" name=""/>
        <dsp:cNvSpPr/>
      </dsp:nvSpPr>
      <dsp:spPr>
        <a:xfrm>
          <a:off x="2974031" y="2661118"/>
          <a:ext cx="552708" cy="55270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98390" y="2661118"/>
        <a:ext cx="303990" cy="4159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0D9E-5713-45E9-A247-C7BD0180236A}">
      <dsp:nvSpPr>
        <dsp:cNvPr id="0" name=""/>
        <dsp:cNvSpPr/>
      </dsp:nvSpPr>
      <dsp:spPr>
        <a:xfrm>
          <a:off x="0" y="0"/>
          <a:ext cx="3024000" cy="8503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生涯探索</a:t>
          </a:r>
        </a:p>
      </dsp:txBody>
      <dsp:txXfrm>
        <a:off x="24905" y="24905"/>
        <a:ext cx="2034585" cy="800511"/>
      </dsp:txXfrm>
    </dsp:sp>
    <dsp:sp modelId="{462A4A70-B886-4425-AEB9-BBED44A899D8}">
      <dsp:nvSpPr>
        <dsp:cNvPr id="0" name=""/>
        <dsp:cNvSpPr/>
      </dsp:nvSpPr>
      <dsp:spPr>
        <a:xfrm>
          <a:off x="253260" y="1004924"/>
          <a:ext cx="3024000" cy="85032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學習輔導</a:t>
          </a:r>
        </a:p>
      </dsp:txBody>
      <dsp:txXfrm>
        <a:off x="278165" y="1029829"/>
        <a:ext cx="2168221" cy="800511"/>
      </dsp:txXfrm>
    </dsp:sp>
    <dsp:sp modelId="{7939B87B-5945-4425-9B55-116DBD8B3BF0}">
      <dsp:nvSpPr>
        <dsp:cNvPr id="0" name=""/>
        <dsp:cNvSpPr/>
      </dsp:nvSpPr>
      <dsp:spPr>
        <a:xfrm>
          <a:off x="502740" y="2009849"/>
          <a:ext cx="3024000" cy="8503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科系認識</a:t>
          </a:r>
        </a:p>
      </dsp:txBody>
      <dsp:txXfrm>
        <a:off x="527645" y="2034754"/>
        <a:ext cx="2172001" cy="800511"/>
      </dsp:txXfrm>
    </dsp:sp>
    <dsp:sp modelId="{3359C798-4F87-44AB-BCA6-57F3C1EC3B26}">
      <dsp:nvSpPr>
        <dsp:cNvPr id="0" name=""/>
        <dsp:cNvSpPr/>
      </dsp:nvSpPr>
      <dsp:spPr>
        <a:xfrm>
          <a:off x="756000" y="3014774"/>
          <a:ext cx="3024000" cy="85032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就學配套</a:t>
          </a:r>
        </a:p>
      </dsp:txBody>
      <dsp:txXfrm>
        <a:off x="780905" y="3039679"/>
        <a:ext cx="2168221" cy="800511"/>
      </dsp:txXfrm>
    </dsp:sp>
    <dsp:sp modelId="{0410DB6A-9BF0-409F-9AED-C62D9C50D0EC}">
      <dsp:nvSpPr>
        <dsp:cNvPr id="0" name=""/>
        <dsp:cNvSpPr/>
      </dsp:nvSpPr>
      <dsp:spPr>
        <a:xfrm>
          <a:off x="2471291" y="651268"/>
          <a:ext cx="552708" cy="55270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95650" y="651268"/>
        <a:ext cx="303990" cy="415913"/>
      </dsp:txXfrm>
    </dsp:sp>
    <dsp:sp modelId="{16150904-060E-44A7-9C7F-4DE2954E2E88}">
      <dsp:nvSpPr>
        <dsp:cNvPr id="0" name=""/>
        <dsp:cNvSpPr/>
      </dsp:nvSpPr>
      <dsp:spPr>
        <a:xfrm>
          <a:off x="2724551" y="1656193"/>
          <a:ext cx="552708" cy="55270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48910" y="1656193"/>
        <a:ext cx="303990" cy="415913"/>
      </dsp:txXfrm>
    </dsp:sp>
    <dsp:sp modelId="{605ECE34-1503-4486-ABE8-B2EC19E8804D}">
      <dsp:nvSpPr>
        <dsp:cNvPr id="0" name=""/>
        <dsp:cNvSpPr/>
      </dsp:nvSpPr>
      <dsp:spPr>
        <a:xfrm>
          <a:off x="2974031" y="2661118"/>
          <a:ext cx="552708" cy="55270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98390" y="2661118"/>
        <a:ext cx="303990" cy="415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888"/>
          </a:xfrm>
          <a:prstGeom prst="rect">
            <a:avLst/>
          </a:prstGeom>
        </p:spPr>
        <p:txBody>
          <a:bodyPr vert="horz" lIns="91415" tIns="45706" rIns="91415" bIns="4570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15" tIns="45706" rIns="91415" bIns="45706" rtlCol="0"/>
          <a:lstStyle>
            <a:lvl1pPr algn="r">
              <a:defRPr sz="1200"/>
            </a:lvl1pPr>
          </a:lstStyle>
          <a:p>
            <a:fld id="{9F171673-C0C3-4F17-8C41-DDFD0A99C618}" type="datetimeFigureOut">
              <a:rPr lang="zh-TW" altLang="en-US" smtClean="0"/>
              <a:t>2020/10/14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429750"/>
            <a:ext cx="2946400" cy="496888"/>
          </a:xfrm>
          <a:prstGeom prst="rect">
            <a:avLst/>
          </a:prstGeom>
        </p:spPr>
        <p:txBody>
          <a:bodyPr vert="horz" lIns="91415" tIns="45706" rIns="91415" bIns="4570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15" tIns="45706" rIns="91415" bIns="45706" rtlCol="0" anchor="b"/>
          <a:lstStyle>
            <a:lvl1pPr algn="r">
              <a:defRPr sz="1200"/>
            </a:lvl1pPr>
          </a:lstStyle>
          <a:p>
            <a:fld id="{9270709B-80F4-4DA5-9BE4-55F9A49573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650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388" tIns="45692" rIns="91388" bIns="45692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1388" tIns="45692" rIns="91388" bIns="45692" rtlCol="0"/>
          <a:lstStyle>
            <a:lvl1pPr algn="r">
              <a:defRPr sz="1200"/>
            </a:lvl1pPr>
          </a:lstStyle>
          <a:p>
            <a:fld id="{10D50316-1470-4700-BA3B-BF63A248AC62}" type="datetimeFigureOut">
              <a:rPr lang="zh-TW" altLang="en-US" smtClean="0"/>
              <a:pPr/>
              <a:t>2020/10/14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8" tIns="45692" rIns="91388" bIns="45692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388" tIns="45692" rIns="91388" bIns="45692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9428587"/>
            <a:ext cx="2945659" cy="496332"/>
          </a:xfrm>
          <a:prstGeom prst="rect">
            <a:avLst/>
          </a:prstGeom>
        </p:spPr>
        <p:txBody>
          <a:bodyPr vert="horz" lIns="91388" tIns="45692" rIns="91388" bIns="45692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28587"/>
            <a:ext cx="2945659" cy="496332"/>
          </a:xfrm>
          <a:prstGeom prst="rect">
            <a:avLst/>
          </a:prstGeom>
        </p:spPr>
        <p:txBody>
          <a:bodyPr vert="horz" lIns="91388" tIns="45692" rIns="91388" bIns="45692" rtlCol="0" anchor="b"/>
          <a:lstStyle>
            <a:lvl1pPr algn="r">
              <a:defRPr sz="1200"/>
            </a:lvl1pPr>
          </a:lstStyle>
          <a:p>
            <a:fld id="{07D5E6C0-8B7D-43E5-8BFE-450AD3375E6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8286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5252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4D-02B9-47F4-8B7D-E3C86759842B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2164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4D-02B9-47F4-8B7D-E3C86759842B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1011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4D-02B9-47F4-8B7D-E3C86759842B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0279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4D-02B9-47F4-8B7D-E3C86759842B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2619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4D-02B9-47F4-8B7D-E3C86759842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9292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4D-02B9-47F4-8B7D-E3C86759842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3066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4D-02B9-47F4-8B7D-E3C86759842B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1557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4D-02B9-47F4-8B7D-E3C86759842B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206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4D-02B9-47F4-8B7D-E3C86759842B}" type="slidenum">
              <a:rPr lang="zh-TW" altLang="en-US" smtClean="0">
                <a:solidFill>
                  <a:prstClr val="black"/>
                </a:solidFill>
              </a:rPr>
              <a:pPr/>
              <a:t>18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0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4D-02B9-47F4-8B7D-E3C86759842B}" type="slidenum">
              <a:rPr lang="zh-TW" altLang="en-US" smtClean="0">
                <a:solidFill>
                  <a:prstClr val="black"/>
                </a:solidFill>
              </a:rPr>
              <a:pPr/>
              <a:t>19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0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3323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4D-02B9-47F4-8B7D-E3C86759842B}" type="slidenum">
              <a:rPr lang="zh-TW" altLang="en-US" smtClean="0">
                <a:solidFill>
                  <a:prstClr val="black"/>
                </a:solidFill>
              </a:rPr>
              <a:pPr/>
              <a:t>20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634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1581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1156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2122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70127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05269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50443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24498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4D-02B9-47F4-8B7D-E3C86759842B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5660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4D-02B9-47F4-8B7D-E3C86759842B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4703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7282-2A95-457B-BF13-AA610D4E20DA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87583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73540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7282-2A95-457B-BF13-AA610D4E20DA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01572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9A8FD-32FC-4510-9CBC-586B78FB7D0B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11988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7282-2A95-457B-BF13-AA610D4E20DA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9979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7282-2A95-457B-BF13-AA610D4E20DA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41453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3474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37223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47538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93085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2135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7282-2A95-457B-BF13-AA610D4E20DA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25656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4D-02B9-47F4-8B7D-E3C86759842B}" type="slidenum">
              <a:rPr lang="zh-TW" altLang="en-US" smtClean="0">
                <a:solidFill>
                  <a:prstClr val="black"/>
                </a:solidFill>
              </a:rPr>
              <a:pPr/>
              <a:t>41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849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4D-02B9-47F4-8B7D-E3C86759842B}" type="slidenum">
              <a:rPr lang="zh-TW" altLang="en-US" smtClean="0">
                <a:solidFill>
                  <a:prstClr val="black"/>
                </a:solidFill>
              </a:rPr>
              <a:pPr/>
              <a:t>42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912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4D-02B9-47F4-8B7D-E3C86759842B}" type="slidenum">
              <a:rPr lang="zh-TW" altLang="en-US" smtClean="0">
                <a:solidFill>
                  <a:prstClr val="black"/>
                </a:solidFill>
              </a:rPr>
              <a:pPr/>
              <a:t>43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295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18303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18303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18303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18303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84320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4202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57282-2A95-457B-BF13-AA610D4E20DA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3204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85F07-111B-45BD-A173-DF48C7273218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3682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41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363" indent="-285525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2098" indent="-22842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98938" indent="-22842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5778" indent="-22842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2618" indent="-228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69457" indent="-228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6296" indent="-228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3138" indent="-228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2FC9AA-AB72-46D8-9718-EAA51ADED1C0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402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41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363" indent="-285525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2098" indent="-22842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598938" indent="-22842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5778" indent="-22842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2618" indent="-228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69457" indent="-228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6296" indent="-228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3138" indent="-2284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2FC9AA-AB72-46D8-9718-EAA51ADED1C0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70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D324D-02B9-47F4-8B7D-E3C86759842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8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x-none"/>
              <a:t>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95F5-5104-4DFE-9C05-4B2F2B6903CC}" type="datetime2">
              <a:rPr lang="zh-TW" altLang="en-US" smtClean="0"/>
              <a:t>2020年10月14日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944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x-none"/>
              <a:t>按一下以編輯母片文字樣式</a:t>
            </a:r>
          </a:p>
          <a:p>
            <a:pPr lvl="1"/>
            <a:r>
              <a:rPr kumimoji="1" lang="zh-TW" altLang="x-none"/>
              <a:t>第二層</a:t>
            </a:r>
          </a:p>
          <a:p>
            <a:pPr lvl="2"/>
            <a:r>
              <a:rPr kumimoji="1" lang="zh-TW" altLang="x-none"/>
              <a:t>第三層</a:t>
            </a:r>
          </a:p>
          <a:p>
            <a:pPr lvl="3"/>
            <a:r>
              <a:rPr kumimoji="1" lang="zh-TW" altLang="x-none"/>
              <a:t>第四層</a:t>
            </a:r>
          </a:p>
          <a:p>
            <a:pPr lvl="4"/>
            <a:r>
              <a:rPr kumimoji="1" lang="zh-TW" altLang="x-none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6B4E-1DEF-407C-9217-CD31671370D6}" type="datetime2">
              <a:rPr lang="zh-TW" altLang="en-US" smtClean="0"/>
              <a:t>2020年10月14日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4149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x-none"/>
              <a:t>按一下以編輯母片文字樣式</a:t>
            </a:r>
          </a:p>
          <a:p>
            <a:pPr lvl="1"/>
            <a:r>
              <a:rPr kumimoji="1" lang="zh-TW" altLang="x-none"/>
              <a:t>第二層</a:t>
            </a:r>
          </a:p>
          <a:p>
            <a:pPr lvl="2"/>
            <a:r>
              <a:rPr kumimoji="1" lang="zh-TW" altLang="x-none"/>
              <a:t>第三層</a:t>
            </a:r>
          </a:p>
          <a:p>
            <a:pPr lvl="3"/>
            <a:r>
              <a:rPr kumimoji="1" lang="zh-TW" altLang="x-none"/>
              <a:t>第四層</a:t>
            </a:r>
          </a:p>
          <a:p>
            <a:pPr lvl="4"/>
            <a:r>
              <a:rPr kumimoji="1" lang="zh-TW" altLang="x-none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6D06-A85D-4277-9BEC-1AE79600C9C7}" type="datetime2">
              <a:rPr lang="zh-TW" altLang="en-US" smtClean="0"/>
              <a:t>2020年10月14日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504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FF9A-C3DF-47D2-B15D-AB76615AB682}" type="datetime2">
              <a:rPr lang="zh-TW" altLang="en-US" smtClean="0"/>
              <a:t>2020年10月14日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588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x-none"/>
              <a:t>按一下以編輯母片文字樣式</a:t>
            </a:r>
          </a:p>
          <a:p>
            <a:pPr lvl="1"/>
            <a:r>
              <a:rPr kumimoji="1" lang="zh-TW" altLang="x-none"/>
              <a:t>第二層</a:t>
            </a:r>
          </a:p>
          <a:p>
            <a:pPr lvl="2"/>
            <a:r>
              <a:rPr kumimoji="1" lang="zh-TW" altLang="x-none"/>
              <a:t>第三層</a:t>
            </a:r>
          </a:p>
          <a:p>
            <a:pPr lvl="3"/>
            <a:r>
              <a:rPr kumimoji="1" lang="zh-TW" altLang="x-none"/>
              <a:t>第四層</a:t>
            </a:r>
          </a:p>
          <a:p>
            <a:pPr lvl="4"/>
            <a:r>
              <a:rPr kumimoji="1" lang="zh-TW" altLang="x-none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4DD0-CCED-4763-8F73-0A27F25A51FD}" type="datetime2">
              <a:rPr lang="zh-TW" altLang="en-US" smtClean="0"/>
              <a:t>2020年10月14日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92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6AD54-1C98-4C04-8787-43FFD70C0381}" type="datetime2">
              <a:rPr lang="zh-TW" altLang="en-US" smtClean="0"/>
              <a:t>2020年10月14日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013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  <a:p>
            <a:pPr lvl="1"/>
            <a:r>
              <a:rPr kumimoji="1" lang="zh-TW" altLang="x-none"/>
              <a:t>第二層</a:t>
            </a:r>
          </a:p>
          <a:p>
            <a:pPr lvl="2"/>
            <a:r>
              <a:rPr kumimoji="1" lang="zh-TW" altLang="x-none"/>
              <a:t>第三層</a:t>
            </a:r>
          </a:p>
          <a:p>
            <a:pPr lvl="3"/>
            <a:r>
              <a:rPr kumimoji="1" lang="zh-TW" altLang="x-none"/>
              <a:t>第四層</a:t>
            </a:r>
          </a:p>
          <a:p>
            <a:pPr lvl="4"/>
            <a:r>
              <a:rPr kumimoji="1" lang="zh-TW" altLang="x-none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  <a:p>
            <a:pPr lvl="1"/>
            <a:r>
              <a:rPr kumimoji="1" lang="zh-TW" altLang="x-none"/>
              <a:t>第二層</a:t>
            </a:r>
          </a:p>
          <a:p>
            <a:pPr lvl="2"/>
            <a:r>
              <a:rPr kumimoji="1" lang="zh-TW" altLang="x-none"/>
              <a:t>第三層</a:t>
            </a:r>
          </a:p>
          <a:p>
            <a:pPr lvl="3"/>
            <a:r>
              <a:rPr kumimoji="1" lang="zh-TW" altLang="x-none"/>
              <a:t>第四層</a:t>
            </a:r>
          </a:p>
          <a:p>
            <a:pPr lvl="4"/>
            <a:r>
              <a:rPr kumimoji="1" lang="zh-TW" altLang="x-none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8F39-4161-42CA-B73B-327CC4F34402}" type="datetime2">
              <a:rPr lang="zh-TW" altLang="en-US" smtClean="0"/>
              <a:t>2020年10月14日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75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  <a:p>
            <a:pPr lvl="1"/>
            <a:r>
              <a:rPr kumimoji="1" lang="zh-TW" altLang="x-none"/>
              <a:t>第二層</a:t>
            </a:r>
          </a:p>
          <a:p>
            <a:pPr lvl="2"/>
            <a:r>
              <a:rPr kumimoji="1" lang="zh-TW" altLang="x-none"/>
              <a:t>第三層</a:t>
            </a:r>
          </a:p>
          <a:p>
            <a:pPr lvl="3"/>
            <a:r>
              <a:rPr kumimoji="1" lang="zh-TW" altLang="x-none"/>
              <a:t>第四層</a:t>
            </a:r>
          </a:p>
          <a:p>
            <a:pPr lvl="4"/>
            <a:r>
              <a:rPr kumimoji="1" lang="zh-TW" altLang="x-none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  <a:p>
            <a:pPr lvl="1"/>
            <a:r>
              <a:rPr kumimoji="1" lang="zh-TW" altLang="x-none"/>
              <a:t>第二層</a:t>
            </a:r>
          </a:p>
          <a:p>
            <a:pPr lvl="2"/>
            <a:r>
              <a:rPr kumimoji="1" lang="zh-TW" altLang="x-none"/>
              <a:t>第三層</a:t>
            </a:r>
          </a:p>
          <a:p>
            <a:pPr lvl="3"/>
            <a:r>
              <a:rPr kumimoji="1" lang="zh-TW" altLang="x-none"/>
              <a:t>第四層</a:t>
            </a:r>
          </a:p>
          <a:p>
            <a:pPr lvl="4"/>
            <a:r>
              <a:rPr kumimoji="1" lang="zh-TW" altLang="x-none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4D0A-CF85-4BCE-BAEF-92F76916FB65}" type="datetime2">
              <a:rPr lang="zh-TW" altLang="en-US" smtClean="0"/>
              <a:t>2020年10月14日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112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2943-E4A9-4852-B1EB-B9421C91E49D}" type="datetime2">
              <a:rPr lang="zh-TW" altLang="en-US" smtClean="0"/>
              <a:t>2020年10月14日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151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C8E5-006C-4DBC-8522-227A15E1C9B4}" type="datetime2">
              <a:rPr lang="zh-TW" altLang="en-US" smtClean="0"/>
              <a:t>2020年10月14日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014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  <a:p>
            <a:pPr lvl="1"/>
            <a:r>
              <a:rPr kumimoji="1" lang="zh-TW" altLang="x-none"/>
              <a:t>第二層</a:t>
            </a:r>
          </a:p>
          <a:p>
            <a:pPr lvl="2"/>
            <a:r>
              <a:rPr kumimoji="1" lang="zh-TW" altLang="x-none"/>
              <a:t>第三層</a:t>
            </a:r>
          </a:p>
          <a:p>
            <a:pPr lvl="3"/>
            <a:r>
              <a:rPr kumimoji="1" lang="zh-TW" altLang="x-none"/>
              <a:t>第四層</a:t>
            </a:r>
          </a:p>
          <a:p>
            <a:pPr lvl="4"/>
            <a:r>
              <a:rPr kumimoji="1" lang="zh-TW" altLang="x-none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6E2F-7440-4511-B8FA-7C18D5C445AC}" type="datetime2">
              <a:rPr lang="zh-TW" altLang="en-US" smtClean="0"/>
              <a:t>2020年10月14日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800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x-none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x-none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6E4F-A94F-4B98-985D-857FDFF9C9D3}" type="datetime2">
              <a:rPr lang="zh-TW" altLang="en-US" smtClean="0"/>
              <a:t>2020年10月14日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042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x-none" dirty="0"/>
              <a:t>按一下以編輯母片標題樣式</a:t>
            </a:r>
            <a:endParaRPr kumimoji="1"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x-none"/>
              <a:t>按一下以編輯母片文字樣式</a:t>
            </a:r>
          </a:p>
          <a:p>
            <a:pPr lvl="1"/>
            <a:r>
              <a:rPr kumimoji="1" lang="zh-TW" altLang="x-none"/>
              <a:t>第二層</a:t>
            </a:r>
          </a:p>
          <a:p>
            <a:pPr lvl="2"/>
            <a:r>
              <a:rPr kumimoji="1" lang="zh-TW" altLang="x-none"/>
              <a:t>第三層</a:t>
            </a:r>
          </a:p>
          <a:p>
            <a:pPr lvl="3"/>
            <a:r>
              <a:rPr kumimoji="1" lang="zh-TW" altLang="x-none"/>
              <a:t>第四層</a:t>
            </a:r>
          </a:p>
          <a:p>
            <a:pPr lvl="4"/>
            <a:r>
              <a:rPr kumimoji="1" lang="zh-TW" altLang="x-none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F0C8A-96CC-4320-BD7C-158595FF94A9}" type="datetime2">
              <a:rPr lang="zh-TW" altLang="en-US" smtClean="0"/>
              <a:t>2020年10月14日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756399" y="63224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ysClr val="windowText" lastClr="000000"/>
                </a:solidFill>
              </a:defRPr>
            </a:lvl1pPr>
          </a:lstStyle>
          <a:p>
            <a:fld id="{7BDCC807-A8F6-4EBC-AA49-00484FC40CA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985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admi.edu.tw/open/page_2_0.php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hjob.taiwanjobs.gov.tw/youthjob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.tw/1013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htravel.tw/index.php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1</a:t>
            </a:fld>
            <a:endParaRPr lang="zh-TW" altLang="en-US" dirty="0"/>
          </a:p>
        </p:txBody>
      </p:sp>
      <p:sp>
        <p:nvSpPr>
          <p:cNvPr id="9" name="副標題 4"/>
          <p:cNvSpPr txBox="1">
            <a:spLocks/>
          </p:cNvSpPr>
          <p:nvPr/>
        </p:nvSpPr>
        <p:spPr>
          <a:xfrm>
            <a:off x="2677091" y="2728256"/>
            <a:ext cx="2520000" cy="39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教育部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109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9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87E59572-C344-4098-ABC5-65284DA848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416" y="3048"/>
            <a:ext cx="9551441" cy="6876000"/>
          </a:xfrm>
          <a:prstGeom prst="rect">
            <a:avLst/>
          </a:prstGeom>
        </p:spPr>
      </p:pic>
      <p:sp>
        <p:nvSpPr>
          <p:cNvPr id="8" name="副標題 4">
            <a:extLst>
              <a:ext uri="{FF2B5EF4-FFF2-40B4-BE49-F238E27FC236}">
                <a16:creationId xmlns:a16="http://schemas.microsoft.com/office/drawing/2014/main" xmlns="" id="{E3838E18-DD65-41AA-A587-EBA4B2FA0724}"/>
              </a:ext>
            </a:extLst>
          </p:cNvPr>
          <p:cNvSpPr txBox="1">
            <a:spLocks/>
          </p:cNvSpPr>
          <p:nvPr/>
        </p:nvSpPr>
        <p:spPr>
          <a:xfrm>
            <a:off x="5471226" y="6435809"/>
            <a:ext cx="2520000" cy="39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教育部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109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3086278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87106"/>
              </p:ext>
            </p:extLst>
          </p:nvPr>
        </p:nvGraphicFramePr>
        <p:xfrm>
          <a:off x="444208" y="1128226"/>
          <a:ext cx="8244000" cy="51840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xmlns="" val="278128907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74833614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413160994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24000">
                <a:tc rowSpan="3" gridSpan="2"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zh-TW" altLang="en-US" sz="10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學制班別</a:t>
                      </a:r>
                      <a:endParaRPr kumimoji="0" lang="en-US" altLang="zh-TW" sz="10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22758" marR="22758" marT="5095" marB="0" anchor="ctr">
                    <a:solidFill>
                      <a:srgbClr val="139B9B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en-US" altLang="zh-TW" sz="11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22758" marR="22758" marT="5095" marB="0" anchor="ctr">
                    <a:solidFill>
                      <a:srgbClr val="139B9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職場體驗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00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106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107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108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109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000">
                <a:tc gridSpan="2" vMerge="1"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en-US" altLang="zh-TW" sz="11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22758" marR="22758" marT="5095" marB="0" anchor="ctr">
                    <a:solidFill>
                      <a:srgbClr val="139B9B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en-US" altLang="zh-TW" sz="11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22758" marR="22758" marT="5095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正式就業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正式就業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正式就業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正式就業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8067205"/>
                  </a:ext>
                </a:extLst>
              </a:tr>
              <a:tr h="324000"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高中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日間部普通科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高中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106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481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 rowSpan="1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kumimoji="0"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刻由勞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kumimoji="0"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動部確</a:t>
                      </a:r>
                      <a:endParaRPr kumimoji="0" lang="en-US" alt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kumimoji="0"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認青年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kumimoji="0"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就業保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kumimoji="0"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險資料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kumimoji="0"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，預計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r>
                        <a:rPr kumimoji="0"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月底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kumimoji="0"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確認媒</a:t>
                      </a:r>
                      <a:endParaRPr kumimoji="0" lang="en-US" alt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kumimoji="0"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合成功</a:t>
                      </a:r>
                      <a:endParaRPr kumimoji="0" lang="en-US" alt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kumimoji="0"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名單</a:t>
                      </a: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3704565203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進修部普通科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高中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2902397412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綜合高中學術學程</a:t>
                      </a: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45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230873221"/>
                  </a:ext>
                </a:extLst>
              </a:tr>
              <a:tr h="324000">
                <a:tc rowSpan="5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高職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綜合高中專門學程</a:t>
                      </a: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140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39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139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日間部專業群科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高職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1,524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463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1,811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2,751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3,381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進修部專業群科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高職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151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47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215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實用技能學程</a:t>
                      </a: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171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49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575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建教合作班</a:t>
                      </a: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582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000">
                <a:tc rowSpan="4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其他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非學校型態實驗教育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與學校合作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非學校型態實驗教育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非與學校合作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境外學校</a:t>
                      </a: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矯正學校</a:t>
                      </a: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合計</a:t>
                      </a:r>
                      <a:endParaRPr lang="en-US" alt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22758" marR="22758" marT="5095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zh-TW" sz="11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2758" marR="22758" marT="5095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2,383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744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3,083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791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4,680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1,521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5,407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1,301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9487753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xmlns="" id="{1A6FCE68-020D-4BB3-9695-4CD6D2DF4821}"/>
              </a:ext>
            </a:extLst>
          </p:cNvPr>
          <p:cNvSpPr txBox="1">
            <a:spLocks/>
          </p:cNvSpPr>
          <p:nvPr/>
        </p:nvSpPr>
        <p:spPr>
          <a:xfrm>
            <a:off x="0" y="27081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106-109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年度參與學生統計</a:t>
            </a:r>
          </a:p>
        </p:txBody>
      </p:sp>
    </p:spTree>
    <p:extLst>
      <p:ext uri="{BB962C8B-B14F-4D97-AF65-F5344CB8AC3E}">
        <p14:creationId xmlns:p14="http://schemas.microsoft.com/office/powerpoint/2010/main" val="191954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816334"/>
              </p:ext>
            </p:extLst>
          </p:nvPr>
        </p:nvGraphicFramePr>
        <p:xfrm>
          <a:off x="444208" y="1128226"/>
          <a:ext cx="8244000" cy="51840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xmlns="" val="278128907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74833614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413160994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24000">
                <a:tc rowSpan="3" gridSpan="2"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zh-TW" altLang="en-US" sz="10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學制班別</a:t>
                      </a:r>
                      <a:endParaRPr kumimoji="0" lang="en-US" altLang="zh-TW" sz="10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22758" marR="22758" marT="5095" marB="0" anchor="ctr">
                    <a:solidFill>
                      <a:srgbClr val="139B9B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en-US" altLang="zh-TW" sz="11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22758" marR="22758" marT="5095" marB="0" anchor="ctr">
                    <a:solidFill>
                      <a:srgbClr val="139B9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學習及國際體驗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00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106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107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108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109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000">
                <a:tc gridSpan="2" vMerge="1"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en-US" altLang="zh-TW" sz="11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22758" marR="22758" marT="5095" marB="0" anchor="ctr">
                    <a:solidFill>
                      <a:srgbClr val="139B9B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en-US" altLang="zh-TW" sz="11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22758" marR="22758" marT="5095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執行計畫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執行計畫</a:t>
                      </a:r>
                      <a:endParaRPr 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執行計畫</a:t>
                      </a:r>
                      <a:endParaRPr 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執行計畫</a:t>
                      </a:r>
                      <a:endParaRPr 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8067205"/>
                  </a:ext>
                </a:extLst>
              </a:tr>
              <a:tr h="324000">
                <a:tc rowSpan="3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高中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日間部普通科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高中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3704565203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進修部普通科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高中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2902397412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綜合高中學術學程</a:t>
                      </a: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altLang="en-US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230873221"/>
                  </a:ext>
                </a:extLst>
              </a:tr>
              <a:tr h="324000">
                <a:tc rowSpan="5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高職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綜合高中專門學程</a:t>
                      </a: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altLang="en-US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日間部專業群科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高職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進修部專業群科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高職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實用技能學程</a:t>
                      </a: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建教合作班</a:t>
                      </a: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000">
                <a:tc rowSpan="4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其他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非學校型態實驗教育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與學校合作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非學校型態實驗教育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非與學校合作</a:t>
                      </a: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境外學校</a:t>
                      </a: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kumimoji="0" 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12. </a:t>
                      </a:r>
                      <a:r>
                        <a:rPr kumimoji="0" 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矯正學校</a:t>
                      </a: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合計</a:t>
                      </a:r>
                      <a:endParaRPr lang="en-US" alt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22758" marR="22758" marT="5095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zh-TW" sz="1100" b="1" kern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2758" marR="22758" marT="5095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184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rgbClr val="17C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9487753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xmlns="" id="{36E616D6-1365-4B9F-8C3D-14819007662E}"/>
              </a:ext>
            </a:extLst>
          </p:cNvPr>
          <p:cNvSpPr txBox="1">
            <a:spLocks/>
          </p:cNvSpPr>
          <p:nvPr/>
        </p:nvSpPr>
        <p:spPr>
          <a:xfrm>
            <a:off x="0" y="27081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106-109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年度參與學生統計</a:t>
            </a:r>
          </a:p>
        </p:txBody>
      </p:sp>
    </p:spTree>
    <p:extLst>
      <p:ext uri="{BB962C8B-B14F-4D97-AF65-F5344CB8AC3E}">
        <p14:creationId xmlns:p14="http://schemas.microsoft.com/office/powerpoint/2010/main" val="172193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921685"/>
              </p:ext>
            </p:extLst>
          </p:nvPr>
        </p:nvGraphicFramePr>
        <p:xfrm>
          <a:off x="518266" y="1001481"/>
          <a:ext cx="8100000" cy="56160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74833614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41316099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87200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縣市／部分學制班別</a:t>
                      </a: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職場體驗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20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106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107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108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</a:t>
                      </a:r>
                      <a:endParaRPr lang="en-US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109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720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正式就業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正式就業</a:t>
                      </a:r>
                      <a:endParaRPr lang="en-US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正式就業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正式就業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8067205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高雄市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408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76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618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153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942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 rowSpan="26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kumimoji="0"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刻由勞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kumimoji="0"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動部確</a:t>
                      </a:r>
                      <a:endParaRPr kumimoji="0" lang="en-US" alt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kumimoji="0"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認青年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kumimoji="0"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就業保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kumimoji="0"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險資料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kumimoji="0"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，預計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kumimoji="0" lang="en-US" altLang="zh-TW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r>
                        <a:rPr kumimoji="0"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月底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kumimoji="0"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確認媒</a:t>
                      </a:r>
                      <a:endParaRPr kumimoji="0" lang="en-US" alt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kumimoji="0"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合成功</a:t>
                      </a:r>
                      <a:endParaRPr kumimoji="0" lang="en-US" altLang="zh-TW" sz="1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kumimoji="0" lang="zh-TW" altLang="en-US" sz="1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名單</a:t>
                      </a: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3704565203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臺南市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261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427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654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2902397412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臺中市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253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114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292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538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230873221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新北市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278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67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531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4768311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彰化縣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173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245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411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402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雲林縣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104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166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302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359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7069176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臺北市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259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139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238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138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298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289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314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嘉義市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39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102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138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262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屏東縣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125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146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217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5503505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桃園市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84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52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163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97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南投縣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66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69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169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188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苗栗縣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</a:t>
                      </a: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68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141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188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嘉義縣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53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7180295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宜蘭縣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</a:t>
                      </a: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84</a:t>
                      </a: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144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花蓮縣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76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臺東縣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41</a:t>
                      </a: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新竹市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54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基隆市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澎湖縣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5038971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金門縣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非學校型態實驗教育</a:t>
                      </a:r>
                      <a:r>
                        <a:rPr lang="en-US" alt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非與學校合作</a:t>
                      </a:r>
                      <a:r>
                        <a:rPr lang="en-US" alt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新竹縣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8580694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矯正學校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非學校型態實驗教育</a:t>
                      </a:r>
                      <a:r>
                        <a:rPr lang="en-US" alt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與學校合作</a:t>
                      </a:r>
                      <a:r>
                        <a:rPr lang="en-US" alt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089978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連江縣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境外學校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合計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2,383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744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3,083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791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4,680</a:t>
                      </a:r>
                      <a:endParaRPr lang="zh-TW" sz="10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1,521</a:t>
                      </a:r>
                      <a:endParaRPr lang="zh-TW" sz="10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5,407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1,301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投影片編號版面配置區 2">
            <a:extLst>
              <a:ext uri="{FF2B5EF4-FFF2-40B4-BE49-F238E27FC236}">
                <a16:creationId xmlns:a16="http://schemas.microsoft.com/office/drawing/2014/main" xmlns="" id="{1BB9FDE7-C68B-4953-9A68-B1D83F53B4AC}"/>
              </a:ext>
            </a:extLst>
          </p:cNvPr>
          <p:cNvSpPr txBox="1">
            <a:spLocks/>
          </p:cNvSpPr>
          <p:nvPr/>
        </p:nvSpPr>
        <p:spPr>
          <a:xfrm>
            <a:off x="6756399" y="63224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b="1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DCC807-A8F6-4EBC-AA49-00484FC40CA0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xmlns="" id="{26127B35-A9ED-4CC6-B6DB-F9ACA4D637CC}"/>
              </a:ext>
            </a:extLst>
          </p:cNvPr>
          <p:cNvSpPr txBox="1">
            <a:spLocks/>
          </p:cNvSpPr>
          <p:nvPr/>
        </p:nvSpPr>
        <p:spPr>
          <a:xfrm>
            <a:off x="0" y="27081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106-109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年度參與學生統計</a:t>
            </a:r>
          </a:p>
        </p:txBody>
      </p:sp>
    </p:spTree>
    <p:extLst>
      <p:ext uri="{BB962C8B-B14F-4D97-AF65-F5344CB8AC3E}">
        <p14:creationId xmlns:p14="http://schemas.microsoft.com/office/powerpoint/2010/main" val="30102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897836"/>
              </p:ext>
            </p:extLst>
          </p:nvPr>
        </p:nvGraphicFramePr>
        <p:xfrm>
          <a:off x="518266" y="1001481"/>
          <a:ext cx="8100000" cy="56160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74833614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41316099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87200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縣市／部分學制班別</a:t>
                      </a: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學習及國際體驗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20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106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107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108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</a:t>
                      </a:r>
                      <a:endParaRPr lang="en-US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109</a:t>
                      </a: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年</a:t>
                      </a:r>
                      <a:endParaRPr lang="zh-TW" alt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7200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1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執行計畫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執行計畫</a:t>
                      </a:r>
                      <a:endParaRPr 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執行計畫</a:t>
                      </a:r>
                      <a:endParaRPr 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正式申請</a:t>
                      </a:r>
                      <a:endParaRPr lang="zh-TW" alt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 Unicode MS" panose="020B0604020202020204" pitchFamily="34" charset="-120"/>
                        </a:rPr>
                        <a:t>執行計畫</a:t>
                      </a:r>
                      <a:endParaRPr lang="zh-TW" sz="9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8067205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新北市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43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2575263750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高雄市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3704565203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臺中市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2642773146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非學校型態實驗教育</a:t>
                      </a:r>
                      <a:r>
                        <a:rPr lang="en-US" alt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非與學校合作</a:t>
                      </a:r>
                      <a:r>
                        <a:rPr lang="en-US" alt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3175877709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臺南市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2902397412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臺北市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2445216638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彰化縣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雲林縣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０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桃園市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１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南投縣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356474948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嘉義市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宜蘭縣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２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嘉義縣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屏東縣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０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2779108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基隆市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4174883466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苗栗縣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680964631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花蓮縣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949817745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澎湖縣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０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3189916255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臺東縣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新竹縣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新竹市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金門縣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矯正學校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連江縣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境外學校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非學校型態實驗教育</a:t>
                      </a:r>
                      <a:r>
                        <a:rPr lang="en-US" alt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與學校合作</a:t>
                      </a:r>
                      <a:r>
                        <a:rPr lang="en-US" alt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合計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55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56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184</a:t>
                      </a: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zh-TW" sz="1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>
                    <a:solidFill>
                      <a:srgbClr val="17C3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投影片編號版面配置區 2">
            <a:extLst>
              <a:ext uri="{FF2B5EF4-FFF2-40B4-BE49-F238E27FC236}">
                <a16:creationId xmlns:a16="http://schemas.microsoft.com/office/drawing/2014/main" xmlns="" id="{67BCDFA1-D2CD-4E14-AAE9-CADED646ED48}"/>
              </a:ext>
            </a:extLst>
          </p:cNvPr>
          <p:cNvSpPr txBox="1">
            <a:spLocks/>
          </p:cNvSpPr>
          <p:nvPr/>
        </p:nvSpPr>
        <p:spPr>
          <a:xfrm>
            <a:off x="6756399" y="63224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b="1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DCC807-A8F6-4EBC-AA49-00484FC40CA0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xmlns="" id="{6F734B68-3E13-4643-A3DF-6892B476A186}"/>
              </a:ext>
            </a:extLst>
          </p:cNvPr>
          <p:cNvSpPr txBox="1">
            <a:spLocks/>
          </p:cNvSpPr>
          <p:nvPr/>
        </p:nvSpPr>
        <p:spPr>
          <a:xfrm>
            <a:off x="0" y="27081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106-109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年度參與學生統計</a:t>
            </a:r>
          </a:p>
        </p:txBody>
      </p:sp>
    </p:spTree>
    <p:extLst>
      <p:ext uri="{BB962C8B-B14F-4D97-AF65-F5344CB8AC3E}">
        <p14:creationId xmlns:p14="http://schemas.microsoft.com/office/powerpoint/2010/main" val="6068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1350580" y="871258"/>
          <a:ext cx="7200000" cy="56700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26800">
                <a:tc rowSpan="2">
                  <a:txBody>
                    <a:bodyPr/>
                    <a:lstStyle/>
                    <a:p>
                      <a:pPr marR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縣市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r>
                        <a:rPr lang="zh-TW" altLang="en-US" sz="10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</a:t>
                      </a:r>
                      <a:r>
                        <a:rPr lang="zh-TW" altLang="en-US" sz="10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r>
                        <a:rPr lang="zh-TW" altLang="en-US" sz="10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6800">
                <a:tc vMerge="1">
                  <a:txBody>
                    <a:bodyPr/>
                    <a:lstStyle/>
                    <a:p>
                      <a:pPr marR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臺北市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652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25,844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1,260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26,565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3,057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27,580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臺中市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1,215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30,131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1,332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25,381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1,209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27,338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高雄市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227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27,377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593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25,098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936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25,625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臺南市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25,855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758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24,893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904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25,528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新北市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356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26,591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693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25,448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902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26,088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桃園市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680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28,863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894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26,545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478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29,358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新竹市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269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28,237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338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26,609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420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28,399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彰化縣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358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26,764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425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25,244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415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25,651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新竹縣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357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31,604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503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27,357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358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30,874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屏東縣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149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26,328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299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24,924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294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26,477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雲林縣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166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29,899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138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25,408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218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26,333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基隆市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26,000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24,520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25,570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苗栗縣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123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25,726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92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26,212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26,579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嘉義縣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23,396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109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25,348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26,027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宜蘭縣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111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27,027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187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25,145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109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27,468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南投縣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54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25,537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115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25,292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25,960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花蓮縣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70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23,857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116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24,718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99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24,810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嘉義市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26,000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74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25,446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72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24,965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澎湖縣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27,432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49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33,444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金門縣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40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27,000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40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27,250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臺東縣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25,469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25,136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26,620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連江縣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總計</a:t>
                      </a: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5,370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27,985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8,030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25,659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10,241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27,035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6738524" y="6561558"/>
            <a:ext cx="14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資料來源：勞動部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251520" y="1222219"/>
            <a:ext cx="719184" cy="4382555"/>
          </a:xfrm>
          <a:prstGeom prst="roundRect">
            <a:avLst/>
          </a:prstGeom>
          <a:solidFill>
            <a:srgbClr val="13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各縣市職缺開發情形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xmlns="" id="{4E1B8D4C-0EE9-49DF-ADA8-D17D2066B38A}"/>
              </a:ext>
            </a:extLst>
          </p:cNvPr>
          <p:cNvSpPr txBox="1">
            <a:spLocks/>
          </p:cNvSpPr>
          <p:nvPr/>
        </p:nvSpPr>
        <p:spPr>
          <a:xfrm>
            <a:off x="0" y="27081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106-108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年度職缺分析</a:t>
            </a:r>
          </a:p>
        </p:txBody>
      </p:sp>
    </p:spTree>
    <p:extLst>
      <p:ext uri="{BB962C8B-B14F-4D97-AF65-F5344CB8AC3E}">
        <p14:creationId xmlns:p14="http://schemas.microsoft.com/office/powerpoint/2010/main" val="22867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1214783" y="1015682"/>
          <a:ext cx="7668000" cy="52920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70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52000">
                <a:tc rowSpan="2">
                  <a:txBody>
                    <a:bodyPr/>
                    <a:lstStyle/>
                    <a:p>
                      <a:pPr marR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行業</a:t>
                      </a:r>
                      <a:endParaRPr lang="zh-TW" sz="1100" b="1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r>
                        <a:rPr lang="zh-TW" altLang="en-US" sz="1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</a:t>
                      </a:r>
                      <a:r>
                        <a:rPr lang="zh-TW" altLang="en-US" sz="1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r>
                        <a:rPr lang="zh-TW" altLang="en-US" sz="1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marR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製造業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3,407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29,207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3,544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26,216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3,433</a:t>
                      </a:r>
                      <a:endParaRPr lang="zh-TW" sz="11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27,663</a:t>
                      </a:r>
                      <a:endParaRPr lang="zh-TW" sz="11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住宿及餐飲業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368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26,936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1,841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26,821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3,028</a:t>
                      </a:r>
                      <a:endParaRPr lang="zh-TW" sz="11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27,733</a:t>
                      </a:r>
                      <a:endParaRPr lang="zh-TW" sz="11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批發及零售業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387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25,306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878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25,335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1,271</a:t>
                      </a:r>
                      <a:endParaRPr lang="zh-TW" sz="11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26,493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其他服務業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93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26,575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601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23,404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1,131</a:t>
                      </a:r>
                      <a:endParaRPr lang="zh-TW" sz="11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24,835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農、林、漁、牧業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254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25,492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193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25,029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216</a:t>
                      </a:r>
                      <a:endParaRPr lang="zh-TW" sz="11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25,992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出版、影音製作、傳播及資通訊服務業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27,781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38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24,011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165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25,106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金融及保險業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176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23,380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170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26,245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150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26,053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醫療保健及社會工作服務業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166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26,150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163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25,862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150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27,382</a:t>
                      </a:r>
                      <a:endParaRPr lang="zh-TW" sz="11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藝術、娛樂及休閒服務業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77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26,006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137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25,023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148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25,525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營建工程業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93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25,548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108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25,803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124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26,665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運輸及倉儲業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160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27,394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41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27,429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120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27,188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支援服務業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68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25,419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96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25,464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116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25,810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專業、科學及技術服務業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45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24,422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61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25,558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109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26,607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不動產業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79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30,353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24,815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電力及燃氣供應業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29,500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28,955</a:t>
                      </a:r>
                      <a:endParaRPr lang="zh-TW" sz="11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教育業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27,073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72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24,713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25,752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用水供應及污染整治業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26,500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24,250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29,500</a:t>
                      </a:r>
                      <a:endParaRPr lang="zh-TW" sz="11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礦業及土石採取業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23,500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總計</a:t>
                      </a: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5,370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27,985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8,030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25,659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10,241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27,035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6738293" y="6322482"/>
            <a:ext cx="14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資料來源：勞動部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251520" y="1275722"/>
            <a:ext cx="719184" cy="4320000"/>
          </a:xfrm>
          <a:prstGeom prst="roundRect">
            <a:avLst/>
          </a:prstGeom>
          <a:solidFill>
            <a:srgbClr val="13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各行業職缺開發情形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0" y="25729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五、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106-108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年度職缺分析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758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1350580" y="871258"/>
          <a:ext cx="7200000" cy="56700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26800">
                <a:tc rowSpan="2">
                  <a:txBody>
                    <a:bodyPr/>
                    <a:lstStyle/>
                    <a:p>
                      <a:pPr marR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00" b="1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縣市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r>
                        <a:rPr lang="zh-TW" altLang="en-US" sz="10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</a:t>
                      </a:r>
                      <a:r>
                        <a:rPr lang="zh-TW" altLang="en-US" sz="10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r>
                        <a:rPr lang="zh-TW" altLang="en-US" sz="10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1000" b="1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6800">
                <a:tc vMerge="1">
                  <a:txBody>
                    <a:bodyPr/>
                    <a:lstStyle/>
                    <a:p>
                      <a:pPr marR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高雄市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76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26,295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153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26,229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319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26,341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臺北市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139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26,703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138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27,206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289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27,551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臺中市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114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27,900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107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25,766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230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26,931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新北市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67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26,699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49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27,351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163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26,268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臺南市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112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25,761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90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25,511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160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25,773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桃園市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52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28,200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48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27,652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97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28,515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新竹市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29,256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54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26,240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28,441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屏東縣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25,678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34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26,194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37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25,564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彰化縣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44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26,384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26,475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26,404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新竹縣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29,284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32,528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31,941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雲林縣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30,500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26,646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25,701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南投縣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25,553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23,942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25,512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苗栗縣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23,500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27,000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25,429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嘉義市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24,250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24,786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25,562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宜蘭縣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24,392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24,962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25,500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花蓮縣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23,563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24,462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25,818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嘉義縣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25,000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25,750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27,057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金門縣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27,000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27,500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澎湖縣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27,500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30,500</a:t>
                      </a:r>
                      <a:endParaRPr lang="zh-TW" sz="1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基隆市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26,000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25,250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臺東縣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23,559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25,250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連江縣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2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總計</a:t>
                      </a: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744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26,888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791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26,474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1,521</a:t>
                      </a:r>
                      <a:endParaRPr lang="zh-TW" sz="1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26,870</a:t>
                      </a:r>
                      <a:endParaRPr lang="zh-TW" sz="1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6738524" y="6561558"/>
            <a:ext cx="14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資料來源：勞動部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251520" y="1222219"/>
            <a:ext cx="719184" cy="4382555"/>
          </a:xfrm>
          <a:prstGeom prst="roundRect">
            <a:avLst/>
          </a:prstGeom>
          <a:solidFill>
            <a:srgbClr val="13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各縣市媒合成功職缺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0" y="25729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五、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106-108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年度職缺分析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433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1214783" y="1015682"/>
          <a:ext cx="7668000" cy="52920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70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52000">
                <a:tc rowSpan="2">
                  <a:txBody>
                    <a:bodyPr/>
                    <a:lstStyle/>
                    <a:p>
                      <a:pPr marR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行業</a:t>
                      </a:r>
                      <a:endParaRPr lang="zh-TW" sz="1100" b="1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r>
                        <a:rPr lang="zh-TW" altLang="en-US" sz="1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</a:t>
                      </a:r>
                      <a:r>
                        <a:rPr lang="zh-TW" altLang="en-US" sz="1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gridSpan="2">
                  <a:txBody>
                    <a:bodyPr/>
                    <a:lstStyle/>
                    <a:p>
                      <a:pPr marL="0" marR="635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r>
                        <a:rPr lang="zh-TW" altLang="en-US" sz="1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marR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1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20603" marR="16124" marT="30457" marB="0" anchor="ctr">
                    <a:solidFill>
                      <a:srgbClr val="FFD1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住宿及餐飲業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97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27,014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275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27,334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583</a:t>
                      </a:r>
                      <a:endParaRPr lang="zh-TW" sz="11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28,041</a:t>
                      </a:r>
                      <a:endParaRPr lang="zh-TW" sz="11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製造業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322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27,937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228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26,440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302</a:t>
                      </a:r>
                      <a:endParaRPr lang="zh-TW" sz="11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27,108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其他服務業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27,250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25,288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256</a:t>
                      </a:r>
                      <a:endParaRPr lang="zh-TW" sz="11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24,827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批發及零售業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96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25,801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116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25,998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175</a:t>
                      </a:r>
                      <a:endParaRPr lang="zh-TW" sz="11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26,286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農、林、漁、牧業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54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24,950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25,368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34</a:t>
                      </a:r>
                      <a:endParaRPr lang="zh-TW" sz="11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25,309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金融及保險業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24,508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35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25,064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25,473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專業、科學及技術服務業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25,039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27,563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27,023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支援服務業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26,214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25,827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25,140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藝術、娛樂及休閒服務業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26,403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24,627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25,391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營建工程業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27,167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25,583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29,053</a:t>
                      </a:r>
                      <a:endParaRPr lang="zh-TW" sz="11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運輸及倉儲業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26,500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27,000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27,556</a:t>
                      </a:r>
                      <a:endParaRPr lang="zh-TW" sz="11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出版、影音製作、傳播及資通訊服務業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25,923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24,050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25,767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醫療保健及社會工作服務業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26,990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25,730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26,146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教育業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26,577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27,400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26,500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不動產業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28,000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25,000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電力及燃氣供應業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27,500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33,000</a:t>
                      </a:r>
                      <a:endParaRPr lang="zh-TW" sz="11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用水供應及污染整治業</a:t>
                      </a:r>
                    </a:p>
                  </a:txBody>
                  <a:tcPr marL="0" marR="0" marT="0" marB="0" anchor="ctr"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25,000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30,500</a:t>
                      </a:r>
                      <a:endParaRPr lang="zh-TW" sz="11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礦業及土石採取業</a:t>
                      </a:r>
                    </a:p>
                  </a:txBody>
                  <a:tcPr marL="0" marR="0" marT="0" marB="0" anchor="ctr"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23,500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100" b="1" kern="10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總計</a:t>
                      </a: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744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26,888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320" marR="15875" marT="3048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791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26,474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1,521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26,870</a:t>
                      </a:r>
                      <a:endParaRPr lang="zh-TW" sz="11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FFD1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6747579" y="6315736"/>
            <a:ext cx="14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資料來源：勞動部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251520" y="1275722"/>
            <a:ext cx="719184" cy="4320000"/>
          </a:xfrm>
          <a:prstGeom prst="roundRect">
            <a:avLst/>
          </a:prstGeom>
          <a:solidFill>
            <a:srgbClr val="139B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各行業媒合成功職缺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0" y="25729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五、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106-108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年度職缺分析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22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264760"/>
              </p:ext>
            </p:extLst>
          </p:nvPr>
        </p:nvGraphicFramePr>
        <p:xfrm>
          <a:off x="380411" y="1807158"/>
          <a:ext cx="838800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440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744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個媒合成功職缺）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4400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791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個媒合成功職缺）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4400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1,521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個媒合成功職缺）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職缺數</a:t>
                      </a: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製造業</a:t>
                      </a:r>
                      <a:r>
                        <a:rPr lang="en-US" altLang="zh-TW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322 </a:t>
                      </a:r>
                      <a:r>
                        <a:rPr lang="zh-TW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</a:p>
                    <a:p>
                      <a:pPr marL="144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住宿及餐飲業</a:t>
                      </a: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97 </a:t>
                      </a:r>
                      <a:r>
                        <a:rPr 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</a:p>
                    <a:p>
                      <a:pPr marL="144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批發及零售業</a:t>
                      </a: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96 </a:t>
                      </a:r>
                      <a:r>
                        <a:rPr 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44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、其他產業類別 </a:t>
                      </a: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229 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zh-TW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住宿及餐飲業</a:t>
                      </a:r>
                      <a:r>
                        <a:rPr lang="en-US" altLang="zh-TW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275 </a:t>
                      </a:r>
                      <a:r>
                        <a:rPr lang="zh-TW" altLang="zh-TW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</a:p>
                    <a:p>
                      <a:pPr marL="144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製造業</a:t>
                      </a: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228 </a:t>
                      </a:r>
                      <a:r>
                        <a:rPr lang="zh-TW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</a:p>
                    <a:p>
                      <a:pPr marL="144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批發及零售業</a:t>
                      </a: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116 </a:t>
                      </a:r>
                      <a:r>
                        <a:rPr lang="zh-TW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44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、其他產業類別 </a:t>
                      </a: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172 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zh-TW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住宿及餐飲業</a:t>
                      </a:r>
                      <a:r>
                        <a:rPr lang="en-US" altLang="zh-TW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583 </a:t>
                      </a:r>
                      <a:r>
                        <a:rPr lang="zh-TW" altLang="zh-TW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</a:p>
                    <a:p>
                      <a:pPr marL="144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製造業</a:t>
                      </a:r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302 </a:t>
                      </a:r>
                      <a:r>
                        <a:rPr lang="zh-TW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</a:p>
                    <a:p>
                      <a:pPr marL="144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、其他服務業 </a:t>
                      </a: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256 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44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、其他產業類別 </a:t>
                      </a: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380 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薪資</a:t>
                      </a: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000" lv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總平均</a:t>
                      </a:r>
                      <a:r>
                        <a:rPr lang="zh-TW" altLang="en-US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26,888</a:t>
                      </a:r>
                      <a:r>
                        <a:rPr lang="zh-TW" altLang="en-US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en-US" altLang="zh-TW" sz="14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44000" lv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 （</a:t>
                      </a:r>
                      <a:r>
                        <a:rPr lang="zh-TW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高於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15-24</a:t>
                      </a:r>
                      <a:r>
                        <a:rPr lang="zh-TW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歲國民平均</a:t>
                      </a:r>
                      <a:endParaRPr lang="en-US" altLang="zh-TW" sz="14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44000" lv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</a:t>
                      </a:r>
                      <a:r>
                        <a:rPr lang="zh-TW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薪資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25,765</a:t>
                      </a:r>
                      <a:r>
                        <a:rPr lang="zh-TW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r>
                        <a:rPr lang="zh-TW" altLang="en-US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sz="14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44000" lv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</a:t>
                      </a: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製造業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27,937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44000" lv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</a:t>
                      </a: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(2)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其他</a:t>
                      </a:r>
                      <a:r>
                        <a:rPr 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服務業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27,250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44000" lv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</a:t>
                      </a: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(3)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營建工程業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27,167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  <a:p>
                      <a:pPr marL="442913" marR="0" lvl="0" indent="-288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3.2</a:t>
                      </a:r>
                      <a:r>
                        <a:rPr 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萬元以上職缺計</a:t>
                      </a:r>
                      <a:r>
                        <a:rPr 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52</a:t>
                      </a:r>
                      <a:r>
                        <a:rPr 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r>
                        <a:rPr lang="zh-TW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，平均月薪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35,692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lv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zh-TW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總平均</a:t>
                      </a:r>
                      <a:r>
                        <a:rPr lang="zh-TW" altLang="en-US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26,474</a:t>
                      </a:r>
                      <a:r>
                        <a:rPr lang="zh-TW" altLang="en-US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TW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en-US" altLang="zh-TW" sz="14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44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TW" sz="1400" b="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不動產業</a:t>
                      </a:r>
                      <a:r>
                        <a:rPr lang="zh-TW" altLang="en-US" sz="1400" b="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28,000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44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(2)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TW" sz="1400" b="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專業、科學及技術服務業</a:t>
                      </a:r>
                      <a:r>
                        <a:rPr lang="zh-TW" altLang="en-US" sz="1400" b="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TW" sz="1400" b="0" kern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44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400" b="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27,563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44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(3)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TW" sz="1400" b="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電力及燃氣供應業</a:t>
                      </a:r>
                      <a:r>
                        <a:rPr lang="zh-TW" altLang="en-US" sz="1400" b="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TW" sz="1400" b="0" kern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44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</a:t>
                      </a: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27,500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lv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zh-TW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總平均</a:t>
                      </a:r>
                      <a:r>
                        <a:rPr lang="zh-TW" altLang="en-US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26,870</a:t>
                      </a:r>
                      <a:r>
                        <a:rPr lang="zh-TW" altLang="en-US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TW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en-US" altLang="zh-TW" sz="14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44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電力及燃氣供應</a:t>
                      </a: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業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44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</a:t>
                      </a: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33,000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44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(2)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用水供應及汙染整治</a:t>
                      </a:r>
                      <a:r>
                        <a:rPr lang="zh-TW" altLang="zh-TW" sz="1400" b="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業</a:t>
                      </a:r>
                      <a:r>
                        <a:rPr lang="zh-TW" altLang="en-US" sz="1400" b="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TW" sz="1400" b="0" kern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44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400" b="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</a:t>
                      </a: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,500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44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(3)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400" b="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營建工程</a:t>
                      </a:r>
                      <a:r>
                        <a:rPr lang="zh-TW" altLang="zh-TW" sz="1400" b="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業</a:t>
                      </a:r>
                      <a:r>
                        <a:rPr lang="zh-TW" altLang="en-US" sz="1400" b="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29,053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xmlns="" id="{266C3C20-3568-440E-83AA-742A9EC658CA}"/>
              </a:ext>
            </a:extLst>
          </p:cNvPr>
          <p:cNvSpPr txBox="1">
            <a:spLocks/>
          </p:cNvSpPr>
          <p:nvPr/>
        </p:nvSpPr>
        <p:spPr>
          <a:xfrm>
            <a:off x="0" y="25729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五、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106-108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年度職缺分析</a:t>
            </a:r>
          </a:p>
        </p:txBody>
      </p:sp>
      <p:sp>
        <p:nvSpPr>
          <p:cNvPr id="7" name="圓角矩形 1">
            <a:extLst>
              <a:ext uri="{FF2B5EF4-FFF2-40B4-BE49-F238E27FC236}">
                <a16:creationId xmlns:a16="http://schemas.microsoft.com/office/drawing/2014/main" xmlns="" id="{28F46EC9-3FA9-4BBC-9513-9257AA482D04}"/>
              </a:ext>
            </a:extLst>
          </p:cNvPr>
          <p:cNvSpPr/>
          <p:nvPr/>
        </p:nvSpPr>
        <p:spPr>
          <a:xfrm>
            <a:off x="540448" y="987577"/>
            <a:ext cx="8064000" cy="576000"/>
          </a:xfrm>
          <a:prstGeom prst="roundRect">
            <a:avLst/>
          </a:prstGeom>
          <a:solidFill>
            <a:srgbClr val="8239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106-108</a:t>
            </a: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年度媒合成功之職缺分析</a:t>
            </a: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行業別</a:t>
            </a: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22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540448" y="985593"/>
            <a:ext cx="8064000" cy="576000"/>
          </a:xfrm>
          <a:prstGeom prst="roundRect">
            <a:avLst/>
          </a:prstGeom>
          <a:solidFill>
            <a:srgbClr val="8239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年度媒合成功之職缺分析</a:t>
            </a: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行業薪資別</a:t>
            </a: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b="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289789"/>
              </p:ext>
            </p:extLst>
          </p:nvPr>
        </p:nvGraphicFramePr>
        <p:xfrm>
          <a:off x="530832" y="1733246"/>
          <a:ext cx="8100000" cy="4824000"/>
        </p:xfrm>
        <a:graphic>
          <a:graphicData uri="http://schemas.openxmlformats.org/drawingml/2006/table">
            <a:tbl>
              <a:tblPr firstRow="1" firstCol="1" bandRow="1"/>
              <a:tblGrid>
                <a:gridCol w="2880000">
                  <a:extLst>
                    <a:ext uri="{9D8B030D-6E8A-4147-A177-3AD203B41FA5}">
                      <a16:colId xmlns:a16="http://schemas.microsoft.com/office/drawing/2014/main" xmlns="" val="278128907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112721733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368444218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74833614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4131609946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xmlns="" val="80795748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xmlns="" val="3805048954"/>
                    </a:ext>
                  </a:extLst>
                </a:gridCol>
              </a:tblGrid>
              <a:tr h="396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行業名稱</a:t>
                      </a:r>
                    </a:p>
                  </a:txBody>
                  <a:tcPr marL="22758" marR="22758" marT="509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職缺數</a:t>
                      </a:r>
                      <a:endParaRPr lang="en-US" alt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個</a:t>
                      </a: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計畫職缺薪資</a:t>
                      </a: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是否高於該行業別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一般薪資結構</a:t>
                      </a: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8067205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最高</a:t>
                      </a: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最低</a:t>
                      </a: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平均</a:t>
                      </a: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15-24</a:t>
                      </a: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歲</a:t>
                      </a:r>
                      <a:endParaRPr lang="en-US" alt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青年平均薪資</a:t>
                      </a:r>
                    </a:p>
                  </a:txBody>
                  <a:tcPr marL="22758" marR="22758" marT="5095" marB="0" anchor="ctr">
                    <a:lnL w="28575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薪資差異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730074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144000" algn="l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農、林、漁、牧業</a:t>
                      </a:r>
                    </a:p>
                  </a:txBody>
                  <a:tcPr marL="22758" marR="22758" marT="509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54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32,500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22,000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24,950</a:t>
                      </a:r>
                      <a:endParaRPr lang="zh-TW" sz="12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28,028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-3,078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45652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144000" algn="l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製造業</a:t>
                      </a:r>
                    </a:p>
                  </a:txBody>
                  <a:tcPr marL="22758" marR="22758" marT="509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322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45,500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22,000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altLang="zh-TW" sz="1200" b="1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①</a:t>
                      </a:r>
                      <a:r>
                        <a:rPr lang="en-US" sz="1200" b="1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27,937</a:t>
                      </a:r>
                      <a:endParaRPr lang="zh-TW" sz="1200" b="1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26,834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1,103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23974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144000" algn="l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支援服務業</a:t>
                      </a:r>
                    </a:p>
                  </a:txBody>
                  <a:tcPr marL="22758" marR="22758" marT="509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21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29,250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25,000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26,214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25,047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1,167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087322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144000" algn="l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出版、影音製作、傳播及資通訊服務業</a:t>
                      </a:r>
                    </a:p>
                  </a:txBody>
                  <a:tcPr marL="22758" marR="22758" marT="509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30,500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22,000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25,923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25,942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-19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63219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144000" algn="l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住宿及餐飲業</a:t>
                      </a:r>
                    </a:p>
                  </a:txBody>
                  <a:tcPr marL="22758" marR="22758" marT="509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97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31,875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24,000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27,014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21,625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①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5,389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544713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144000" algn="l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批發及零售業</a:t>
                      </a:r>
                    </a:p>
                  </a:txBody>
                  <a:tcPr marL="22758" marR="22758" marT="509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96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31,500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22,000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25,801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22,988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③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2,813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97749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144000" algn="l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其他服務業</a:t>
                      </a:r>
                      <a:r>
                        <a:rPr lang="en-US" altLang="zh-TW" sz="1200" b="1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200" b="1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註</a:t>
                      </a:r>
                      <a:r>
                        <a:rPr lang="en-US" altLang="zh-TW" sz="1200" b="1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b="1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14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30,000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25,000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altLang="zh-TW" sz="1200" b="1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②</a:t>
                      </a:r>
                      <a:r>
                        <a:rPr lang="en-US" sz="1200" b="1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27,250</a:t>
                      </a:r>
                      <a:endParaRPr lang="zh-TW" sz="1200" b="1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24,936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2,314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226698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144000" algn="l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金融及保險業</a:t>
                      </a:r>
                    </a:p>
                  </a:txBody>
                  <a:tcPr marL="22758" marR="22758" marT="509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26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27,500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22,000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24,508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32,491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-7,983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747707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144000" algn="l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專業、科學及技術服務業</a:t>
                      </a:r>
                    </a:p>
                  </a:txBody>
                  <a:tcPr marL="22758" marR="22758" marT="509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14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27,500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22,000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25,039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32,340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alt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③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-7,301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326154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144000" algn="l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教育業</a:t>
                      </a:r>
                    </a:p>
                  </a:txBody>
                  <a:tcPr marL="22758" marR="22758" marT="509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31,000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22,000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26,577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21,679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②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4,898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133273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144000" algn="l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運輸及倉儲業</a:t>
                      </a:r>
                    </a:p>
                  </a:txBody>
                  <a:tcPr marL="22758" marR="22758" marT="509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28,000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26,000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26,500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32,251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-5,751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04858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144000" algn="l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營建工程業</a:t>
                      </a:r>
                    </a:p>
                  </a:txBody>
                  <a:tcPr marL="22758" marR="22758" marT="509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35,000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25,000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altLang="zh-TW" sz="1200" b="1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③</a:t>
                      </a:r>
                      <a:r>
                        <a:rPr lang="en-US" sz="1200" b="1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27,167</a:t>
                      </a:r>
                      <a:endParaRPr lang="zh-TW" sz="1200" b="1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27,742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-575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199626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144000" algn="l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醫療保健及社會工作服務業</a:t>
                      </a:r>
                    </a:p>
                  </a:txBody>
                  <a:tcPr marL="22758" marR="22758" marT="509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18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29,500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22,440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26,990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35,273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-8,283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68246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144000" algn="l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藝術、娛樂及休閒服務業</a:t>
                      </a:r>
                    </a:p>
                  </a:txBody>
                  <a:tcPr marL="22758" marR="22758" marT="509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31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29,000</a:t>
                      </a:r>
                      <a:endParaRPr lang="zh-TW" sz="12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24,000</a:t>
                      </a:r>
                      <a:endParaRPr lang="zh-TW" sz="1200" b="1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26,403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23,948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2,455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085445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144000" algn="l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礦業及土石採取業</a:t>
                      </a:r>
                    </a:p>
                  </a:txBody>
                  <a:tcPr marL="22758" marR="22758" marT="509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23,500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23,500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23,500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815213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總計</a:t>
                      </a:r>
                    </a:p>
                  </a:txBody>
                  <a:tcPr marL="22758" marR="22758" marT="5095" marB="0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744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－</a:t>
                      </a: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－</a:t>
                      </a: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26,888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25,765</a:t>
                      </a:r>
                      <a:endParaRPr lang="zh-TW" sz="1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22758" marR="22758" marT="5095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1,123</a:t>
                      </a:r>
                      <a:endParaRPr lang="zh-TW" sz="12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9487753"/>
                  </a:ext>
                </a:extLst>
              </a:tr>
            </a:tbl>
          </a:graphicData>
        </a:graphic>
      </p:graphicFrame>
      <p:sp>
        <p:nvSpPr>
          <p:cNvPr id="6" name="標題 1"/>
          <p:cNvSpPr txBox="1">
            <a:spLocks/>
          </p:cNvSpPr>
          <p:nvPr/>
        </p:nvSpPr>
        <p:spPr>
          <a:xfrm>
            <a:off x="0" y="25729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五、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106-108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年度職缺分析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23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7"/>
            <a:ext cx="9144000" cy="6852513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08222" y="845765"/>
            <a:ext cx="5767057" cy="720080"/>
          </a:xfrm>
        </p:spPr>
        <p:txBody>
          <a:bodyPr>
            <a:normAutofit/>
          </a:bodyPr>
          <a:lstStyle/>
          <a:p>
            <a:endParaRPr lang="zh-TW" altLang="en-US" sz="4000" b="1" dirty="0">
              <a:solidFill>
                <a:srgbClr val="009999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4164588" y="1868547"/>
            <a:ext cx="4839071" cy="4613732"/>
          </a:xfrm>
        </p:spPr>
        <p:txBody>
          <a:bodyPr anchor="t" anchorCtr="1">
            <a:normAutofit/>
          </a:bodyPr>
          <a:lstStyle/>
          <a:p>
            <a:pPr marL="0" indent="0" defTabSz="4572000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一、前言</a:t>
            </a:r>
            <a:endParaRPr lang="en-US" altLang="zh-TW" sz="2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defTabSz="4572000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二、方案目標</a:t>
            </a:r>
            <a:endParaRPr lang="en-US" altLang="zh-TW" sz="2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defTabSz="4572000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三、方案說明</a:t>
            </a:r>
            <a:endParaRPr lang="en-US" altLang="zh-TW" sz="2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defTabSz="4572000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</a:t>
            </a:r>
            <a:r>
              <a: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106-109</a:t>
            </a: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年度參與學生統計</a:t>
            </a:r>
            <a:endParaRPr lang="en-US" altLang="zh-TW" sz="2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defTabSz="4572000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五、</a:t>
            </a:r>
            <a:r>
              <a: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106-108</a:t>
            </a: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年度職缺分析</a:t>
            </a:r>
            <a:endParaRPr lang="en-US" altLang="zh-TW" sz="2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defTabSz="4572000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六、實施方式</a:t>
            </a:r>
            <a:endParaRPr lang="en-US" altLang="zh-TW" sz="2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defTabSz="4572000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七、方案修正重點</a:t>
            </a:r>
            <a:endParaRPr lang="en-US" altLang="zh-TW" sz="2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defTabSz="4572000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八、</a:t>
            </a:r>
            <a:r>
              <a: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年度方案推動時程</a:t>
            </a:r>
            <a:endParaRPr lang="en-US" altLang="zh-TW" sz="2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defTabSz="4572000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九、</a:t>
            </a:r>
            <a:r>
              <a:rPr lang="en-US" altLang="zh-TW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年度協助辦理事項</a:t>
            </a:r>
            <a:endParaRPr lang="en-US" altLang="zh-TW" sz="2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10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09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540448" y="1157598"/>
            <a:ext cx="8064000" cy="576000"/>
          </a:xfrm>
          <a:prstGeom prst="roundRect">
            <a:avLst/>
          </a:prstGeom>
          <a:solidFill>
            <a:srgbClr val="8239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年度媒合成功之職缺分析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715611"/>
              </p:ext>
            </p:extLst>
          </p:nvPr>
        </p:nvGraphicFramePr>
        <p:xfrm>
          <a:off x="468464" y="2382165"/>
          <a:ext cx="8280000" cy="403200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xmlns="" val="3716801478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xmlns="" val="134639931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94312765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xmlns="" val="185455585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xmlns="" val="1591469272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公司名稱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職務名稱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行業別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平均薪資</a:t>
                      </a:r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媒合人數</a:t>
                      </a:r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90237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矽品精密工業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kumimoji="0" lang="zh-TW" alt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技術助理</a:t>
                      </a: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製造業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45,500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extLst>
                  <a:ext uri="{0D108BD9-81ED-4DB2-BD59-A6C34878D82A}">
                    <a16:rowId xmlns:a16="http://schemas.microsoft.com/office/drawing/2014/main" xmlns="" val="201890583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德微科技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kumimoji="0" lang="zh-TW" alt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機台操作員</a:t>
                      </a: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製造業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40,000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extLst>
                  <a:ext uri="{0D108BD9-81ED-4DB2-BD59-A6C34878D82A}">
                    <a16:rowId xmlns:a16="http://schemas.microsoft.com/office/drawing/2014/main" xmlns="" val="43460024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上銀科技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kumimoji="0" lang="zh-TW" alt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技術員</a:t>
                      </a: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製造業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39,500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extLst>
                  <a:ext uri="{0D108BD9-81ED-4DB2-BD59-A6C34878D82A}">
                    <a16:rowId xmlns:a16="http://schemas.microsoft.com/office/drawing/2014/main" xmlns="" val="428351271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橙疄廣告行銷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kumimoji="0"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PHP</a:t>
                      </a:r>
                      <a:r>
                        <a:rPr kumimoji="0" lang="zh-TW" alt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網頁工程師</a:t>
                      </a: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專業、科學及技術服務業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37,500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extLst>
                  <a:ext uri="{0D108BD9-81ED-4DB2-BD59-A6C34878D82A}">
                    <a16:rowId xmlns:a16="http://schemas.microsoft.com/office/drawing/2014/main" xmlns="" val="278959024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欣興電子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kumimoji="0" lang="zh-TW" alt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技術人員</a:t>
                      </a: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製造業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37,000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extLst>
                  <a:ext uri="{0D108BD9-81ED-4DB2-BD59-A6C34878D82A}">
                    <a16:rowId xmlns:a16="http://schemas.microsoft.com/office/drawing/2014/main" xmlns="" val="73258193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欣興電子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kumimoji="0" lang="zh-TW" alt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設備人員</a:t>
                      </a: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製造業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37,000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extLst>
                  <a:ext uri="{0D108BD9-81ED-4DB2-BD59-A6C34878D82A}">
                    <a16:rowId xmlns:a16="http://schemas.microsoft.com/office/drawing/2014/main" xmlns="" val="155440069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乾坤科技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kumimoji="0" lang="zh-TW" alt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技術員</a:t>
                      </a: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製造業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36,000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extLst>
                  <a:ext uri="{0D108BD9-81ED-4DB2-BD59-A6C34878D82A}">
                    <a16:rowId xmlns:a16="http://schemas.microsoft.com/office/drawing/2014/main" xmlns="" val="103896788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矽品精密工業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kumimoji="0" lang="zh-TW" alt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技術助理</a:t>
                      </a: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製造業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35,500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extLst>
                  <a:ext uri="{0D108BD9-81ED-4DB2-BD59-A6C34878D82A}">
                    <a16:rowId xmlns:a16="http://schemas.microsoft.com/office/drawing/2014/main" xmlns="" val="25266854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弘敏能源科技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kumimoji="0" lang="zh-TW" alt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能源科技、冷凍空調系統整合規劃設計工程師</a:t>
                      </a: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營建工程業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35,000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extLst>
                  <a:ext uri="{0D108BD9-81ED-4DB2-BD59-A6C34878D82A}">
                    <a16:rowId xmlns:a16="http://schemas.microsoft.com/office/drawing/2014/main" xmlns="" val="108941067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菱生精密工業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kumimoji="0" lang="zh-TW" alt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工程員</a:t>
                      </a: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製造業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35,000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extLst>
                  <a:ext uri="{0D108BD9-81ED-4DB2-BD59-A6C34878D82A}">
                    <a16:rowId xmlns:a16="http://schemas.microsoft.com/office/drawing/2014/main" xmlns="" val="236226909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巧新科技工業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kumimoji="0" lang="zh-TW" alt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技術員</a:t>
                      </a: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製造業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32,500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extLst>
                  <a:ext uri="{0D108BD9-81ED-4DB2-BD59-A6C34878D82A}">
                    <a16:rowId xmlns:a16="http://schemas.microsoft.com/office/drawing/2014/main" xmlns="" val="12496266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吉菓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kumimoji="0" lang="zh-TW" alt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田間栽培專業人員</a:t>
                      </a: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農、林、漁、牧業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32,500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extLst>
                  <a:ext uri="{0D108BD9-81ED-4DB2-BD59-A6C34878D82A}">
                    <a16:rowId xmlns:a16="http://schemas.microsoft.com/office/drawing/2014/main" xmlns="" val="271006051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英穩達科技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kumimoji="0" lang="zh-TW" alt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技術員</a:t>
                      </a: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製造業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32,000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extLst>
                  <a:ext uri="{0D108BD9-81ED-4DB2-BD59-A6C34878D82A}">
                    <a16:rowId xmlns:a16="http://schemas.microsoft.com/office/drawing/2014/main" xmlns="" val="14708214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群浤科技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kumimoji="0" lang="zh-TW" alt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品管人員</a:t>
                      </a: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製造業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32,000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/>
                </a:tc>
                <a:extLst>
                  <a:ext uri="{0D108BD9-81ED-4DB2-BD59-A6C34878D82A}">
                    <a16:rowId xmlns:a16="http://schemas.microsoft.com/office/drawing/2014/main" xmlns="" val="347956897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總計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35,692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52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66" marR="7566" marT="7566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762420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0" y="1910039"/>
            <a:ext cx="91417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薪資達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3.2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萬元以上職缺統計表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(52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個，製造業占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46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0" y="25729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五、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106-108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年度職缺分析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870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 txBox="1">
            <a:spLocks/>
          </p:cNvSpPr>
          <p:nvPr/>
        </p:nvSpPr>
        <p:spPr>
          <a:xfrm>
            <a:off x="0" y="691443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六、實施方式</a:t>
            </a:r>
          </a:p>
        </p:txBody>
      </p:sp>
      <p:grpSp>
        <p:nvGrpSpPr>
          <p:cNvPr id="139" name="群組 138"/>
          <p:cNvGrpSpPr/>
          <p:nvPr/>
        </p:nvGrpSpPr>
        <p:grpSpPr>
          <a:xfrm>
            <a:off x="716024" y="2976951"/>
            <a:ext cx="7830590" cy="510961"/>
            <a:chOff x="449692" y="2780928"/>
            <a:chExt cx="7830590" cy="510961"/>
          </a:xfrm>
        </p:grpSpPr>
        <p:grpSp>
          <p:nvGrpSpPr>
            <p:cNvPr id="46" name="群組 45"/>
            <p:cNvGrpSpPr/>
            <p:nvPr/>
          </p:nvGrpSpPr>
          <p:grpSpPr>
            <a:xfrm>
              <a:off x="449692" y="2780928"/>
              <a:ext cx="3444076" cy="502083"/>
              <a:chOff x="790698" y="1893205"/>
              <a:chExt cx="3444076" cy="502083"/>
            </a:xfrm>
          </p:grpSpPr>
          <p:grpSp>
            <p:nvGrpSpPr>
              <p:cNvPr id="47" name="群組 46"/>
              <p:cNvGrpSpPr/>
              <p:nvPr/>
            </p:nvGrpSpPr>
            <p:grpSpPr>
              <a:xfrm>
                <a:off x="790698" y="1893205"/>
                <a:ext cx="3444076" cy="502083"/>
                <a:chOff x="3463746" y="1844824"/>
                <a:chExt cx="3444076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49" name="平行四邊形 48"/>
                <p:cNvSpPr/>
                <p:nvPr/>
              </p:nvSpPr>
              <p:spPr>
                <a:xfrm>
                  <a:off x="3695568" y="1844824"/>
                  <a:ext cx="3212254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0" name="平行四邊形 49"/>
                <p:cNvSpPr/>
                <p:nvPr/>
              </p:nvSpPr>
              <p:spPr>
                <a:xfrm>
                  <a:off x="3463746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48" name="矩形 47"/>
              <p:cNvSpPr/>
              <p:nvPr/>
            </p:nvSpPr>
            <p:spPr>
              <a:xfrm>
                <a:off x="900450" y="1925312"/>
                <a:ext cx="3199405" cy="436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3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   生涯輔導及申請作業   </a:t>
                </a:r>
              </a:p>
            </p:txBody>
          </p:sp>
        </p:grpSp>
        <p:grpSp>
          <p:nvGrpSpPr>
            <p:cNvPr id="115" name="群組 114"/>
            <p:cNvGrpSpPr/>
            <p:nvPr/>
          </p:nvGrpSpPr>
          <p:grpSpPr>
            <a:xfrm>
              <a:off x="3922406" y="2789806"/>
              <a:ext cx="2094258" cy="502083"/>
              <a:chOff x="4027772" y="2789806"/>
              <a:chExt cx="2094258" cy="502083"/>
            </a:xfrm>
          </p:grpSpPr>
          <p:grpSp>
            <p:nvGrpSpPr>
              <p:cNvPr id="52" name="群組 51"/>
              <p:cNvGrpSpPr/>
              <p:nvPr/>
            </p:nvGrpSpPr>
            <p:grpSpPr>
              <a:xfrm>
                <a:off x="4027772" y="2789806"/>
                <a:ext cx="2094258" cy="502083"/>
                <a:chOff x="4767732" y="1853702"/>
                <a:chExt cx="1995962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54" name="平行四邊形 53"/>
                <p:cNvSpPr/>
                <p:nvPr/>
              </p:nvSpPr>
              <p:spPr>
                <a:xfrm>
                  <a:off x="4857940" y="1853702"/>
                  <a:ext cx="1905754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5" name="平行四邊形 54"/>
                <p:cNvSpPr/>
                <p:nvPr/>
              </p:nvSpPr>
              <p:spPr>
                <a:xfrm>
                  <a:off x="4767732" y="1853702"/>
                  <a:ext cx="589601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53" name="矩形 52"/>
              <p:cNvSpPr/>
              <p:nvPr/>
            </p:nvSpPr>
            <p:spPr>
              <a:xfrm>
                <a:off x="4119334" y="2813833"/>
                <a:ext cx="1867520" cy="436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</a:t>
                </a:r>
                <a:r>
                  <a:rPr lang="en-US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4  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</a:t>
                </a:r>
                <a:r>
                  <a:rPr lang="en-US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審查方式</a:t>
                </a:r>
              </a:p>
            </p:txBody>
          </p:sp>
        </p:grpSp>
        <p:grpSp>
          <p:nvGrpSpPr>
            <p:cNvPr id="56" name="群組 55"/>
            <p:cNvGrpSpPr/>
            <p:nvPr/>
          </p:nvGrpSpPr>
          <p:grpSpPr>
            <a:xfrm>
              <a:off x="6077536" y="2780928"/>
              <a:ext cx="2202746" cy="506522"/>
              <a:chOff x="812678" y="1893205"/>
              <a:chExt cx="2202746" cy="506522"/>
            </a:xfrm>
          </p:grpSpPr>
          <p:grpSp>
            <p:nvGrpSpPr>
              <p:cNvPr id="57" name="群組 56"/>
              <p:cNvGrpSpPr/>
              <p:nvPr/>
            </p:nvGrpSpPr>
            <p:grpSpPr>
              <a:xfrm>
                <a:off x="812678" y="1893205"/>
                <a:ext cx="2122897" cy="502083"/>
                <a:chOff x="3485726" y="1844824"/>
                <a:chExt cx="2122897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59" name="平行四邊形 58"/>
                <p:cNvSpPr/>
                <p:nvPr/>
              </p:nvSpPr>
              <p:spPr>
                <a:xfrm>
                  <a:off x="3500261" y="1844824"/>
                  <a:ext cx="2108362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0" name="平行四邊形 59"/>
                <p:cNvSpPr/>
                <p:nvPr/>
              </p:nvSpPr>
              <p:spPr>
                <a:xfrm>
                  <a:off x="3485726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58" name="矩形 57"/>
              <p:cNvSpPr/>
              <p:nvPr/>
            </p:nvSpPr>
            <p:spPr>
              <a:xfrm>
                <a:off x="915910" y="1934984"/>
                <a:ext cx="2099514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en-US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5   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就學配套</a:t>
                </a:r>
              </a:p>
            </p:txBody>
          </p:sp>
        </p:grpSp>
      </p:grpSp>
      <p:grpSp>
        <p:nvGrpSpPr>
          <p:cNvPr id="137" name="群組 136"/>
          <p:cNvGrpSpPr/>
          <p:nvPr/>
        </p:nvGrpSpPr>
        <p:grpSpPr>
          <a:xfrm>
            <a:off x="1784323" y="4749536"/>
            <a:ext cx="7025308" cy="502083"/>
            <a:chOff x="449692" y="4509120"/>
            <a:chExt cx="7025308" cy="502083"/>
          </a:xfrm>
        </p:grpSpPr>
        <p:grpSp>
          <p:nvGrpSpPr>
            <p:cNvPr id="93" name="群組 92"/>
            <p:cNvGrpSpPr/>
            <p:nvPr/>
          </p:nvGrpSpPr>
          <p:grpSpPr>
            <a:xfrm>
              <a:off x="449692" y="4509120"/>
              <a:ext cx="3810940" cy="502083"/>
              <a:chOff x="431225" y="4509120"/>
              <a:chExt cx="3810940" cy="502083"/>
            </a:xfrm>
          </p:grpSpPr>
          <p:grpSp>
            <p:nvGrpSpPr>
              <p:cNvPr id="92" name="群組 91"/>
              <p:cNvGrpSpPr/>
              <p:nvPr/>
            </p:nvGrpSpPr>
            <p:grpSpPr>
              <a:xfrm>
                <a:off x="431225" y="4509120"/>
                <a:ext cx="3309157" cy="502083"/>
                <a:chOff x="431225" y="4509120"/>
                <a:chExt cx="3309157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79" name="平行四邊形 78"/>
                <p:cNvSpPr/>
                <p:nvPr/>
              </p:nvSpPr>
              <p:spPr>
                <a:xfrm>
                  <a:off x="663048" y="4509120"/>
                  <a:ext cx="3077334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0" name="平行四邊形 79"/>
                <p:cNvSpPr/>
                <p:nvPr/>
              </p:nvSpPr>
              <p:spPr>
                <a:xfrm>
                  <a:off x="431225" y="4509120"/>
                  <a:ext cx="729918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78" name="矩形 77"/>
              <p:cNvSpPr/>
              <p:nvPr/>
            </p:nvSpPr>
            <p:spPr>
              <a:xfrm>
                <a:off x="658667" y="4532699"/>
                <a:ext cx="3583498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en-US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9   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體驗期間進修方式</a:t>
                </a:r>
              </a:p>
            </p:txBody>
          </p:sp>
        </p:grpSp>
        <p:grpSp>
          <p:nvGrpSpPr>
            <p:cNvPr id="94" name="群組 93"/>
            <p:cNvGrpSpPr/>
            <p:nvPr/>
          </p:nvGrpSpPr>
          <p:grpSpPr>
            <a:xfrm>
              <a:off x="3781743" y="4509120"/>
              <a:ext cx="3693257" cy="502083"/>
              <a:chOff x="-181340" y="4509120"/>
              <a:chExt cx="3693257" cy="502083"/>
            </a:xfrm>
          </p:grpSpPr>
          <p:grpSp>
            <p:nvGrpSpPr>
              <p:cNvPr id="95" name="群組 94"/>
              <p:cNvGrpSpPr/>
              <p:nvPr/>
            </p:nvGrpSpPr>
            <p:grpSpPr>
              <a:xfrm>
                <a:off x="-181340" y="4509120"/>
                <a:ext cx="2234921" cy="502083"/>
                <a:chOff x="-181340" y="4509120"/>
                <a:chExt cx="2234921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97" name="平行四邊形 96"/>
                <p:cNvSpPr/>
                <p:nvPr/>
              </p:nvSpPr>
              <p:spPr>
                <a:xfrm>
                  <a:off x="423350" y="4509120"/>
                  <a:ext cx="1630231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98" name="平行四邊形 97"/>
                <p:cNvSpPr/>
                <p:nvPr/>
              </p:nvSpPr>
              <p:spPr>
                <a:xfrm>
                  <a:off x="-181340" y="4509120"/>
                  <a:ext cx="729918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96" name="矩形 95"/>
              <p:cNvSpPr/>
              <p:nvPr/>
            </p:nvSpPr>
            <p:spPr>
              <a:xfrm>
                <a:off x="-71581" y="4532699"/>
                <a:ext cx="3583498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en-US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10   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兵役配套</a:t>
                </a:r>
              </a:p>
            </p:txBody>
          </p:sp>
        </p:grpSp>
      </p:grpSp>
      <p:grpSp>
        <p:nvGrpSpPr>
          <p:cNvPr id="159" name="群組 158"/>
          <p:cNvGrpSpPr/>
          <p:nvPr/>
        </p:nvGrpSpPr>
        <p:grpSpPr>
          <a:xfrm>
            <a:off x="2164568" y="2069637"/>
            <a:ext cx="5594606" cy="502083"/>
            <a:chOff x="449692" y="2221398"/>
            <a:chExt cx="5504358" cy="502083"/>
          </a:xfrm>
        </p:grpSpPr>
        <p:grpSp>
          <p:nvGrpSpPr>
            <p:cNvPr id="99" name="群組 98"/>
            <p:cNvGrpSpPr/>
            <p:nvPr/>
          </p:nvGrpSpPr>
          <p:grpSpPr>
            <a:xfrm>
              <a:off x="449692" y="2221398"/>
              <a:ext cx="2111858" cy="502083"/>
              <a:chOff x="790698" y="1893205"/>
              <a:chExt cx="2111858" cy="502083"/>
            </a:xfrm>
          </p:grpSpPr>
          <p:grpSp>
            <p:nvGrpSpPr>
              <p:cNvPr id="100" name="群組 99"/>
              <p:cNvGrpSpPr/>
              <p:nvPr/>
            </p:nvGrpSpPr>
            <p:grpSpPr>
              <a:xfrm>
                <a:off x="790698" y="1893205"/>
                <a:ext cx="2073053" cy="502083"/>
                <a:chOff x="3463746" y="1844824"/>
                <a:chExt cx="2073053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02" name="平行四邊形 101"/>
                <p:cNvSpPr/>
                <p:nvPr/>
              </p:nvSpPr>
              <p:spPr>
                <a:xfrm>
                  <a:off x="3695568" y="1844824"/>
                  <a:ext cx="1841231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3" name="平行四邊形 102"/>
                <p:cNvSpPr/>
                <p:nvPr/>
              </p:nvSpPr>
              <p:spPr>
                <a:xfrm>
                  <a:off x="3463746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01" name="矩形 100"/>
              <p:cNvSpPr/>
              <p:nvPr/>
            </p:nvSpPr>
            <p:spPr>
              <a:xfrm>
                <a:off x="936436" y="1916966"/>
                <a:ext cx="1966120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mr-IN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1   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</a:t>
                </a:r>
                <a:r>
                  <a:rPr lang="zh-TW" altLang="mr-IN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方案對象</a:t>
                </a:r>
              </a:p>
            </p:txBody>
          </p:sp>
        </p:grpSp>
        <p:grpSp>
          <p:nvGrpSpPr>
            <p:cNvPr id="116" name="群組 115"/>
            <p:cNvGrpSpPr/>
            <p:nvPr/>
          </p:nvGrpSpPr>
          <p:grpSpPr>
            <a:xfrm>
              <a:off x="2554203" y="2221398"/>
              <a:ext cx="3399847" cy="502083"/>
              <a:chOff x="2659569" y="2780928"/>
              <a:chExt cx="3399847" cy="502083"/>
            </a:xfrm>
          </p:grpSpPr>
          <p:grpSp>
            <p:nvGrpSpPr>
              <p:cNvPr id="117" name="群組 116"/>
              <p:cNvGrpSpPr/>
              <p:nvPr/>
            </p:nvGrpSpPr>
            <p:grpSpPr>
              <a:xfrm>
                <a:off x="2659569" y="2780928"/>
                <a:ext cx="2665868" cy="502083"/>
                <a:chOff x="3463746" y="1844824"/>
                <a:chExt cx="2540743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19" name="平行四邊形 118"/>
                <p:cNvSpPr/>
                <p:nvPr/>
              </p:nvSpPr>
              <p:spPr>
                <a:xfrm>
                  <a:off x="3695569" y="1844824"/>
                  <a:ext cx="2308920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20" name="平行四邊形 119"/>
                <p:cNvSpPr/>
                <p:nvPr/>
              </p:nvSpPr>
              <p:spPr>
                <a:xfrm>
                  <a:off x="3463746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18" name="矩形 117"/>
              <p:cNvSpPr/>
              <p:nvPr/>
            </p:nvSpPr>
            <p:spPr>
              <a:xfrm>
                <a:off x="2810712" y="2804689"/>
                <a:ext cx="3248704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2   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培訓種子教師</a:t>
                </a:r>
              </a:p>
            </p:txBody>
          </p:sp>
        </p:grpSp>
      </p:grpSp>
      <p:grpSp>
        <p:nvGrpSpPr>
          <p:cNvPr id="138" name="群組 137"/>
          <p:cNvGrpSpPr/>
          <p:nvPr/>
        </p:nvGrpSpPr>
        <p:grpSpPr>
          <a:xfrm>
            <a:off x="1161555" y="3897686"/>
            <a:ext cx="7017360" cy="502083"/>
            <a:chOff x="-200238" y="3645024"/>
            <a:chExt cx="7017360" cy="502083"/>
          </a:xfrm>
        </p:grpSpPr>
        <p:grpSp>
          <p:nvGrpSpPr>
            <p:cNvPr id="104" name="群組 103"/>
            <p:cNvGrpSpPr/>
            <p:nvPr/>
          </p:nvGrpSpPr>
          <p:grpSpPr>
            <a:xfrm>
              <a:off x="2559656" y="3645024"/>
              <a:ext cx="2102509" cy="502083"/>
              <a:chOff x="-590437" y="1893205"/>
              <a:chExt cx="2102509" cy="502083"/>
            </a:xfrm>
          </p:grpSpPr>
          <p:grpSp>
            <p:nvGrpSpPr>
              <p:cNvPr id="105" name="群組 104"/>
              <p:cNvGrpSpPr/>
              <p:nvPr/>
            </p:nvGrpSpPr>
            <p:grpSpPr>
              <a:xfrm>
                <a:off x="-590437" y="1893205"/>
                <a:ext cx="2075876" cy="502083"/>
                <a:chOff x="2082611" y="1844824"/>
                <a:chExt cx="2075876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07" name="平行四邊形 106"/>
                <p:cNvSpPr/>
                <p:nvPr/>
              </p:nvSpPr>
              <p:spPr>
                <a:xfrm>
                  <a:off x="2314436" y="1844824"/>
                  <a:ext cx="1844051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8" name="平行四邊形 107"/>
                <p:cNvSpPr/>
                <p:nvPr/>
              </p:nvSpPr>
              <p:spPr>
                <a:xfrm>
                  <a:off x="2082611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06" name="矩形 105"/>
              <p:cNvSpPr/>
              <p:nvPr/>
            </p:nvSpPr>
            <p:spPr>
              <a:xfrm>
                <a:off x="-454048" y="1907731"/>
                <a:ext cx="1966120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7   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優質職缺</a:t>
                </a:r>
              </a:p>
            </p:txBody>
          </p:sp>
        </p:grpSp>
        <p:grpSp>
          <p:nvGrpSpPr>
            <p:cNvPr id="126" name="群組 125"/>
            <p:cNvGrpSpPr/>
            <p:nvPr/>
          </p:nvGrpSpPr>
          <p:grpSpPr>
            <a:xfrm>
              <a:off x="-200238" y="3645024"/>
              <a:ext cx="3400155" cy="502083"/>
              <a:chOff x="2009639" y="2780928"/>
              <a:chExt cx="3400155" cy="502083"/>
            </a:xfrm>
          </p:grpSpPr>
          <p:grpSp>
            <p:nvGrpSpPr>
              <p:cNvPr id="127" name="群組 126"/>
              <p:cNvGrpSpPr/>
              <p:nvPr/>
            </p:nvGrpSpPr>
            <p:grpSpPr>
              <a:xfrm>
                <a:off x="2009639" y="2780928"/>
                <a:ext cx="2719036" cy="502083"/>
                <a:chOff x="2844315" y="1844824"/>
                <a:chExt cx="2591409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29" name="平行四邊形 128"/>
                <p:cNvSpPr/>
                <p:nvPr/>
              </p:nvSpPr>
              <p:spPr>
                <a:xfrm>
                  <a:off x="3205559" y="1844824"/>
                  <a:ext cx="2230165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30" name="平行四邊形 129"/>
                <p:cNvSpPr/>
                <p:nvPr/>
              </p:nvSpPr>
              <p:spPr>
                <a:xfrm>
                  <a:off x="2844315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28" name="矩形 127"/>
              <p:cNvSpPr/>
              <p:nvPr/>
            </p:nvSpPr>
            <p:spPr>
              <a:xfrm>
                <a:off x="2161090" y="2804507"/>
                <a:ext cx="3248704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en-US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6   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青年儲蓄帳戶</a:t>
                </a:r>
              </a:p>
            </p:txBody>
          </p:sp>
        </p:grpSp>
        <p:grpSp>
          <p:nvGrpSpPr>
            <p:cNvPr id="131" name="群組 130"/>
            <p:cNvGrpSpPr/>
            <p:nvPr/>
          </p:nvGrpSpPr>
          <p:grpSpPr>
            <a:xfrm>
              <a:off x="4714615" y="3645024"/>
              <a:ext cx="2102507" cy="502083"/>
              <a:chOff x="-821428" y="1893205"/>
              <a:chExt cx="2102507" cy="502083"/>
            </a:xfrm>
          </p:grpSpPr>
          <p:grpSp>
            <p:nvGrpSpPr>
              <p:cNvPr id="132" name="群組 131"/>
              <p:cNvGrpSpPr/>
              <p:nvPr/>
            </p:nvGrpSpPr>
            <p:grpSpPr>
              <a:xfrm>
                <a:off x="-821428" y="1893205"/>
                <a:ext cx="2080585" cy="502083"/>
                <a:chOff x="1851620" y="1844824"/>
                <a:chExt cx="2080585" cy="502083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34" name="平行四邊形 133"/>
                <p:cNvSpPr/>
                <p:nvPr/>
              </p:nvSpPr>
              <p:spPr>
                <a:xfrm>
                  <a:off x="1952205" y="1844824"/>
                  <a:ext cx="1980000" cy="502083"/>
                </a:xfrm>
                <a:prstGeom prst="parallelogram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35" name="平行四邊形 134"/>
                <p:cNvSpPr/>
                <p:nvPr/>
              </p:nvSpPr>
              <p:spPr>
                <a:xfrm>
                  <a:off x="1851620" y="1844824"/>
                  <a:ext cx="600254" cy="502083"/>
                </a:xfrm>
                <a:prstGeom prst="parallelogram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33" name="矩形 132"/>
              <p:cNvSpPr/>
              <p:nvPr/>
            </p:nvSpPr>
            <p:spPr>
              <a:xfrm>
                <a:off x="-685041" y="1916784"/>
                <a:ext cx="1966120" cy="46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:r>
                  <a:rPr lang="en-US" altLang="zh-TW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8   </a:t>
                </a:r>
                <a:r>
                  <a:rPr lang="zh-TW" altLang="en-US" sz="2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 職缺媒合</a:t>
                </a:r>
              </a:p>
            </p:txBody>
          </p:sp>
        </p:grpSp>
      </p:grpSp>
      <p:pic>
        <p:nvPicPr>
          <p:cNvPr id="64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平行四邊形 64"/>
          <p:cNvSpPr/>
          <p:nvPr/>
        </p:nvSpPr>
        <p:spPr>
          <a:xfrm>
            <a:off x="3384898" y="5597233"/>
            <a:ext cx="3060000" cy="502083"/>
          </a:xfrm>
          <a:prstGeom prst="parallelogram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平行四邊形 65"/>
          <p:cNvSpPr/>
          <p:nvPr/>
        </p:nvSpPr>
        <p:spPr>
          <a:xfrm>
            <a:off x="2789261" y="5597233"/>
            <a:ext cx="729918" cy="502083"/>
          </a:xfrm>
          <a:prstGeom prst="parallelogram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99013" y="5636131"/>
            <a:ext cx="33329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    </a:t>
            </a:r>
            <a:r>
              <a:rPr lang="zh-TW" altLang="en-US" sz="2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青年職場輔導及追蹤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413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31213" y="1323048"/>
            <a:ext cx="8293687" cy="4668482"/>
            <a:chOff x="1188230" y="1404532"/>
            <a:chExt cx="6894563" cy="4668482"/>
          </a:xfrm>
        </p:grpSpPr>
        <p:sp>
          <p:nvSpPr>
            <p:cNvPr id="13" name="內容版面配置區 8"/>
            <p:cNvSpPr txBox="1">
              <a:spLocks/>
            </p:cNvSpPr>
            <p:nvPr/>
          </p:nvSpPr>
          <p:spPr>
            <a:xfrm>
              <a:off x="1188230" y="2592480"/>
              <a:ext cx="2546252" cy="1584000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</a:pPr>
              <a:r>
                <a:rPr lang="zh-TW" altLang="en-US" sz="2400" b="1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高級中等學校</a:t>
              </a:r>
              <a:endParaRPr lang="en-US" altLang="zh-TW" sz="2400" b="1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marL="0" lvl="0" indent="0" algn="ctr">
                <a:buNone/>
              </a:pPr>
              <a:r>
                <a:rPr lang="zh-TW" altLang="en-US" sz="2400" b="1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每學年度</a:t>
              </a:r>
              <a:r>
                <a:rPr lang="zh-TW" altLang="zh-TW" sz="2400" b="1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應屆畢業生</a:t>
              </a:r>
            </a:p>
          </p:txBody>
        </p:sp>
        <p:sp>
          <p:nvSpPr>
            <p:cNvPr id="34" name="內容版面配置區 8"/>
            <p:cNvSpPr txBox="1">
              <a:spLocks/>
            </p:cNvSpPr>
            <p:nvPr/>
          </p:nvSpPr>
          <p:spPr>
            <a:xfrm>
              <a:off x="5586418" y="3409269"/>
              <a:ext cx="2496375" cy="1439573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lnSpc>
                  <a:spcPct val="140000"/>
                </a:lnSpc>
                <a:spcBef>
                  <a:spcPts val="0"/>
                </a:spcBef>
                <a:buNone/>
              </a:pPr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產學攜手合作計畫（教育部）</a:t>
              </a:r>
            </a:p>
            <a:p>
              <a:pPr marL="0" indent="0">
                <a:lnSpc>
                  <a:spcPct val="140000"/>
                </a:lnSpc>
                <a:spcBef>
                  <a:spcPts val="0"/>
                </a:spcBef>
                <a:buNone/>
              </a:pPr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雙軌訓練旗艦計畫（勞動部）</a:t>
              </a:r>
            </a:p>
            <a:p>
              <a:pPr marL="0" indent="0">
                <a:lnSpc>
                  <a:spcPct val="140000"/>
                </a:lnSpc>
                <a:spcBef>
                  <a:spcPts val="0"/>
                </a:spcBef>
                <a:buNone/>
              </a:pPr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產學訓合作訓練（勞動部）</a:t>
              </a:r>
            </a:p>
          </p:txBody>
        </p: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2681" y="1404532"/>
              <a:ext cx="1650936" cy="4668482"/>
            </a:xfrm>
            <a:prstGeom prst="rect">
              <a:avLst/>
            </a:prstGeom>
          </p:spPr>
        </p:pic>
        <p:grpSp>
          <p:nvGrpSpPr>
            <p:cNvPr id="22" name="群組 21"/>
            <p:cNvGrpSpPr/>
            <p:nvPr/>
          </p:nvGrpSpPr>
          <p:grpSpPr>
            <a:xfrm>
              <a:off x="2456003" y="3863428"/>
              <a:ext cx="1308577" cy="359175"/>
              <a:chOff x="2548075" y="3916714"/>
              <a:chExt cx="1308577" cy="359175"/>
            </a:xfrm>
          </p:grpSpPr>
          <p:cxnSp>
            <p:nvCxnSpPr>
              <p:cNvPr id="14" name="直線接點 13"/>
              <p:cNvCxnSpPr/>
              <p:nvPr/>
            </p:nvCxnSpPr>
            <p:spPr>
              <a:xfrm>
                <a:off x="2548075" y="4275889"/>
                <a:ext cx="1308577" cy="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箭頭接點 20"/>
              <p:cNvCxnSpPr/>
              <p:nvPr/>
            </p:nvCxnSpPr>
            <p:spPr>
              <a:xfrm flipV="1">
                <a:off x="2548075" y="3916714"/>
                <a:ext cx="0" cy="359175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群組 37"/>
            <p:cNvGrpSpPr/>
            <p:nvPr/>
          </p:nvGrpSpPr>
          <p:grpSpPr>
            <a:xfrm flipH="1">
              <a:off x="5463617" y="3043371"/>
              <a:ext cx="1308577" cy="360000"/>
              <a:chOff x="2588461" y="3330337"/>
              <a:chExt cx="1308577" cy="360000"/>
            </a:xfrm>
          </p:grpSpPr>
          <p:cxnSp>
            <p:nvCxnSpPr>
              <p:cNvPr id="39" name="直線接點 38"/>
              <p:cNvCxnSpPr/>
              <p:nvPr/>
            </p:nvCxnSpPr>
            <p:spPr>
              <a:xfrm>
                <a:off x="2588461" y="3330345"/>
                <a:ext cx="1308577" cy="0"/>
              </a:xfrm>
              <a:prstGeom prst="line">
                <a:avLst/>
              </a:prstGeom>
              <a:ln>
                <a:solidFill>
                  <a:srgbClr val="139B9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箭頭接點 39"/>
              <p:cNvCxnSpPr/>
              <p:nvPr/>
            </p:nvCxnSpPr>
            <p:spPr>
              <a:xfrm flipH="1">
                <a:off x="2588461" y="3330337"/>
                <a:ext cx="0" cy="360000"/>
              </a:xfrm>
              <a:prstGeom prst="straightConnector1">
                <a:avLst/>
              </a:prstGeom>
              <a:ln>
                <a:solidFill>
                  <a:srgbClr val="139B9B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標題 1"/>
          <p:cNvSpPr txBox="1">
            <a:spLocks/>
          </p:cNvSpPr>
          <p:nvPr/>
        </p:nvSpPr>
        <p:spPr>
          <a:xfrm>
            <a:off x="0" y="562493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方案對象</a:t>
            </a:r>
          </a:p>
        </p:txBody>
      </p:sp>
      <p:sp>
        <p:nvSpPr>
          <p:cNvPr id="28" name="矩形 27"/>
          <p:cNvSpPr/>
          <p:nvPr/>
        </p:nvSpPr>
        <p:spPr>
          <a:xfrm>
            <a:off x="3894174" y="2712062"/>
            <a:ext cx="628630" cy="898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對</a:t>
            </a:r>
          </a:p>
          <a:p>
            <a:pPr lvl="0" algn="ctr">
              <a:lnSpc>
                <a:spcPct val="110000"/>
              </a:lnSpc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象</a:t>
            </a:r>
          </a:p>
        </p:txBody>
      </p:sp>
      <p:sp>
        <p:nvSpPr>
          <p:cNvPr id="37" name="矩形 36"/>
          <p:cNvSpPr/>
          <p:nvPr/>
        </p:nvSpPr>
        <p:spPr>
          <a:xfrm>
            <a:off x="4606035" y="2712059"/>
            <a:ext cx="628630" cy="898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排</a:t>
            </a:r>
          </a:p>
          <a:p>
            <a:pPr lvl="0" algn="ctr">
              <a:lnSpc>
                <a:spcPct val="110000"/>
              </a:lnSpc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761424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22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pic>
        <p:nvPicPr>
          <p:cNvPr id="17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982093" y="4255900"/>
            <a:ext cx="311912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日間部普通科</a:t>
            </a: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進修部普通科</a:t>
            </a: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綜合高中學術學程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綜合高中專門學程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日間部專業群科</a:t>
            </a: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高職</a:t>
            </a: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進修部專業群科</a:t>
            </a: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高職</a:t>
            </a: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實用技能學程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建教合作班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非學校型態實驗教育</a:t>
            </a: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與學校合作</a:t>
            </a: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非學校型態實驗教育</a:t>
            </a: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非與學校合作</a:t>
            </a: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境外學校</a:t>
            </a:r>
            <a:endParaRPr lang="en-US" altLang="zh-TW" sz="1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矯正學校</a:t>
            </a:r>
          </a:p>
        </p:txBody>
      </p:sp>
    </p:spTree>
    <p:extLst>
      <p:ext uri="{BB962C8B-B14F-4D97-AF65-F5344CB8AC3E}">
        <p14:creationId xmlns:p14="http://schemas.microsoft.com/office/powerpoint/2010/main" val="64163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0" y="562493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2.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培訓種子教師</a:t>
            </a:r>
          </a:p>
        </p:txBody>
      </p:sp>
      <p:sp>
        <p:nvSpPr>
          <p:cNvPr id="18" name="圓角矩形 17"/>
          <p:cNvSpPr/>
          <p:nvPr/>
        </p:nvSpPr>
        <p:spPr>
          <a:xfrm>
            <a:off x="705557" y="1837855"/>
            <a:ext cx="7746243" cy="144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63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68300">
              <a:lnSpc>
                <a:spcPct val="14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高中職每校</a:t>
            </a: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名種子教師</a:t>
            </a:r>
            <a:r>
              <a:rPr lang="zh-TW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（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輔導教師或指定</a:t>
            </a:r>
            <a:r>
              <a:rPr lang="zh-TW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專責教師）</a:t>
            </a:r>
            <a:endParaRPr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457200" lvl="0" indent="-368300">
              <a:lnSpc>
                <a:spcPct val="140000"/>
              </a:lnSpc>
              <a:buFont typeface="+mj-lt"/>
              <a:buAutoNum type="arabicPeriod"/>
            </a:pP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109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8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日辦理全國性</a:t>
            </a: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</a:t>
            </a:r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場次「種子教師培訓營」</a:t>
            </a:r>
          </a:p>
        </p:txBody>
      </p:sp>
      <p:grpSp>
        <p:nvGrpSpPr>
          <p:cNvPr id="52" name="群組 51"/>
          <p:cNvGrpSpPr/>
          <p:nvPr/>
        </p:nvGrpSpPr>
        <p:grpSpPr>
          <a:xfrm>
            <a:off x="711200" y="4473545"/>
            <a:ext cx="7740600" cy="1620000"/>
            <a:chOff x="887664" y="4262401"/>
            <a:chExt cx="7334712" cy="1438807"/>
          </a:xfrm>
        </p:grpSpPr>
        <p:sp>
          <p:nvSpPr>
            <p:cNvPr id="32" name="圓角矩形 31"/>
            <p:cNvSpPr/>
            <p:nvPr/>
          </p:nvSpPr>
          <p:spPr>
            <a:xfrm>
              <a:off x="887664" y="4262401"/>
              <a:ext cx="7334712" cy="143880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48" name="群組 47"/>
            <p:cNvGrpSpPr/>
            <p:nvPr/>
          </p:nvGrpSpPr>
          <p:grpSpPr>
            <a:xfrm>
              <a:off x="1029364" y="4412906"/>
              <a:ext cx="1545751" cy="1137797"/>
              <a:chOff x="1029364" y="4412906"/>
              <a:chExt cx="1545751" cy="1137797"/>
            </a:xfrm>
          </p:grpSpPr>
          <p:sp>
            <p:nvSpPr>
              <p:cNvPr id="44" name="圓角矩形 43"/>
              <p:cNvSpPr/>
              <p:nvPr/>
            </p:nvSpPr>
            <p:spPr>
              <a:xfrm>
                <a:off x="1040062" y="4412906"/>
                <a:ext cx="1535053" cy="113779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5" name="內容版面配置區 8"/>
              <p:cNvSpPr txBox="1">
                <a:spLocks/>
              </p:cNvSpPr>
              <p:nvPr/>
            </p:nvSpPr>
            <p:spPr>
              <a:xfrm>
                <a:off x="1029364" y="4554331"/>
                <a:ext cx="1544130" cy="854947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None/>
                </a:pPr>
                <a:r>
                  <a:rPr lang="zh-TW" altLang="zh-TW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協助宣導</a:t>
                </a:r>
                <a:endPara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0" indent="0" algn="ctr">
                  <a:buNone/>
                </a:pPr>
                <a:r>
                  <a:rPr lang="zh-TW" altLang="zh-TW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本方案</a:t>
                </a:r>
              </a:p>
            </p:txBody>
          </p:sp>
        </p:grpSp>
        <p:grpSp>
          <p:nvGrpSpPr>
            <p:cNvPr id="49" name="群組 48"/>
            <p:cNvGrpSpPr/>
            <p:nvPr/>
          </p:nvGrpSpPr>
          <p:grpSpPr>
            <a:xfrm>
              <a:off x="2748893" y="4400649"/>
              <a:ext cx="1540834" cy="1137797"/>
              <a:chOff x="2748893" y="4424855"/>
              <a:chExt cx="1540834" cy="1137797"/>
            </a:xfrm>
          </p:grpSpPr>
          <p:sp>
            <p:nvSpPr>
              <p:cNvPr id="45" name="圓角矩形 44"/>
              <p:cNvSpPr/>
              <p:nvPr/>
            </p:nvSpPr>
            <p:spPr>
              <a:xfrm>
                <a:off x="2754674" y="4424855"/>
                <a:ext cx="1535053" cy="113779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7" name="內容版面配置區 8"/>
              <p:cNvSpPr txBox="1">
                <a:spLocks/>
              </p:cNvSpPr>
              <p:nvPr/>
            </p:nvSpPr>
            <p:spPr>
              <a:xfrm>
                <a:off x="2748893" y="4554331"/>
                <a:ext cx="1532367" cy="854947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zh-TW" altLang="zh-TW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落實學校</a:t>
                </a:r>
                <a:endPara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0" indent="0">
                  <a:buNone/>
                </a:pPr>
                <a:r>
                  <a:rPr lang="zh-TW" altLang="zh-TW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輔導功能</a:t>
                </a:r>
              </a:p>
            </p:txBody>
          </p:sp>
        </p:grpSp>
        <p:grpSp>
          <p:nvGrpSpPr>
            <p:cNvPr id="51" name="群組 50"/>
            <p:cNvGrpSpPr/>
            <p:nvPr/>
          </p:nvGrpSpPr>
          <p:grpSpPr>
            <a:xfrm>
              <a:off x="6140440" y="4412906"/>
              <a:ext cx="1978513" cy="1137797"/>
              <a:chOff x="6140440" y="4437112"/>
              <a:chExt cx="1978513" cy="1137797"/>
            </a:xfrm>
          </p:grpSpPr>
          <p:sp>
            <p:nvSpPr>
              <p:cNvPr id="47" name="圓角矩形 46"/>
              <p:cNvSpPr/>
              <p:nvPr/>
            </p:nvSpPr>
            <p:spPr>
              <a:xfrm>
                <a:off x="6140440" y="4437112"/>
                <a:ext cx="1978513" cy="113779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內容版面配置區 8"/>
              <p:cNvSpPr txBox="1">
                <a:spLocks/>
              </p:cNvSpPr>
              <p:nvPr/>
            </p:nvSpPr>
            <p:spPr>
              <a:xfrm>
                <a:off x="6140441" y="4554024"/>
                <a:ext cx="1978512" cy="879460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None/>
                </a:pPr>
                <a:r>
                  <a:rPr lang="zh-TW" altLang="zh-TW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輔導</a:t>
                </a:r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有意願學生</a:t>
                </a:r>
                <a:r>
                  <a:rPr lang="zh-TW" altLang="zh-TW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撰</a:t>
                </a:r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寫</a:t>
                </a:r>
                <a:r>
                  <a:rPr lang="zh-TW" altLang="zh-TW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申請書</a:t>
                </a:r>
              </a:p>
            </p:txBody>
          </p:sp>
        </p:grpSp>
        <p:grpSp>
          <p:nvGrpSpPr>
            <p:cNvPr id="50" name="群組 49"/>
            <p:cNvGrpSpPr/>
            <p:nvPr/>
          </p:nvGrpSpPr>
          <p:grpSpPr>
            <a:xfrm>
              <a:off x="4424208" y="4412906"/>
              <a:ext cx="1535053" cy="1137797"/>
              <a:chOff x="4424208" y="4437112"/>
              <a:chExt cx="1535053" cy="1137797"/>
            </a:xfrm>
          </p:grpSpPr>
          <p:sp>
            <p:nvSpPr>
              <p:cNvPr id="46" name="圓角矩形 45"/>
              <p:cNvSpPr/>
              <p:nvPr/>
            </p:nvSpPr>
            <p:spPr>
              <a:xfrm>
                <a:off x="4424208" y="4437112"/>
                <a:ext cx="1535053" cy="113779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" name="內容版面配置區 8"/>
              <p:cNvSpPr txBox="1">
                <a:spLocks/>
              </p:cNvSpPr>
              <p:nvPr/>
            </p:nvSpPr>
            <p:spPr>
              <a:xfrm>
                <a:off x="4424208" y="4564810"/>
                <a:ext cx="1535053" cy="8339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None/>
                </a:pPr>
                <a:r>
                  <a:rPr lang="zh-TW" altLang="zh-TW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調查有</a:t>
                </a:r>
                <a:endPara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0" indent="0" algn="ctr">
                  <a:buNone/>
                </a:pPr>
                <a:r>
                  <a:rPr lang="zh-TW" altLang="zh-TW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意願學生</a:t>
                </a:r>
              </a:p>
            </p:txBody>
          </p:sp>
        </p:grpSp>
      </p:grpSp>
      <p:grpSp>
        <p:nvGrpSpPr>
          <p:cNvPr id="38" name="群組 37"/>
          <p:cNvGrpSpPr/>
          <p:nvPr/>
        </p:nvGrpSpPr>
        <p:grpSpPr>
          <a:xfrm>
            <a:off x="3635511" y="3560871"/>
            <a:ext cx="1844842" cy="695348"/>
            <a:chOff x="3649579" y="3592779"/>
            <a:chExt cx="1844842" cy="695348"/>
          </a:xfrm>
        </p:grpSpPr>
        <p:sp>
          <p:nvSpPr>
            <p:cNvPr id="35" name="五邊形 34"/>
            <p:cNvSpPr/>
            <p:nvPr/>
          </p:nvSpPr>
          <p:spPr>
            <a:xfrm rot="5400000">
              <a:off x="4385021" y="3225404"/>
              <a:ext cx="373958" cy="1751488"/>
            </a:xfrm>
            <a:prstGeom prst="homePlate">
              <a:avLst>
                <a:gd name="adj" fmla="val 53696"/>
              </a:avLst>
            </a:prstGeom>
            <a:solidFill>
              <a:srgbClr val="139A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圓角矩形 19"/>
            <p:cNvSpPr/>
            <p:nvPr/>
          </p:nvSpPr>
          <p:spPr>
            <a:xfrm>
              <a:off x="3649579" y="3592779"/>
              <a:ext cx="1844842" cy="501850"/>
            </a:xfrm>
            <a:prstGeom prst="roundRect">
              <a:avLst/>
            </a:prstGeom>
            <a:solidFill>
              <a:srgbClr val="139A9A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649579" y="3633954"/>
              <a:ext cx="1844842" cy="467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任務</a:t>
              </a:r>
            </a:p>
          </p:txBody>
        </p:sp>
      </p:grpSp>
      <p:pic>
        <p:nvPicPr>
          <p:cNvPr id="24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495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0" y="560956"/>
            <a:ext cx="9144000" cy="5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3.</a:t>
            </a:r>
            <a:r>
              <a:rPr lang="zh-TW" altLang="en-US" sz="3600" b="1" kern="2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高中職輔導及申請作業</a:t>
            </a:r>
            <a:endParaRPr lang="zh-TW" altLang="en-US" sz="3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graphicFrame>
        <p:nvGraphicFramePr>
          <p:cNvPr id="29" name="資料庫圖表 28"/>
          <p:cNvGraphicFramePr/>
          <p:nvPr>
            <p:extLst>
              <p:ext uri="{D42A27DB-BD31-4B8C-83A1-F6EECF244321}">
                <p14:modId xmlns:p14="http://schemas.microsoft.com/office/powerpoint/2010/main" val="2235451773"/>
              </p:ext>
            </p:extLst>
          </p:nvPr>
        </p:nvGraphicFramePr>
        <p:xfrm>
          <a:off x="785786" y="2082296"/>
          <a:ext cx="7560000" cy="3875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圖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168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0" y="562487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4.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審查方式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443883" y="1672907"/>
            <a:ext cx="8224279" cy="4658787"/>
            <a:chOff x="848281" y="2096216"/>
            <a:chExt cx="7424876" cy="4038425"/>
          </a:xfrm>
        </p:grpSpPr>
        <p:grpSp>
          <p:nvGrpSpPr>
            <p:cNvPr id="4" name="群組 3"/>
            <p:cNvGrpSpPr/>
            <p:nvPr/>
          </p:nvGrpSpPr>
          <p:grpSpPr>
            <a:xfrm>
              <a:off x="848281" y="2096216"/>
              <a:ext cx="3510086" cy="4038424"/>
              <a:chOff x="848281" y="2096216"/>
              <a:chExt cx="3510086" cy="4038424"/>
            </a:xfrm>
          </p:grpSpPr>
          <p:grpSp>
            <p:nvGrpSpPr>
              <p:cNvPr id="2" name="群組 1"/>
              <p:cNvGrpSpPr/>
              <p:nvPr/>
            </p:nvGrpSpPr>
            <p:grpSpPr>
              <a:xfrm>
                <a:off x="848281" y="2096216"/>
                <a:ext cx="3510086" cy="4037622"/>
                <a:chOff x="848281" y="2096216"/>
                <a:chExt cx="3510086" cy="4037622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848281" y="3013213"/>
                  <a:ext cx="3510084" cy="31206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5" name="圓角化同側角落矩形 14"/>
                <p:cNvSpPr/>
                <p:nvPr/>
              </p:nvSpPr>
              <p:spPr>
                <a:xfrm>
                  <a:off x="848282" y="2096216"/>
                  <a:ext cx="3510085" cy="936188"/>
                </a:xfrm>
                <a:prstGeom prst="round2SameRect">
                  <a:avLst/>
                </a:prstGeom>
                <a:solidFill>
                  <a:srgbClr val="E46C0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3" name="內容版面配置區 8"/>
              <p:cNvSpPr txBox="1">
                <a:spLocks/>
              </p:cNvSpPr>
              <p:nvPr/>
            </p:nvSpPr>
            <p:spPr>
              <a:xfrm>
                <a:off x="912400" y="3178207"/>
                <a:ext cx="3382227" cy="2956433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職場體驗</a:t>
                </a:r>
                <a:r>
                  <a:rPr lang="en-US" altLang="zh-TW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-</a:t>
                </a:r>
                <a:r>
                  <a:rPr lang="zh-TW" altLang="en-US" sz="1800" b="1" kern="0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青年就業領航計畫</a:t>
                </a:r>
                <a:endParaRPr lang="en-US" altLang="zh-TW" sz="1800" b="1" kern="0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學習及國際體驗</a:t>
                </a:r>
                <a:r>
                  <a:rPr lang="en-US" altLang="zh-TW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-</a:t>
                </a:r>
                <a:r>
                  <a:rPr lang="zh-TW" altLang="en-US" sz="1800" b="1" kern="0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青年體驗學習計畫</a:t>
                </a:r>
                <a:endParaRPr lang="en-US" altLang="zh-TW" sz="1800" b="1" kern="0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en-US" altLang="zh-TW" sz="1800" b="1" kern="0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21600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en-US" altLang="zh-TW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109</a:t>
                </a:r>
                <a:r>
                  <a:rPr lang="zh-TW" altLang="en-US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</a:t>
                </a:r>
                <a:r>
                  <a:rPr lang="en-US" altLang="zh-TW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11</a:t>
                </a:r>
                <a:r>
                  <a:rPr lang="zh-TW" altLang="zh-TW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日至</a:t>
                </a:r>
                <a:r>
                  <a:rPr lang="en-US" altLang="zh-TW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110</a:t>
                </a:r>
                <a:r>
                  <a:rPr lang="zh-TW" altLang="en-US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</a:t>
                </a:r>
                <a:r>
                  <a:rPr lang="en-US" altLang="zh-TW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r>
                  <a:rPr lang="zh-TW" altLang="en-US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16</a:t>
                </a:r>
                <a:r>
                  <a:rPr lang="zh-TW" altLang="en-US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</a:t>
                </a:r>
                <a:r>
                  <a:rPr lang="zh-TW" altLang="zh-TW" sz="1800" b="1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各高中職</a:t>
                </a:r>
                <a:r>
                  <a:rPr lang="zh-TW" altLang="en-US" sz="1800" b="1" u="sng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學生上網填寫申請書，</a:t>
                </a:r>
                <a:r>
                  <a:rPr lang="en-US" altLang="zh-TW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r>
                  <a:rPr lang="zh-TW" altLang="en-US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16</a:t>
                </a:r>
                <a:r>
                  <a:rPr lang="zh-TW" altLang="en-US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日至</a:t>
                </a:r>
                <a:r>
                  <a:rPr lang="en-US" altLang="zh-TW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</a:t>
                </a:r>
                <a:r>
                  <a:rPr lang="zh-TW" altLang="en-US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16</a:t>
                </a:r>
                <a:r>
                  <a:rPr lang="zh-TW" altLang="en-US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</a:t>
                </a:r>
                <a:r>
                  <a:rPr lang="zh-TW" altLang="en-US" sz="1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學校辦理初審，考量學生申請書及輔導綜合考評予以推薦</a:t>
                </a:r>
                <a:endParaRPr lang="en-US" altLang="zh-TW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en-US" altLang="zh-TW" sz="18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zh-TW" altLang="en-US" sz="18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164537" y="2350674"/>
                <a:ext cx="2922140" cy="43270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zh-TW" altLang="en-US" sz="2400" b="1" kern="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學校</a:t>
                </a: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初審</a:t>
                </a:r>
                <a:endParaRPr lang="en-US" altLang="zh-TW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</p:grpSp>
        <p:grpSp>
          <p:nvGrpSpPr>
            <p:cNvPr id="20" name="群組 19"/>
            <p:cNvGrpSpPr/>
            <p:nvPr/>
          </p:nvGrpSpPr>
          <p:grpSpPr>
            <a:xfrm>
              <a:off x="4756734" y="2103917"/>
              <a:ext cx="3516423" cy="4030724"/>
              <a:chOff x="769810" y="2103917"/>
              <a:chExt cx="3516423" cy="4030724"/>
            </a:xfrm>
          </p:grpSpPr>
          <p:grpSp>
            <p:nvGrpSpPr>
              <p:cNvPr id="21" name="群組 20"/>
              <p:cNvGrpSpPr/>
              <p:nvPr/>
            </p:nvGrpSpPr>
            <p:grpSpPr>
              <a:xfrm>
                <a:off x="769810" y="2103917"/>
                <a:ext cx="3516423" cy="4014530"/>
                <a:chOff x="769810" y="2103917"/>
                <a:chExt cx="3516423" cy="4014530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25" name="矩形 24"/>
                <p:cNvSpPr/>
                <p:nvPr/>
              </p:nvSpPr>
              <p:spPr>
                <a:xfrm>
                  <a:off x="776148" y="2997821"/>
                  <a:ext cx="3510085" cy="312062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6" name="圓角化同側角落矩形 25"/>
                <p:cNvSpPr/>
                <p:nvPr/>
              </p:nvSpPr>
              <p:spPr>
                <a:xfrm>
                  <a:off x="769810" y="2103917"/>
                  <a:ext cx="3510085" cy="936188"/>
                </a:xfrm>
                <a:prstGeom prst="round2SameRect">
                  <a:avLst/>
                </a:prstGeom>
                <a:solidFill>
                  <a:srgbClr val="139B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22" name="內容版面配置區 8"/>
              <p:cNvSpPr txBox="1">
                <a:spLocks/>
              </p:cNvSpPr>
              <p:nvPr/>
            </p:nvSpPr>
            <p:spPr>
              <a:xfrm>
                <a:off x="849885" y="3178207"/>
                <a:ext cx="3389054" cy="2956434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職場體驗</a:t>
                </a:r>
                <a:r>
                  <a:rPr lang="en-US" altLang="zh-TW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-</a:t>
                </a:r>
                <a:r>
                  <a:rPr lang="zh-TW" altLang="en-US" sz="1800" b="1" kern="0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青年就業領航計畫</a:t>
                </a:r>
                <a:endParaRPr lang="en-US" altLang="zh-TW" sz="1800" b="1" kern="0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21600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110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5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月教育部組成審查小組，就整體區域分布、學校類型或課程性質等因素複審學校推薦名單</a:t>
                </a:r>
                <a:endParaRPr lang="en-US" altLang="zh-TW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en-US" altLang="zh-TW" sz="18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en-US" altLang="zh-TW" sz="18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學習及國際體驗</a:t>
                </a:r>
                <a:r>
                  <a:rPr lang="en-US" altLang="zh-TW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-</a:t>
                </a:r>
                <a:r>
                  <a:rPr lang="zh-TW" altLang="en-US" sz="1800" b="1" kern="0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青年體驗學習計畫</a:t>
                </a:r>
                <a:endParaRPr lang="en-US" altLang="zh-TW" sz="1800" b="1" kern="0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21600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110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7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月教育部青年署組成審查小組，複審學校推薦名單</a:t>
                </a:r>
                <a:endParaRPr lang="en-US" altLang="zh-TW" sz="18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400"/>
                  </a:lnSpc>
                  <a:spcBef>
                    <a:spcPts val="0"/>
                  </a:spcBef>
                  <a:buNone/>
                </a:pPr>
                <a:endParaRPr lang="en-US" altLang="zh-TW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114237" y="2357001"/>
                <a:ext cx="2922140" cy="432707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TW" altLang="en-US" sz="2400" b="1" kern="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教育部</a:t>
                </a:r>
                <a:r>
                  <a:rPr lang="zh-TW" altLang="en-US" sz="24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複審</a:t>
                </a:r>
                <a:endParaRPr lang="en-US" altLang="zh-TW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</p:grp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761427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25</a:t>
            </a:fld>
            <a:endParaRPr lang="zh-TW" altLang="en-US" b="1">
              <a:solidFill>
                <a:schemeClr val="tx1"/>
              </a:solidFill>
            </a:endParaRPr>
          </a:p>
        </p:txBody>
      </p:sp>
      <p:pic>
        <p:nvPicPr>
          <p:cNvPr id="19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76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0" y="564066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5.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就學配套</a:t>
            </a:r>
            <a:r>
              <a:rPr lang="en-US" altLang="zh-TW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大學回流教育管道</a:t>
            </a:r>
          </a:p>
        </p:txBody>
      </p:sp>
      <p:sp>
        <p:nvSpPr>
          <p:cNvPr id="14" name="矩形 13"/>
          <p:cNvSpPr/>
          <p:nvPr/>
        </p:nvSpPr>
        <p:spPr>
          <a:xfrm>
            <a:off x="1029059" y="3210026"/>
            <a:ext cx="420320" cy="1311128"/>
          </a:xfrm>
          <a:prstGeom prst="rect">
            <a:avLst/>
          </a:prstGeom>
          <a:noFill/>
        </p:spPr>
        <p:txBody>
          <a:bodyPr wrap="square" numCol="2" anchor="ctr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個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lvl="0" algn="ctr">
              <a:lnSpc>
                <a:spcPct val="11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人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lvl="0" algn="ctr">
              <a:lnSpc>
                <a:spcPct val="11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申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lvl="0" algn="ctr">
              <a:lnSpc>
                <a:spcPct val="11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請</a:t>
            </a:r>
          </a:p>
        </p:txBody>
      </p:sp>
      <p:pic>
        <p:nvPicPr>
          <p:cNvPr id="18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群組 18"/>
          <p:cNvGrpSpPr/>
          <p:nvPr/>
        </p:nvGrpSpPr>
        <p:grpSpPr>
          <a:xfrm>
            <a:off x="440774" y="1391457"/>
            <a:ext cx="8284126" cy="4980537"/>
            <a:chOff x="763406" y="1449879"/>
            <a:chExt cx="7423709" cy="4820379"/>
          </a:xfrm>
        </p:grpSpPr>
        <p:grpSp>
          <p:nvGrpSpPr>
            <p:cNvPr id="20" name="群組 19"/>
            <p:cNvGrpSpPr/>
            <p:nvPr/>
          </p:nvGrpSpPr>
          <p:grpSpPr>
            <a:xfrm>
              <a:off x="782123" y="1449879"/>
              <a:ext cx="7404992" cy="4820379"/>
              <a:chOff x="782123" y="1449879"/>
              <a:chExt cx="7404992" cy="4820379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33" name="矩形 32"/>
              <p:cNvSpPr/>
              <p:nvPr/>
            </p:nvSpPr>
            <p:spPr>
              <a:xfrm>
                <a:off x="1866345" y="1465020"/>
                <a:ext cx="6320770" cy="48052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" name="圓角化同側角落矩形 33"/>
              <p:cNvSpPr/>
              <p:nvPr/>
            </p:nvSpPr>
            <p:spPr>
              <a:xfrm rot="16200000">
                <a:off x="592493" y="1639509"/>
                <a:ext cx="1441508" cy="1062247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" name="圓角化同側角落矩形 34"/>
              <p:cNvSpPr/>
              <p:nvPr/>
            </p:nvSpPr>
            <p:spPr>
              <a:xfrm rot="16200000">
                <a:off x="592493" y="3321374"/>
                <a:ext cx="1441508" cy="1062247"/>
              </a:xfrm>
              <a:prstGeom prst="round2SameRect">
                <a:avLst/>
              </a:prstGeom>
              <a:solidFill>
                <a:srgbClr val="139B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6" name="圓角化同側角落矩形 35"/>
              <p:cNvSpPr/>
              <p:nvPr/>
            </p:nvSpPr>
            <p:spPr>
              <a:xfrm rot="16200000">
                <a:off x="588407" y="5007325"/>
                <a:ext cx="1441508" cy="1054073"/>
              </a:xfrm>
              <a:prstGeom prst="round2SameRect">
                <a:avLst/>
              </a:prstGeom>
              <a:solidFill>
                <a:srgbClr val="8239A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779753" y="1598679"/>
              <a:ext cx="1064617" cy="1143138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特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殊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選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才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902814" y="3284967"/>
              <a:ext cx="474031" cy="1143138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甄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選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入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學</a:t>
              </a:r>
              <a:endPara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63406" y="4962409"/>
              <a:ext cx="1080965" cy="1143138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彈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性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選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系</a:t>
              </a:r>
            </a:p>
          </p:txBody>
        </p:sp>
        <p:sp>
          <p:nvSpPr>
            <p:cNvPr id="32" name="內容版面配置區 8"/>
            <p:cNvSpPr txBox="1">
              <a:spLocks/>
            </p:cNvSpPr>
            <p:nvPr/>
          </p:nvSpPr>
          <p:spPr>
            <a:xfrm>
              <a:off x="1926310" y="1646836"/>
              <a:ext cx="6097314" cy="4406393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914400">
                <a:lnSpc>
                  <a:spcPts val="24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Wingdings" charset="2"/>
                <a:buChar char="l"/>
              </a:pPr>
              <a:r>
                <a:rPr lang="zh-TW" altLang="en-US" sz="16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入學管道：一般大學及技專校院採</a:t>
              </a:r>
              <a:r>
                <a:rPr lang="zh-TW" altLang="en-US" sz="16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共同聯合招生</a:t>
              </a:r>
              <a:endParaRPr lang="en-US" altLang="zh-TW" sz="16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algn="just" defTabSz="914400">
                <a:lnSpc>
                  <a:spcPts val="24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Wingdings" charset="2"/>
                <a:buChar char="l"/>
              </a:pPr>
              <a:r>
                <a:rPr lang="zh-TW" altLang="en-US" sz="16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招生方式：</a:t>
              </a:r>
              <a:r>
                <a:rPr lang="zh-TW" altLang="zh-TW" sz="16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免持統測或學測成績，透過書面審查（含雙週誌及體驗學習報告書）、面試或實作測驗等方式參加甄試</a:t>
              </a:r>
              <a:endParaRPr lang="en-US" altLang="zh-TW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marL="0" indent="0" algn="just" defTabSz="914400">
                <a:lnSpc>
                  <a:spcPts val="24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endParaRPr lang="en-US" altLang="zh-TW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marL="0" indent="0" algn="just" defTabSz="914400">
                <a:lnSpc>
                  <a:spcPts val="24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endParaRPr lang="en-US" altLang="zh-TW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algn="just">
                <a:lnSpc>
                  <a:spcPts val="2400"/>
                </a:lnSpc>
                <a:spcBef>
                  <a:spcPts val="0"/>
                </a:spcBef>
                <a:buFont typeface="Wingdings" charset="2"/>
                <a:buChar char="l"/>
              </a:pP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入學管道：由校系採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分組招生</a:t>
              </a:r>
            </a:p>
            <a:p>
              <a:pPr lvl="0" algn="just">
                <a:lnSpc>
                  <a:spcPts val="2400"/>
                </a:lnSpc>
                <a:spcBef>
                  <a:spcPts val="0"/>
                </a:spcBef>
                <a:buFont typeface="Wingdings" charset="2"/>
                <a:buChar char="l"/>
              </a:pP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招生方式：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第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1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階段</a:t>
              </a:r>
              <a:r>
                <a:rPr lang="zh-TW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持原畢業學年度統測或學測成績作為篩選或檢定依據，</a:t>
              </a:r>
              <a:r>
                <a:rPr lang="zh-TW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第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2</a:t>
              </a:r>
              <a:r>
                <a:rPr lang="zh-TW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階段</a:t>
              </a:r>
              <a:r>
                <a:rPr lang="zh-TW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甄試項目著重於體驗資歷（含雙週誌及體驗學習報告書）</a:t>
              </a:r>
              <a:endPara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lvl="0" algn="just">
                <a:lnSpc>
                  <a:spcPts val="2400"/>
                </a:lnSpc>
                <a:spcBef>
                  <a:spcPts val="0"/>
                </a:spcBef>
                <a:buFont typeface="Wingdings" charset="2"/>
                <a:buChar char="l"/>
              </a:pPr>
              <a:endPara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marL="0" lvl="0" indent="0" algn="just">
                <a:lnSpc>
                  <a:spcPts val="2400"/>
                </a:lnSpc>
                <a:spcBef>
                  <a:spcPts val="0"/>
                </a:spcBef>
                <a:buNone/>
              </a:pPr>
              <a:endPara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marL="0" lvl="0" indent="0" algn="just">
                <a:lnSpc>
                  <a:spcPts val="2400"/>
                </a:lnSpc>
                <a:spcBef>
                  <a:spcPts val="0"/>
                </a:spcBef>
                <a:buNone/>
              </a:pPr>
              <a:endPara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algn="just">
                <a:lnSpc>
                  <a:spcPts val="2400"/>
                </a:lnSpc>
                <a:spcBef>
                  <a:spcPts val="0"/>
                </a:spcBef>
                <a:buFont typeface="Wingdings" charset="2"/>
                <a:buChar char="l"/>
              </a:pP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入學管道：返校擬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變更原畢業年度錄取學系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，</a:t>
              </a:r>
              <a:r>
                <a:rPr lang="zh-TW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於學校規定期間持體驗資歷申請轉系</a:t>
              </a:r>
              <a:endPara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lvl="0" algn="just">
                <a:lnSpc>
                  <a:spcPts val="2400"/>
                </a:lnSpc>
                <a:spcBef>
                  <a:spcPts val="0"/>
                </a:spcBef>
                <a:buFont typeface="Wingdings" charset="2"/>
                <a:buChar char="l"/>
              </a:pP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申請資格：已考取大學辦理保留入學資格，或休學者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936408" y="3381717"/>
            <a:ext cx="512971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個人申請</a:t>
            </a:r>
            <a:endParaRPr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17" name="圖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8882">
            <a:off x="7501064" y="990121"/>
            <a:ext cx="1214093" cy="73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912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標題 1"/>
          <p:cNvSpPr txBox="1">
            <a:spLocks/>
          </p:cNvSpPr>
          <p:nvPr/>
        </p:nvSpPr>
        <p:spPr>
          <a:xfrm>
            <a:off x="0" y="564068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5.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就學配套</a:t>
            </a:r>
            <a:r>
              <a:rPr lang="en-US" altLang="zh-TW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辦理時程</a:t>
            </a:r>
            <a:endParaRPr lang="zh-TW" altLang="en-US" sz="3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5975288" y="1176930"/>
            <a:ext cx="295143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zh-TW" altLang="en-US" b="1" kern="0" dirty="0">
                <a:solidFill>
                  <a:srgbClr val="0619CC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華康儷黑 Std W3"/>
              </a:rPr>
              <a:t>★ </a:t>
            </a:r>
            <a:r>
              <a:rPr lang="zh-TW" altLang="en-US" b="1" kern="0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至少完成</a:t>
            </a:r>
            <a:r>
              <a:rPr lang="en-US" altLang="zh-TW" b="1" kern="0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2</a:t>
            </a:r>
            <a:r>
              <a:rPr lang="zh-TW" altLang="en-US" b="1" kern="0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年的體驗學習</a:t>
            </a:r>
          </a:p>
        </p:txBody>
      </p:sp>
      <p:grpSp>
        <p:nvGrpSpPr>
          <p:cNvPr id="30" name="群組 29"/>
          <p:cNvGrpSpPr>
            <a:grpSpLocks noChangeAspect="1"/>
          </p:cNvGrpSpPr>
          <p:nvPr/>
        </p:nvGrpSpPr>
        <p:grpSpPr>
          <a:xfrm>
            <a:off x="434562" y="1578036"/>
            <a:ext cx="8456914" cy="4674987"/>
            <a:chOff x="1313585" y="1618253"/>
            <a:chExt cx="6805847" cy="4073901"/>
          </a:xfrm>
        </p:grpSpPr>
        <p:grpSp>
          <p:nvGrpSpPr>
            <p:cNvPr id="50" name="群組 49"/>
            <p:cNvGrpSpPr/>
            <p:nvPr/>
          </p:nvGrpSpPr>
          <p:grpSpPr>
            <a:xfrm>
              <a:off x="1313585" y="1618255"/>
              <a:ext cx="2028011" cy="4073899"/>
              <a:chOff x="1634310" y="1618255"/>
              <a:chExt cx="2028011" cy="4073899"/>
            </a:xfrm>
          </p:grpSpPr>
          <p:sp>
            <p:nvSpPr>
              <p:cNvPr id="62" name="內容版面配置區 8"/>
              <p:cNvSpPr txBox="1">
                <a:spLocks/>
              </p:cNvSpPr>
              <p:nvPr/>
            </p:nvSpPr>
            <p:spPr>
              <a:xfrm>
                <a:off x="1634310" y="3240337"/>
                <a:ext cx="2028011" cy="2451817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3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一般大學及技專校院聯招</a:t>
                </a:r>
                <a:endParaRPr lang="en-US" altLang="zh-Hant" sz="13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indent="-2540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111.2  </a:t>
                </a:r>
                <a:r>
                  <a:rPr lang="zh-TW" altLang="en-US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就學意願調查</a:t>
                </a:r>
                <a:endParaRPr lang="en-US" altLang="zh-TW" sz="13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indent="-2540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111.9  </a:t>
                </a:r>
                <a:r>
                  <a:rPr lang="zh-TW" altLang="en-US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升學輔導營</a:t>
                </a:r>
                <a:endParaRPr lang="en-US" altLang="zh-TW" sz="13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indent="-2540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Hant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</a:t>
                </a:r>
                <a:r>
                  <a:rPr lang="en-US" altLang="zh-TW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</a:t>
                </a:r>
                <a:r>
                  <a:rPr lang="en-US" altLang="zh-Hant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.</a:t>
                </a:r>
                <a:r>
                  <a:rPr lang="en-US" altLang="zh-TW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</a:t>
                </a:r>
                <a:r>
                  <a:rPr lang="zh-TW" altLang="en-US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 簡章公告</a:t>
                </a:r>
                <a:endParaRPr lang="en-US" altLang="zh-TW" sz="13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indent="-2540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111.12</a:t>
                </a:r>
                <a:r>
                  <a:rPr lang="zh-TW" altLang="en-US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 報名</a:t>
                </a:r>
                <a:endParaRPr lang="en-US" altLang="zh-TW" sz="13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indent="-2540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112.2</a:t>
                </a:r>
                <a:r>
                  <a:rPr lang="zh-TW" altLang="en-US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 放榜</a:t>
                </a:r>
                <a:endParaRPr lang="en-US" altLang="zh-Hant" sz="13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grpSp>
            <p:nvGrpSpPr>
              <p:cNvPr id="63" name="群組 62"/>
              <p:cNvGrpSpPr/>
              <p:nvPr/>
            </p:nvGrpSpPr>
            <p:grpSpPr>
              <a:xfrm>
                <a:off x="1750401" y="1618255"/>
                <a:ext cx="1806244" cy="1380338"/>
                <a:chOff x="4023764" y="1477151"/>
                <a:chExt cx="1806244" cy="1380338"/>
              </a:xfrm>
            </p:grpSpPr>
            <p:sp>
              <p:nvSpPr>
                <p:cNvPr id="65" name="橢圓 64"/>
                <p:cNvSpPr/>
                <p:nvPr/>
              </p:nvSpPr>
              <p:spPr>
                <a:xfrm>
                  <a:off x="4202597" y="1477151"/>
                  <a:ext cx="1448579" cy="138033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6" name="矩形 65"/>
                <p:cNvSpPr/>
                <p:nvPr/>
              </p:nvSpPr>
              <p:spPr>
                <a:xfrm>
                  <a:off x="4023764" y="1962172"/>
                  <a:ext cx="1806244" cy="432382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pPr lvl="0" algn="ctr">
                    <a:lnSpc>
                      <a:spcPct val="110000"/>
                    </a:lnSpc>
                  </a:pPr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特殊選才</a:t>
                  </a:r>
                </a:p>
              </p:txBody>
            </p:sp>
          </p:grpSp>
          <p:sp>
            <p:nvSpPr>
              <p:cNvPr id="64" name="向下箭號 63"/>
              <p:cNvSpPr/>
              <p:nvPr/>
            </p:nvSpPr>
            <p:spPr>
              <a:xfrm>
                <a:off x="2474100" y="2859998"/>
                <a:ext cx="360000" cy="376456"/>
              </a:xfrm>
              <a:prstGeom prst="downArrow">
                <a:avLst>
                  <a:gd name="adj1" fmla="val 57280"/>
                  <a:gd name="adj2" fmla="val 5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51" name="群組 50"/>
            <p:cNvGrpSpPr/>
            <p:nvPr/>
          </p:nvGrpSpPr>
          <p:grpSpPr>
            <a:xfrm>
              <a:off x="3883442" y="1618255"/>
              <a:ext cx="1509259" cy="1618199"/>
              <a:chOff x="4298035" y="1618255"/>
              <a:chExt cx="1509259" cy="1618199"/>
            </a:xfrm>
          </p:grpSpPr>
          <p:grpSp>
            <p:nvGrpSpPr>
              <p:cNvPr id="58" name="群組 57"/>
              <p:cNvGrpSpPr/>
              <p:nvPr/>
            </p:nvGrpSpPr>
            <p:grpSpPr>
              <a:xfrm>
                <a:off x="4298035" y="1618255"/>
                <a:ext cx="1509259" cy="1380337"/>
                <a:chOff x="3591866" y="1477151"/>
                <a:chExt cx="1509259" cy="1380337"/>
              </a:xfrm>
              <a:solidFill>
                <a:srgbClr val="139B9B"/>
              </a:solidFill>
            </p:grpSpPr>
            <p:sp>
              <p:nvSpPr>
                <p:cNvPr id="60" name="橢圓 59"/>
                <p:cNvSpPr/>
                <p:nvPr/>
              </p:nvSpPr>
              <p:spPr>
                <a:xfrm>
                  <a:off x="3622207" y="1477151"/>
                  <a:ext cx="1448578" cy="138033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1" name="矩形 60"/>
                <p:cNvSpPr/>
                <p:nvPr/>
              </p:nvSpPr>
              <p:spPr>
                <a:xfrm>
                  <a:off x="3591866" y="1770238"/>
                  <a:ext cx="1509259" cy="784694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pPr lvl="0" algn="ctr">
                    <a:lnSpc>
                      <a:spcPct val="110000"/>
                    </a:lnSpc>
                  </a:pPr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甄選入學</a:t>
                  </a:r>
                  <a:endParaRPr lang="en-US" altLang="zh-TW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endParaRPr>
                </a:p>
                <a:p>
                  <a:pPr lvl="0" algn="ctr">
                    <a:lnSpc>
                      <a:spcPct val="110000"/>
                    </a:lnSpc>
                  </a:pPr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個人申請</a:t>
                  </a:r>
                </a:p>
              </p:txBody>
            </p:sp>
          </p:grpSp>
          <p:sp>
            <p:nvSpPr>
              <p:cNvPr id="59" name="向下箭號 58"/>
              <p:cNvSpPr/>
              <p:nvPr/>
            </p:nvSpPr>
            <p:spPr>
              <a:xfrm>
                <a:off x="4872666" y="2859998"/>
                <a:ext cx="360000" cy="376456"/>
              </a:xfrm>
              <a:prstGeom prst="downArrow">
                <a:avLst>
                  <a:gd name="adj1" fmla="val 57280"/>
                  <a:gd name="adj2" fmla="val 50000"/>
                </a:avLst>
              </a:prstGeom>
              <a:solidFill>
                <a:srgbClr val="139B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52" name="群組 51"/>
            <p:cNvGrpSpPr/>
            <p:nvPr/>
          </p:nvGrpSpPr>
          <p:grpSpPr>
            <a:xfrm>
              <a:off x="5801703" y="1618253"/>
              <a:ext cx="2317729" cy="2782583"/>
              <a:chOff x="6058283" y="1618253"/>
              <a:chExt cx="2317729" cy="2782583"/>
            </a:xfrm>
          </p:grpSpPr>
          <p:grpSp>
            <p:nvGrpSpPr>
              <p:cNvPr id="53" name="群組 52"/>
              <p:cNvGrpSpPr/>
              <p:nvPr/>
            </p:nvGrpSpPr>
            <p:grpSpPr>
              <a:xfrm>
                <a:off x="6475634" y="1618253"/>
                <a:ext cx="1514710" cy="1380337"/>
                <a:chOff x="3163208" y="1477149"/>
                <a:chExt cx="1514710" cy="1380337"/>
              </a:xfrm>
              <a:solidFill>
                <a:srgbClr val="139B9B"/>
              </a:solidFill>
            </p:grpSpPr>
            <p:sp>
              <p:nvSpPr>
                <p:cNvPr id="56" name="橢圓 55"/>
                <p:cNvSpPr/>
                <p:nvPr/>
              </p:nvSpPr>
              <p:spPr>
                <a:xfrm>
                  <a:off x="3183584" y="1477149"/>
                  <a:ext cx="1448578" cy="1380337"/>
                </a:xfrm>
                <a:prstGeom prst="ellipse">
                  <a:avLst/>
                </a:prstGeom>
                <a:solidFill>
                  <a:srgbClr val="8239AD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7" name="矩形 56"/>
                <p:cNvSpPr/>
                <p:nvPr/>
              </p:nvSpPr>
              <p:spPr>
                <a:xfrm>
                  <a:off x="3163208" y="1946363"/>
                  <a:ext cx="1514710" cy="432382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pPr lvl="0" algn="ctr">
                    <a:lnSpc>
                      <a:spcPct val="110000"/>
                    </a:lnSpc>
                  </a:pPr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彈性選系</a:t>
                  </a:r>
                </a:p>
              </p:txBody>
            </p:sp>
          </p:grpSp>
          <p:sp>
            <p:nvSpPr>
              <p:cNvPr id="54" name="內容版面配置區 8"/>
              <p:cNvSpPr txBox="1">
                <a:spLocks/>
              </p:cNvSpPr>
              <p:nvPr/>
            </p:nvSpPr>
            <p:spPr>
              <a:xfrm>
                <a:off x="6058283" y="3240909"/>
                <a:ext cx="2317729" cy="1159927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2" indent="2556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111.2  </a:t>
                </a:r>
                <a:r>
                  <a:rPr lang="zh-TW" altLang="en-US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調查就學意願</a:t>
                </a:r>
                <a:endParaRPr lang="en-US" altLang="zh-TW" sz="13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2" indent="2556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112.2-4</a:t>
                </a:r>
                <a:r>
                  <a:rPr lang="zh-TW" altLang="en-US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 向原錄取學校確認轉系 </a:t>
                </a:r>
                <a:endParaRPr lang="en-US" altLang="zh-TW" sz="13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342000" lvl="2" indent="2556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       申請時程與程序</a:t>
                </a:r>
                <a:endParaRPr lang="en-US" altLang="zh-TW" sz="13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2" indent="2556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112.5-6</a:t>
                </a:r>
                <a:r>
                  <a:rPr lang="zh-TW" altLang="en-US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 轉系申請學校確認</a:t>
                </a:r>
                <a:endParaRPr lang="en-US" altLang="zh-TW" sz="13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2" indent="25560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112.9</a:t>
                </a:r>
                <a:r>
                  <a:rPr lang="zh-TW" altLang="en-US" sz="13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 於原錄取學校完成轉系</a:t>
                </a:r>
              </a:p>
            </p:txBody>
          </p:sp>
          <p:sp>
            <p:nvSpPr>
              <p:cNvPr id="55" name="向下箭號 54"/>
              <p:cNvSpPr/>
              <p:nvPr/>
            </p:nvSpPr>
            <p:spPr>
              <a:xfrm>
                <a:off x="7038972" y="2857200"/>
                <a:ext cx="360000" cy="376456"/>
              </a:xfrm>
              <a:prstGeom prst="downArrow">
                <a:avLst>
                  <a:gd name="adj1" fmla="val 57280"/>
                  <a:gd name="adj2" fmla="val 50000"/>
                </a:avLst>
              </a:prstGeom>
              <a:solidFill>
                <a:srgbClr val="8239A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67" name="內容版面配置區 8"/>
          <p:cNvSpPr txBox="1">
            <a:spLocks/>
          </p:cNvSpPr>
          <p:nvPr/>
        </p:nvSpPr>
        <p:spPr>
          <a:xfrm>
            <a:off x="3315634" y="3436480"/>
            <a:ext cx="2520000" cy="2844000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zh-TW" altLang="en-US" sz="1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技專校院甄選入學</a:t>
            </a:r>
            <a:endParaRPr lang="en-US" altLang="zh-Hant" sz="13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111.2  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就學意願調查</a:t>
            </a:r>
            <a:endParaRPr lang="en-US" altLang="zh-TW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111.9  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升學輔導營</a:t>
            </a:r>
            <a:endParaRPr lang="en-US" altLang="zh-TW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Hant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</a:t>
            </a: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</a:t>
            </a:r>
            <a:r>
              <a:rPr lang="en-US" altLang="zh-Hant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.</a:t>
            </a: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12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 簡章公告</a:t>
            </a:r>
            <a:endParaRPr lang="en-US" altLang="zh-TW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Hant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</a:t>
            </a: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2</a:t>
            </a:r>
            <a:r>
              <a:rPr lang="en-US" altLang="zh-Hant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.</a:t>
            </a: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5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 </a:t>
            </a:r>
            <a:r>
              <a:rPr lang="zh-Hant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報名</a:t>
            </a:r>
            <a:endParaRPr lang="en-US" altLang="zh-Hant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112.7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 放榜</a:t>
            </a:r>
            <a:endParaRPr lang="en-US" altLang="zh-Hant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marL="88900" indent="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US" altLang="zh-Hant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marL="0" indent="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zh-TW" altLang="en-US" sz="1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一般大學個人申請</a:t>
            </a:r>
            <a:endParaRPr lang="en-US" altLang="zh-Hant" sz="13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111.2  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就學意願調查</a:t>
            </a:r>
            <a:endParaRPr lang="en-US" altLang="zh-TW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111.9  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升學輔導營</a:t>
            </a:r>
            <a:endParaRPr lang="en-US" altLang="zh-TW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Hant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</a:t>
            </a: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</a:t>
            </a:r>
            <a:r>
              <a:rPr lang="en-US" altLang="zh-Hant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.</a:t>
            </a: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 簡章公告</a:t>
            </a:r>
            <a:endParaRPr lang="zh-Hant" altLang="en-US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Hant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</a:t>
            </a: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2.3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 </a:t>
            </a:r>
            <a:r>
              <a:rPr lang="zh-Hant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報名</a:t>
            </a:r>
            <a:endParaRPr lang="en-US" altLang="zh-Hant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indent="-25400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112.5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  放榜</a:t>
            </a:r>
            <a:endParaRPr lang="en-US" altLang="zh-Hant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xmlns="" id="{014F0A0F-7BEC-40CA-800E-44B1373689A2}"/>
              </a:ext>
            </a:extLst>
          </p:cNvPr>
          <p:cNvSpPr txBox="1"/>
          <p:nvPr/>
        </p:nvSpPr>
        <p:spPr>
          <a:xfrm>
            <a:off x="6016644" y="5048307"/>
            <a:ext cx="2520000" cy="12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80975" indent="-180975" algn="just" hangingPunct="0">
              <a:buFont typeface="Wingdings" panose="05000000000000000000" pitchFamily="2" charset="2"/>
              <a:buChar char="Ø"/>
            </a:pPr>
            <a:r>
              <a:rPr lang="zh-TW" altLang="en-US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以</a:t>
            </a:r>
            <a:r>
              <a:rPr lang="en-US" altLang="zh-TW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109</a:t>
            </a:r>
            <a:r>
              <a:rPr lang="zh-TW" altLang="en-US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學年度高中職畢業生參加職場體驗、學習及國際體驗</a:t>
            </a:r>
            <a:r>
              <a:rPr lang="en-US" altLang="zh-TW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2</a:t>
            </a:r>
            <a:r>
              <a:rPr lang="zh-TW" altLang="en-US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年計畫為例，參加青年應至</a:t>
            </a:r>
            <a:r>
              <a:rPr lang="en-US" altLang="zh-TW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110</a:t>
            </a:r>
            <a:r>
              <a:rPr lang="zh-TW" altLang="en-US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</a:t>
            </a:r>
            <a:r>
              <a:rPr lang="en-US" altLang="zh-TW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9</a:t>
            </a:r>
            <a:r>
              <a:rPr lang="zh-TW" altLang="en-US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月</a:t>
            </a:r>
            <a:r>
              <a:rPr lang="en-US" altLang="zh-TW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16</a:t>
            </a:r>
            <a:r>
              <a:rPr lang="zh-TW" altLang="en-US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日止計畫執行滿</a:t>
            </a:r>
            <a:r>
              <a:rPr lang="en-US" altLang="zh-TW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600</a:t>
            </a:r>
            <a:r>
              <a:rPr lang="zh-TW" altLang="en-US" sz="130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日以上</a:t>
            </a:r>
            <a:endParaRPr lang="en-US" altLang="zh-TW" sz="1300" kern="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</p:txBody>
      </p:sp>
    </p:spTree>
    <p:extLst>
      <p:ext uri="{BB962C8B-B14F-4D97-AF65-F5344CB8AC3E}">
        <p14:creationId xmlns:p14="http://schemas.microsoft.com/office/powerpoint/2010/main" val="17013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62163"/>
              </p:ext>
            </p:extLst>
          </p:nvPr>
        </p:nvGraphicFramePr>
        <p:xfrm>
          <a:off x="974638" y="1561179"/>
          <a:ext cx="7200000" cy="4284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23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7694">
                  <a:extLst>
                    <a:ext uri="{9D8B030D-6E8A-4147-A177-3AD203B41FA5}">
                      <a16:colId xmlns:a16="http://schemas.microsoft.com/office/drawing/2014/main" xmlns="" val="156859115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4025902912"/>
                    </a:ext>
                  </a:extLst>
                </a:gridCol>
              </a:tblGrid>
              <a:tr h="61200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管道</a:t>
                      </a:r>
                      <a:endParaRPr lang="zh-TW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r>
                        <a:rPr lang="zh-TW" altLang="en-US" sz="1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</a:t>
                      </a:r>
                      <a:endParaRPr lang="zh-TW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</a:t>
                      </a:r>
                      <a:r>
                        <a:rPr lang="zh-TW" altLang="en-US" sz="1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</a:t>
                      </a:r>
                      <a:endParaRPr lang="zh-TW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07467792"/>
                  </a:ext>
                </a:extLst>
              </a:tr>
              <a:tr h="612000"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endParaRPr lang="zh-TW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endParaRPr lang="zh-TW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錄取</a:t>
                      </a:r>
                      <a:endParaRPr lang="zh-TW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  <a:endParaRPr lang="zh-TW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錄取</a:t>
                      </a:r>
                      <a:endParaRPr lang="zh-TW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0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特殊選才</a:t>
                      </a:r>
                      <a:endParaRPr lang="en-US" altLang="zh-TW" sz="17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endParaRPr lang="zh-TW" altLang="en-US" sz="17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63</a:t>
                      </a:r>
                      <a:endParaRPr lang="zh-TW" altLang="en-US" sz="17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endParaRPr lang="zh-TW" altLang="en-US" sz="17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91</a:t>
                      </a:r>
                      <a:endParaRPr lang="zh-TW" altLang="en-US" sz="17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0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甄選入學</a:t>
                      </a:r>
                      <a:endParaRPr lang="en-US" altLang="zh-TW" sz="17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7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17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en-US" altLang="zh-TW" sz="1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個人申請</a:t>
                      </a:r>
                      <a:endParaRPr lang="en-US" altLang="zh-TW" sz="17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17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en-US" altLang="zh-TW" sz="1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17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altLang="zh-TW" sz="1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彈性選系</a:t>
                      </a:r>
                      <a:endParaRPr lang="zh-TW" altLang="en-US" sz="17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7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en-US" altLang="zh-TW" sz="1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7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7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77</a:t>
                      </a:r>
                      <a:endParaRPr lang="en-US" altLang="zh-TW" sz="17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endParaRPr lang="en-US" altLang="zh-TW" sz="17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28</a:t>
            </a:fld>
            <a:endParaRPr lang="zh-TW" altLang="en-US" dirty="0"/>
          </a:p>
        </p:txBody>
      </p:sp>
      <p:sp>
        <p:nvSpPr>
          <p:cNvPr id="9" name="圓角矩形圖說文字 6">
            <a:extLst>
              <a:ext uri="{FF2B5EF4-FFF2-40B4-BE49-F238E27FC236}">
                <a16:creationId xmlns:a16="http://schemas.microsoft.com/office/drawing/2014/main" xmlns="" id="{5C81B223-709B-4F2A-8E0C-DD2CF38C9C3F}"/>
              </a:ext>
            </a:extLst>
          </p:cNvPr>
          <p:cNvSpPr/>
          <p:nvPr/>
        </p:nvSpPr>
        <p:spPr>
          <a:xfrm>
            <a:off x="4811775" y="3189524"/>
            <a:ext cx="936000" cy="612000"/>
          </a:xfrm>
          <a:prstGeom prst="wedgeRoundRectCallout">
            <a:avLst>
              <a:gd name="adj1" fmla="val -64133"/>
              <a:gd name="adj2" fmla="val -4679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公立</a:t>
            </a:r>
            <a:r>
              <a:rPr lang="en-US" altLang="zh-TW" sz="1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51</a:t>
            </a:r>
            <a:r>
              <a:rPr lang="zh-TW" altLang="en-US" sz="1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人</a:t>
            </a:r>
            <a:endParaRPr lang="en-US" altLang="zh-TW" sz="13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algn="ctr"/>
            <a:r>
              <a:rPr lang="zh-TW" altLang="en-US" sz="1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私立</a:t>
            </a:r>
            <a:r>
              <a:rPr lang="en-US" altLang="zh-TW" sz="1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12</a:t>
            </a:r>
            <a:r>
              <a:rPr lang="zh-TW" altLang="en-US" sz="1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人</a:t>
            </a:r>
            <a:endParaRPr lang="en-US" altLang="zh-TW" sz="13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</p:txBody>
      </p:sp>
      <p:sp>
        <p:nvSpPr>
          <p:cNvPr id="10" name="圓角矩形圖說文字 6">
            <a:extLst>
              <a:ext uri="{FF2B5EF4-FFF2-40B4-BE49-F238E27FC236}">
                <a16:creationId xmlns:a16="http://schemas.microsoft.com/office/drawing/2014/main" xmlns="" id="{7BDD854A-5FEF-411C-B647-F1E748E9A502}"/>
              </a:ext>
            </a:extLst>
          </p:cNvPr>
          <p:cNvSpPr/>
          <p:nvPr/>
        </p:nvSpPr>
        <p:spPr>
          <a:xfrm>
            <a:off x="7701362" y="3189524"/>
            <a:ext cx="936000" cy="612000"/>
          </a:xfrm>
          <a:prstGeom prst="wedgeRoundRectCallout">
            <a:avLst>
              <a:gd name="adj1" fmla="val -64133"/>
              <a:gd name="adj2" fmla="val -4679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公立</a:t>
            </a:r>
            <a:r>
              <a:rPr lang="en-US" altLang="zh-TW" sz="1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61</a:t>
            </a:r>
            <a:r>
              <a:rPr lang="zh-TW" altLang="en-US" sz="1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人</a:t>
            </a:r>
            <a:endParaRPr lang="en-US" altLang="zh-TW" sz="13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  <a:p>
            <a:pPr algn="ctr"/>
            <a:r>
              <a:rPr lang="zh-TW" altLang="en-US" sz="1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私立</a:t>
            </a:r>
            <a:r>
              <a:rPr lang="en-US" altLang="zh-TW" sz="1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30</a:t>
            </a:r>
            <a:r>
              <a:rPr lang="zh-TW" altLang="en-US" sz="13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人</a:t>
            </a:r>
            <a:endParaRPr lang="en-US" altLang="zh-TW" sz="13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xmlns="" id="{76ED01AA-D55C-4A4A-B789-FC489774145C}"/>
              </a:ext>
            </a:extLst>
          </p:cNvPr>
          <p:cNvSpPr txBox="1">
            <a:spLocks/>
          </p:cNvSpPr>
          <p:nvPr/>
        </p:nvSpPr>
        <p:spPr>
          <a:xfrm>
            <a:off x="0" y="564068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5.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就學配套</a:t>
            </a:r>
            <a:r>
              <a:rPr lang="en-US" altLang="zh-TW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—108.109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學年度成果</a:t>
            </a:r>
            <a:endParaRPr lang="zh-TW" altLang="en-US" sz="3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</p:spTree>
    <p:extLst>
      <p:ext uri="{BB962C8B-B14F-4D97-AF65-F5344CB8AC3E}">
        <p14:creationId xmlns:p14="http://schemas.microsoft.com/office/powerpoint/2010/main" val="30354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9E4251A6-871E-4F78-A3DD-D6441A696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29</a:t>
            </a:fld>
            <a:endParaRPr lang="zh-TW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E1652005-0653-454D-A506-6DC559AAF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754974"/>
              </p:ext>
            </p:extLst>
          </p:nvPr>
        </p:nvGraphicFramePr>
        <p:xfrm>
          <a:off x="603504" y="1399936"/>
          <a:ext cx="7920000" cy="49402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xmlns="" val="3880001709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xmlns="" val="591069825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xmlns="" val="1636418885"/>
                    </a:ext>
                  </a:extLst>
                </a:gridCol>
              </a:tblGrid>
              <a:tr h="4775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原高中職就讀學制班別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錄取大學名稱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錄取系科組學程名稱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9970095"/>
                  </a:ext>
                </a:extLst>
              </a:tr>
              <a:tr h="3187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普通科、電機科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國立臺灣科技大學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資訊工程系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2444363"/>
                  </a:ext>
                </a:extLst>
              </a:tr>
              <a:tr h="3187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國立臺北科技大學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經營管理系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0969261"/>
                  </a:ext>
                </a:extLst>
              </a:tr>
              <a:tr h="3187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資料處理科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國立臺北商業大學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國際商務系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9953937"/>
                  </a:ext>
                </a:extLst>
              </a:tr>
              <a:tr h="3187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農場經營科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國立臺中科技大學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資訊管理系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874083"/>
                  </a:ext>
                </a:extLst>
              </a:tr>
              <a:tr h="3187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美髮技術科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國立高雄科技大學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行銷與流通管理系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5883267"/>
                  </a:ext>
                </a:extLst>
              </a:tr>
              <a:tr h="3187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國立政治大學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傳播學院大一大二不分系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8204197"/>
                  </a:ext>
                </a:extLst>
              </a:tr>
              <a:tr h="3187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製圖科、建築科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國立成功大學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全校不分系學士學位學程</a:t>
                      </a:r>
                      <a:endParaRPr lang="en-US" altLang="zh-TW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9429627"/>
                  </a:ext>
                </a:extLst>
              </a:tr>
              <a:tr h="3187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汽車科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國立中興大學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企業管理學系</a:t>
                      </a:r>
                      <a:endParaRPr lang="en-US" altLang="zh-TW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6707594"/>
                  </a:ext>
                </a:extLst>
              </a:tr>
              <a:tr h="31876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汽車科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臺北市立大學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城市發展學系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0247638"/>
                  </a:ext>
                </a:extLst>
              </a:tr>
              <a:tr h="3187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餐飲管理科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國立臺北教育大學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幼兒與家庭教育學系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2305433"/>
                  </a:ext>
                </a:extLst>
              </a:tr>
              <a:tr h="3187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國際貿易科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國立臺北教育大學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文化創意產業經營學系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9702092"/>
                  </a:ext>
                </a:extLst>
              </a:tr>
              <a:tr h="3187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國立臺中教育大學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文化創意產業設計與營運學系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5407004"/>
                  </a:ext>
                </a:extLst>
              </a:tr>
              <a:tr h="3187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國立高雄師範大學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美術學系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4722060"/>
                  </a:ext>
                </a:extLst>
              </a:tr>
              <a:tr h="3187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製圖科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國立屏東大學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國際貿易學系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2794073"/>
                  </a:ext>
                </a:extLst>
              </a:tr>
            </a:tbl>
          </a:graphicData>
        </a:graphic>
      </p:graphicFrame>
      <p:sp>
        <p:nvSpPr>
          <p:cNvPr id="6" name="標題 1">
            <a:extLst>
              <a:ext uri="{FF2B5EF4-FFF2-40B4-BE49-F238E27FC236}">
                <a16:creationId xmlns:a16="http://schemas.microsoft.com/office/drawing/2014/main" xmlns="" id="{3594A973-FFD1-4B65-8E5F-E02781A1B5F2}"/>
              </a:ext>
            </a:extLst>
          </p:cNvPr>
          <p:cNvSpPr txBox="1">
            <a:spLocks/>
          </p:cNvSpPr>
          <p:nvPr/>
        </p:nvSpPr>
        <p:spPr>
          <a:xfrm>
            <a:off x="0" y="564068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5.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就學配套</a:t>
            </a:r>
            <a:r>
              <a:rPr lang="en-US" altLang="zh-TW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—108.109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學年度成果</a:t>
            </a:r>
            <a:endParaRPr lang="zh-TW" altLang="en-US" sz="3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</p:spTree>
    <p:extLst>
      <p:ext uri="{BB962C8B-B14F-4D97-AF65-F5344CB8AC3E}">
        <p14:creationId xmlns:p14="http://schemas.microsoft.com/office/powerpoint/2010/main" val="273413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8"/>
          <p:cNvSpPr txBox="1">
            <a:spLocks/>
          </p:cNvSpPr>
          <p:nvPr/>
        </p:nvSpPr>
        <p:spPr>
          <a:xfrm>
            <a:off x="778025" y="2912061"/>
            <a:ext cx="4518163" cy="340837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3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zh-TW" altLang="en-US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大多數工業先進國家，</a:t>
            </a:r>
            <a:r>
              <a:rPr lang="en-US" altLang="zh-TW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18</a:t>
            </a:r>
            <a:r>
              <a:rPr lang="zh-TW" altLang="en-US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歲已被視為成熟且獨立的年紀</a:t>
            </a:r>
          </a:p>
          <a:p>
            <a:pPr lvl="0" algn="just" defTabSz="914400">
              <a:lnSpc>
                <a:spcPct val="80000"/>
              </a:lnSpc>
              <a:spcBef>
                <a:spcPts val="0"/>
              </a:spcBef>
              <a:buFont typeface="Wingdings" charset="2"/>
              <a:buChar char="Ø"/>
            </a:pPr>
            <a:endParaRPr lang="zh-TW" altLang="en-US" sz="2000" kern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lvl="0" algn="just" defTabSz="914400">
              <a:lnSpc>
                <a:spcPct val="13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zh-TW" altLang="en-US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總統提出，學生</a:t>
            </a:r>
            <a:r>
              <a:rPr lang="en-US" altLang="zh-TW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18</a:t>
            </a:r>
            <a:r>
              <a:rPr lang="zh-TW" altLang="en-US" sz="20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歲畢業後不一定要急忙考大學，可以先去工作、到非政府組織當志工進行體驗等。在經過社會歷練之後重返校園，會更加清楚自己所追求的目標</a:t>
            </a:r>
          </a:p>
        </p:txBody>
      </p:sp>
      <p:sp>
        <p:nvSpPr>
          <p:cNvPr id="10" name="矩形 9"/>
          <p:cNvSpPr/>
          <p:nvPr/>
        </p:nvSpPr>
        <p:spPr>
          <a:xfrm>
            <a:off x="351700" y="656424"/>
            <a:ext cx="6286194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TW" altLang="en-US" sz="26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關鍵的</a:t>
            </a:r>
            <a:r>
              <a:rPr lang="en-US" altLang="zh-TW" sz="48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18</a:t>
            </a:r>
            <a:r>
              <a:rPr lang="zh-TW" altLang="en-US" sz="48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歲</a:t>
            </a:r>
            <a:r>
              <a:rPr lang="zh-TW" altLang="en-US" sz="26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，</a:t>
            </a:r>
            <a:endParaRPr lang="en-US" altLang="zh-TW" sz="2600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lvl="0">
              <a:lnSpc>
                <a:spcPct val="120000"/>
              </a:lnSpc>
            </a:pPr>
            <a:r>
              <a:rPr lang="zh-TW" altLang="en-US" sz="30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累積下一個人生階段的基礎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CE4E6"/>
              </a:clrFrom>
              <a:clrTo>
                <a:srgbClr val="BCE4E6">
                  <a:alpha val="0"/>
                </a:srgbClr>
              </a:clrTo>
            </a:clrChange>
          </a:blip>
          <a:srcRect b="1338"/>
          <a:stretch>
            <a:fillRect/>
          </a:stretch>
        </p:blipFill>
        <p:spPr bwMode="auto">
          <a:xfrm>
            <a:off x="5556047" y="3458424"/>
            <a:ext cx="3168853" cy="3399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163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739175"/>
              </p:ext>
            </p:extLst>
          </p:nvPr>
        </p:nvGraphicFramePr>
        <p:xfrm>
          <a:off x="794609" y="1484410"/>
          <a:ext cx="7560000" cy="4838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000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管道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類別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系科（組）</a:t>
                      </a:r>
                      <a:endParaRPr lang="en-US" altLang="zh-TW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學程數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名額合計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 rowSpan="6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特殊選才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（聯合招生）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設立別</a:t>
                      </a:r>
                      <a:endParaRPr lang="zh-TW" altLang="en-US" sz="1400" b="1" i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/>
                      <a:endParaRPr lang="zh-TW" altLang="en-US" sz="18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altLang="zh-TW" sz="1400" b="1" i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497</a:t>
                      </a:r>
                      <a:endParaRPr lang="zh-TW" altLang="en-US" sz="1400" b="1" i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/>
                      <a:r>
                        <a:rPr lang="en-US" altLang="zh-TW" sz="1400" b="1" i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892</a:t>
                      </a:r>
                      <a:endParaRPr lang="zh-TW" altLang="en-US" sz="1400" b="1" i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公立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138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176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228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321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學制別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一般大學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154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190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技專校院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212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307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00">
                <a:tc row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甄選入學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（技專校院）</a:t>
                      </a:r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設立別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endParaRPr lang="en-US" altLang="zh-TW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/>
                      <a:endParaRPr lang="en-US" altLang="zh-TW" sz="18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325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公立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</a:t>
                      </a:r>
                    </a:p>
                  </a:txBody>
                  <a:tcPr anchor="ctr"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altLang="zh-TW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173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235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altLang="zh-TW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個人申請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（一般大學）</a:t>
                      </a:r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設立別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TW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TW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4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D0E3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公立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altLang="zh-TW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</a:t>
                      </a:r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41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altLang="zh-TW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761426" y="6356350"/>
            <a:ext cx="2133600" cy="365125"/>
          </a:xfrm>
        </p:spPr>
        <p:txBody>
          <a:bodyPr/>
          <a:lstStyle/>
          <a:p>
            <a:r>
              <a:rPr lang="en-US" altLang="zh-TW" b="1" dirty="0">
                <a:solidFill>
                  <a:schemeClr val="tx1"/>
                </a:solidFill>
              </a:rPr>
              <a:t>19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DBEE3459-478F-4CB8-8C78-7A851F445F13}"/>
              </a:ext>
            </a:extLst>
          </p:cNvPr>
          <p:cNvSpPr/>
          <p:nvPr/>
        </p:nvSpPr>
        <p:spPr>
          <a:xfrm>
            <a:off x="4919472" y="6320316"/>
            <a:ext cx="3420000" cy="288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11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※</a:t>
            </a:r>
            <a:r>
              <a:rPr lang="zh-TW" altLang="en-US" sz="11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zh-TW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各項招生管道</a:t>
            </a:r>
            <a:r>
              <a:rPr lang="zh-TW" altLang="en-US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招生名額</a:t>
            </a:r>
            <a:r>
              <a:rPr lang="zh-TW" altLang="zh-TW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</a:t>
            </a:r>
            <a:r>
              <a:rPr lang="en-US" altLang="zh-TW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zh-TW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學年度各簡章為準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xmlns="" id="{71F8083A-376F-4AC7-8CC4-7C218B58E1B6}"/>
              </a:ext>
            </a:extLst>
          </p:cNvPr>
          <p:cNvSpPr txBox="1">
            <a:spLocks/>
          </p:cNvSpPr>
          <p:nvPr/>
        </p:nvSpPr>
        <p:spPr>
          <a:xfrm>
            <a:off x="0" y="564068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5.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就學配套</a:t>
            </a:r>
            <a:r>
              <a:rPr lang="en-US" altLang="zh-TW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—110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學年度規劃</a:t>
            </a:r>
            <a:endParaRPr lang="zh-TW" altLang="en-US" sz="3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</p:spTree>
    <p:extLst>
      <p:ext uri="{BB962C8B-B14F-4D97-AF65-F5344CB8AC3E}">
        <p14:creationId xmlns:p14="http://schemas.microsoft.com/office/powerpoint/2010/main" val="25407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331352"/>
              </p:ext>
            </p:extLst>
          </p:nvPr>
        </p:nvGraphicFramePr>
        <p:xfrm>
          <a:off x="971746" y="1152566"/>
          <a:ext cx="7200000" cy="53416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95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一般大學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95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技專校院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5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5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5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5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私立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國立臺灣大學</a:t>
                      </a:r>
                      <a:endParaRPr lang="en-US" altLang="zh-TW" sz="95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國立政治大學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國立清華大學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國立臺灣師範大學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國立成功大學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國立中興大學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國立交通大學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國立中央大學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國立中山大學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國立臺灣海洋大學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國立中正大學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國立高雄師範大學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國立彰化師範大學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國立陽明大學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國立嘉義大學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國立高雄大學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國立東華大學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國立暨南國際大學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國立臺灣藝術大學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國立臺東大學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國立宜蘭大學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國立聯合大學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國立臺南藝術大學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國立臺北教育大學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國立臺中教育大學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國立體育大學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國立金門大學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國立臺灣體育運動大學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國立屏東大學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臺北市立大學</a:t>
                      </a:r>
                    </a:p>
                    <a:p>
                      <a:pPr marL="72000"/>
                      <a:endParaRPr lang="zh-TW" altLang="en-US" sz="95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2000"/>
                      <a:endParaRPr lang="zh-TW" altLang="en-US" sz="95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東海大學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輔仁大學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東吳大學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中原大學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淡江大學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中國文化大學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逢甲大學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靜宜大學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長庚大學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元智大學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中華大學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華梵大學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義守大學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世新大學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銘傳大學</a:t>
                      </a:r>
                      <a:r>
                        <a:rPr lang="en-US" altLang="zh-TW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</a:t>
                      </a:r>
                      <a:r>
                        <a:rPr lang="en-US" altLang="zh-TW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實踐大學</a:t>
                      </a:r>
                      <a:r>
                        <a:rPr lang="en-US" altLang="zh-TW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</a:t>
                      </a:r>
                      <a:r>
                        <a:rPr lang="en-US" altLang="zh-TW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銘傳大學</a:t>
                      </a:r>
                      <a:r>
                        <a:rPr lang="en-US" altLang="zh-TW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桃園</a:t>
                      </a:r>
                      <a:r>
                        <a:rPr lang="en-US" altLang="zh-TW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高雄醫學大學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南華大學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真理大學</a:t>
                      </a:r>
                      <a:r>
                        <a:rPr lang="en-US" altLang="zh-TW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</a:t>
                      </a:r>
                      <a:r>
                        <a:rPr lang="en-US" altLang="zh-TW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大同大學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慈濟大學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臺北醫學大學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中山醫學大學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長榮大學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中國醫藥大學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玄奘大學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亞洲大學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開南大學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佛光大學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台灣首府大學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中信金融管理學院</a:t>
                      </a:r>
                    </a:p>
                    <a:p>
                      <a:pPr marL="72000"/>
                      <a:r>
                        <a:rPr lang="zh-TW" altLang="en-US" sz="9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馬偕醫學院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國立雲林科技大學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國立屏東科技大學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國立高雄科技大學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國立虎尾科技大學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國立澎湖科技大學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國立勤益科技大學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國立臺北護理健康大學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國立高雄餐旅大學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國立臺中科技大學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國立臺北商業大學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國立臺南護理專科學校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國立臺東專科學校</a:t>
                      </a:r>
                    </a:p>
                    <a:p>
                      <a:pPr marL="72000"/>
                      <a:endParaRPr lang="zh-TW" altLang="en-US" sz="95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2000"/>
                      <a:endParaRPr lang="zh-TW" altLang="en-US" sz="95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南臺科技大學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崑山科技大學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嘉南藥理大學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樹德科技大學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明新科技大學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弘光科技大學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萬能科技大學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明志科技大學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大仁科技大學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聖約翰科技大學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嶺東科技大學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中國科技大學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台南應用科技大學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遠東科技大學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元培醫事科技大學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景文科技大學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中華醫事科技大學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東南科技大學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南開科技大學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中華科技大學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僑光科技大學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育達科技大學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美和科技大學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吳鳳科技大學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環球科技大學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修平科技大學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臺北城市科技大學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致理科技大學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宏國德霖科技大學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亞東技術學院</a:t>
                      </a:r>
                    </a:p>
                    <a:p>
                      <a:pPr marL="72000"/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黎明技術學院</a:t>
                      </a:r>
                      <a:endParaRPr lang="en-US" altLang="zh-TW" sz="95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2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5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大同技術學院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4754356" y="6503470"/>
            <a:ext cx="3420000" cy="288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11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※</a:t>
            </a:r>
            <a:r>
              <a:rPr lang="zh-TW" altLang="en-US" sz="11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zh-TW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各項招生管道</a:t>
            </a:r>
            <a:r>
              <a:rPr lang="zh-TW" altLang="en-US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招生名額</a:t>
            </a:r>
            <a:r>
              <a:rPr lang="zh-TW" altLang="zh-TW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</a:t>
            </a:r>
            <a:r>
              <a:rPr lang="en-US" altLang="zh-TW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zh-TW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學年度各簡章為準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31</a:t>
            </a:fld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xmlns="" id="{B7FEA883-3492-4AA0-BF16-F00F00E51CF6}"/>
              </a:ext>
            </a:extLst>
          </p:cNvPr>
          <p:cNvSpPr txBox="1">
            <a:spLocks/>
          </p:cNvSpPr>
          <p:nvPr/>
        </p:nvSpPr>
        <p:spPr>
          <a:xfrm>
            <a:off x="0" y="564068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5.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就學配套</a:t>
            </a:r>
            <a:r>
              <a:rPr lang="en-US" altLang="zh-TW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—110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學年度規劃</a:t>
            </a:r>
            <a:endParaRPr lang="zh-TW" altLang="en-US" sz="3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</p:spTree>
    <p:extLst>
      <p:ext uri="{BB962C8B-B14F-4D97-AF65-F5344CB8AC3E}">
        <p14:creationId xmlns:p14="http://schemas.microsoft.com/office/powerpoint/2010/main" val="24991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0" y="562490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6.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青年儲蓄帳戶</a:t>
            </a:r>
            <a:r>
              <a:rPr lang="en-US" altLang="zh-TW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準備金及就業津貼</a:t>
            </a:r>
          </a:p>
        </p:txBody>
      </p:sp>
      <p:grpSp>
        <p:nvGrpSpPr>
          <p:cNvPr id="65" name="群組 64"/>
          <p:cNvGrpSpPr/>
          <p:nvPr/>
        </p:nvGrpSpPr>
        <p:grpSpPr>
          <a:xfrm>
            <a:off x="589693" y="1632507"/>
            <a:ext cx="2552052" cy="3059999"/>
            <a:chOff x="740617" y="1630150"/>
            <a:chExt cx="2552052" cy="2794548"/>
          </a:xfrm>
        </p:grpSpPr>
        <p:sp>
          <p:nvSpPr>
            <p:cNvPr id="9" name="圓角矩形 8"/>
            <p:cNvSpPr/>
            <p:nvPr/>
          </p:nvSpPr>
          <p:spPr>
            <a:xfrm>
              <a:off x="740617" y="1630150"/>
              <a:ext cx="2552052" cy="279454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04206" y="1671491"/>
              <a:ext cx="2262416" cy="5260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40000"/>
                </a:lnSpc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青年儲蓄帳戶</a:t>
              </a:r>
            </a:p>
          </p:txBody>
        </p:sp>
        <p:sp>
          <p:nvSpPr>
            <p:cNvPr id="14" name="圓角化同側角落矩形 13"/>
            <p:cNvSpPr/>
            <p:nvPr/>
          </p:nvSpPr>
          <p:spPr>
            <a:xfrm flipV="1">
              <a:off x="852126" y="2221410"/>
              <a:ext cx="2340299" cy="205993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內容版面配置區 8"/>
            <p:cNvSpPr txBox="1">
              <a:spLocks/>
            </p:cNvSpPr>
            <p:nvPr/>
          </p:nvSpPr>
          <p:spPr>
            <a:xfrm>
              <a:off x="937028" y="2343018"/>
              <a:ext cx="2160000" cy="1738830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914400">
                <a:lnSpc>
                  <a:spcPct val="15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參與「青年就業領航計畫」將設青年儲蓄帳戶（</a:t>
              </a:r>
              <a:r>
                <a:rPr lang="en-US" altLang="zh-TW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2</a:t>
              </a:r>
              <a:r>
                <a:rPr lang="zh-TW" altLang="en-US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年計畫領</a:t>
              </a:r>
              <a:r>
                <a:rPr lang="en-US" altLang="zh-TW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24</a:t>
              </a:r>
              <a:r>
                <a:rPr lang="zh-TW" altLang="en-US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萬元、</a:t>
              </a:r>
              <a:r>
                <a:rPr lang="en-US" altLang="zh-TW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3</a:t>
              </a:r>
              <a:r>
                <a:rPr lang="zh-TW" altLang="en-US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年計畫領</a:t>
              </a:r>
              <a:r>
                <a:rPr lang="en-US" altLang="zh-TW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36</a:t>
              </a:r>
              <a:r>
                <a:rPr lang="zh-TW" altLang="en-US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萬元）</a:t>
              </a:r>
            </a:p>
          </p:txBody>
        </p:sp>
      </p:grpSp>
      <p:grpSp>
        <p:nvGrpSpPr>
          <p:cNvPr id="56" name="群組 55"/>
          <p:cNvGrpSpPr/>
          <p:nvPr/>
        </p:nvGrpSpPr>
        <p:grpSpPr>
          <a:xfrm>
            <a:off x="3853833" y="1605346"/>
            <a:ext cx="4695363" cy="5080028"/>
            <a:chOff x="3623013" y="1605346"/>
            <a:chExt cx="4780370" cy="5080028"/>
          </a:xfrm>
        </p:grpSpPr>
        <p:grpSp>
          <p:nvGrpSpPr>
            <p:cNvPr id="54" name="群組 53"/>
            <p:cNvGrpSpPr/>
            <p:nvPr/>
          </p:nvGrpSpPr>
          <p:grpSpPr>
            <a:xfrm>
              <a:off x="3623013" y="1605346"/>
              <a:ext cx="4764729" cy="2232000"/>
              <a:chOff x="3580870" y="1605346"/>
              <a:chExt cx="4764729" cy="2232000"/>
            </a:xfrm>
          </p:grpSpPr>
          <p:sp>
            <p:nvSpPr>
              <p:cNvPr id="38" name="圓角矩形 37"/>
              <p:cNvSpPr/>
              <p:nvPr/>
            </p:nvSpPr>
            <p:spPr>
              <a:xfrm>
                <a:off x="3580870" y="1605346"/>
                <a:ext cx="4764729" cy="2232000"/>
              </a:xfrm>
              <a:prstGeom prst="roundRect">
                <a:avLst/>
              </a:prstGeom>
              <a:solidFill>
                <a:srgbClr val="139B9B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圓角化同側角落矩形 31"/>
              <p:cNvSpPr/>
              <p:nvPr/>
            </p:nvSpPr>
            <p:spPr>
              <a:xfrm flipV="1">
                <a:off x="3685228" y="2258067"/>
                <a:ext cx="4571655" cy="1440000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3735572" y="1682870"/>
                <a:ext cx="4470967" cy="57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就學、就業及創業準備金</a:t>
                </a:r>
              </a:p>
            </p:txBody>
          </p:sp>
          <p:sp>
            <p:nvSpPr>
              <p:cNvPr id="44" name="內容版面配置區 8"/>
              <p:cNvSpPr txBox="1">
                <a:spLocks/>
              </p:cNvSpPr>
              <p:nvPr/>
            </p:nvSpPr>
            <p:spPr>
              <a:xfrm>
                <a:off x="3771189" y="2258942"/>
                <a:ext cx="4398211" cy="1428640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教育部每月補助</a:t>
                </a: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就學、就業及創業準備金</a:t>
                </a:r>
                <a:r>
                  <a:rPr lang="en-US" altLang="zh-TW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5,000</a:t>
                </a: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元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，至多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3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年累存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18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萬元（於受僱後，每二星期填報體驗學習雙週誌）</a:t>
                </a:r>
              </a:p>
            </p:txBody>
          </p:sp>
        </p:grpSp>
        <p:grpSp>
          <p:nvGrpSpPr>
            <p:cNvPr id="52" name="群組 51"/>
            <p:cNvGrpSpPr/>
            <p:nvPr/>
          </p:nvGrpSpPr>
          <p:grpSpPr>
            <a:xfrm>
              <a:off x="3623013" y="4453374"/>
              <a:ext cx="4780370" cy="2232000"/>
              <a:chOff x="2339752" y="4467813"/>
              <a:chExt cx="4780370" cy="2232000"/>
            </a:xfrm>
          </p:grpSpPr>
          <p:sp>
            <p:nvSpPr>
              <p:cNvPr id="48" name="圓角矩形 47"/>
              <p:cNvSpPr/>
              <p:nvPr/>
            </p:nvSpPr>
            <p:spPr>
              <a:xfrm>
                <a:off x="2339752" y="4467813"/>
                <a:ext cx="4780370" cy="2232000"/>
              </a:xfrm>
              <a:prstGeom prst="roundRect">
                <a:avLst/>
              </a:prstGeom>
              <a:solidFill>
                <a:srgbClr val="8239AD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9" name="圓角化同側角落矩形 48"/>
              <p:cNvSpPr/>
              <p:nvPr/>
            </p:nvSpPr>
            <p:spPr>
              <a:xfrm flipV="1">
                <a:off x="2444110" y="5136856"/>
                <a:ext cx="4571655" cy="1440000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2494454" y="4564941"/>
                <a:ext cx="4470967" cy="57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穩定就業津貼</a:t>
                </a:r>
              </a:p>
            </p:txBody>
          </p:sp>
          <p:sp>
            <p:nvSpPr>
              <p:cNvPr id="51" name="內容版面配置區 8"/>
              <p:cNvSpPr txBox="1">
                <a:spLocks/>
              </p:cNvSpPr>
              <p:nvPr/>
            </p:nvSpPr>
            <p:spPr>
              <a:xfrm>
                <a:off x="2530071" y="5145390"/>
                <a:ext cx="4398211" cy="14406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勞動部每月補助</a:t>
                </a: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穩定就業津貼</a:t>
                </a:r>
                <a:r>
                  <a:rPr lang="en-US" altLang="zh-TW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5,000</a:t>
                </a: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元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，至多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3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年領取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18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萬元（自就業保險日起，每滿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30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日為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個月發給）</a:t>
                </a:r>
              </a:p>
            </p:txBody>
          </p:sp>
        </p:grp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" y="4432040"/>
            <a:ext cx="2072822" cy="242595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117069" y="2135853"/>
            <a:ext cx="381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endParaRPr lang="zh-TW" altLang="en-US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852367" y="3304869"/>
            <a:ext cx="381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endParaRPr lang="zh-TW" altLang="en-US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4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32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491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0" y="562490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6.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青年儲蓄帳戶</a:t>
            </a:r>
            <a:r>
              <a:rPr lang="en-US" altLang="zh-TW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設總戶及分戶</a:t>
            </a:r>
          </a:p>
        </p:txBody>
      </p:sp>
      <p:grpSp>
        <p:nvGrpSpPr>
          <p:cNvPr id="30" name="群組 29"/>
          <p:cNvGrpSpPr/>
          <p:nvPr/>
        </p:nvGrpSpPr>
        <p:grpSpPr>
          <a:xfrm>
            <a:off x="603488" y="1728889"/>
            <a:ext cx="3600000" cy="2181649"/>
            <a:chOff x="740617" y="1575892"/>
            <a:chExt cx="3029130" cy="2968195"/>
          </a:xfrm>
        </p:grpSpPr>
        <p:sp>
          <p:nvSpPr>
            <p:cNvPr id="9" name="圓角矩形 8"/>
            <p:cNvSpPr/>
            <p:nvPr/>
          </p:nvSpPr>
          <p:spPr>
            <a:xfrm>
              <a:off x="740617" y="1605346"/>
              <a:ext cx="3029130" cy="293874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圓角化同側角落矩形 10"/>
            <p:cNvSpPr/>
            <p:nvPr/>
          </p:nvSpPr>
          <p:spPr>
            <a:xfrm flipV="1">
              <a:off x="839867" y="2337225"/>
              <a:ext cx="2830630" cy="205711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內容版面配置區 8"/>
            <p:cNvSpPr txBox="1">
              <a:spLocks/>
            </p:cNvSpPr>
            <p:nvPr/>
          </p:nvSpPr>
          <p:spPr>
            <a:xfrm>
              <a:off x="990689" y="2375700"/>
              <a:ext cx="2528986" cy="1877885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 fontScale="40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教育部、勞動部分設總戶，其下各設青年虛擬分戶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863672" y="1575892"/>
              <a:ext cx="1690028" cy="7493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ct val="140000"/>
                </a:lnSpc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設戶方式</a:t>
              </a: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4936180" y="1735283"/>
            <a:ext cx="3600000" cy="2181649"/>
            <a:chOff x="740617" y="1575892"/>
            <a:chExt cx="3029130" cy="2968195"/>
          </a:xfrm>
        </p:grpSpPr>
        <p:sp>
          <p:nvSpPr>
            <p:cNvPr id="32" name="圓角矩形 31"/>
            <p:cNvSpPr/>
            <p:nvPr/>
          </p:nvSpPr>
          <p:spPr>
            <a:xfrm>
              <a:off x="740617" y="1605346"/>
              <a:ext cx="3029130" cy="2938741"/>
            </a:xfrm>
            <a:prstGeom prst="roundRect">
              <a:avLst/>
            </a:prstGeom>
            <a:solidFill>
              <a:srgbClr val="139B9B"/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圓角化同側角落矩形 32"/>
            <p:cNvSpPr/>
            <p:nvPr/>
          </p:nvSpPr>
          <p:spPr>
            <a:xfrm flipV="1">
              <a:off x="839867" y="2337225"/>
              <a:ext cx="2830630" cy="205711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內容版面配置區 8"/>
            <p:cNvSpPr txBox="1">
              <a:spLocks/>
            </p:cNvSpPr>
            <p:nvPr/>
          </p:nvSpPr>
          <p:spPr>
            <a:xfrm>
              <a:off x="990689" y="2568088"/>
              <a:ext cx="2528986" cy="1457583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 fontScale="40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教育部方案填報系統，提供青年查詢儲蓄金情形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863672" y="1575892"/>
              <a:ext cx="1690028" cy="7493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ct val="140000"/>
                </a:lnSpc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網路平臺</a:t>
              </a:r>
            </a:p>
          </p:txBody>
        </p:sp>
      </p:grpSp>
      <p:pic>
        <p:nvPicPr>
          <p:cNvPr id="40" name="圖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036" y="1356944"/>
            <a:ext cx="900000" cy="90000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67" y="1355823"/>
            <a:ext cx="900000" cy="900000"/>
          </a:xfrm>
          <a:prstGeom prst="rect">
            <a:avLst/>
          </a:prstGeom>
        </p:spPr>
      </p:pic>
      <p:pic>
        <p:nvPicPr>
          <p:cNvPr id="18" name="圖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群組 24"/>
          <p:cNvGrpSpPr/>
          <p:nvPr/>
        </p:nvGrpSpPr>
        <p:grpSpPr>
          <a:xfrm>
            <a:off x="922465" y="4149459"/>
            <a:ext cx="7305098" cy="2160000"/>
            <a:chOff x="1555965" y="4448317"/>
            <a:chExt cx="6540500" cy="1820527"/>
          </a:xfrm>
        </p:grpSpPr>
        <p:sp>
          <p:nvSpPr>
            <p:cNvPr id="26" name="圓角矩形 25"/>
            <p:cNvSpPr/>
            <p:nvPr/>
          </p:nvSpPr>
          <p:spPr>
            <a:xfrm>
              <a:off x="2405127" y="4448317"/>
              <a:ext cx="4834802" cy="1820527"/>
            </a:xfrm>
            <a:prstGeom prst="roundRect">
              <a:avLst/>
            </a:prstGeom>
            <a:solidFill>
              <a:srgbClr val="8239A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圓角化同側角落矩形 26"/>
            <p:cNvSpPr/>
            <p:nvPr/>
          </p:nvSpPr>
          <p:spPr>
            <a:xfrm flipV="1">
              <a:off x="2495044" y="4910732"/>
              <a:ext cx="4641410" cy="127436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590732" y="4490855"/>
              <a:ext cx="4470967" cy="4175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儲蓄戶撥款方式</a:t>
              </a:r>
            </a:p>
          </p:txBody>
        </p:sp>
        <p:sp>
          <p:nvSpPr>
            <p:cNvPr id="29" name="內容版面配置區 8"/>
            <p:cNvSpPr txBox="1">
              <a:spLocks/>
            </p:cNvSpPr>
            <p:nvPr/>
          </p:nvSpPr>
          <p:spPr>
            <a:xfrm>
              <a:off x="1555965" y="4847165"/>
              <a:ext cx="6540500" cy="1342017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教育部與勞動部將按季撥入前</a:t>
              </a:r>
              <a:r>
                <a:rPr lang="en-US" altLang="zh-TW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1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季儲蓄金，</a:t>
              </a:r>
              <a:endParaRPr lang="en-US" altLang="zh-TW" sz="2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marL="0" indent="0" algn="just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由臺灣銀行辦理撥款手續</a:t>
              </a: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33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0" y="562490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7.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優質職缺</a:t>
            </a:r>
            <a:r>
              <a:rPr lang="en-US" altLang="zh-TW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界定盤點</a:t>
            </a:r>
          </a:p>
        </p:txBody>
      </p:sp>
      <p:grpSp>
        <p:nvGrpSpPr>
          <p:cNvPr id="19" name="群組 18"/>
          <p:cNvGrpSpPr/>
          <p:nvPr/>
        </p:nvGrpSpPr>
        <p:grpSpPr>
          <a:xfrm>
            <a:off x="790112" y="4138804"/>
            <a:ext cx="7560001" cy="2340001"/>
            <a:chOff x="1232086" y="2135365"/>
            <a:chExt cx="7129609" cy="2462299"/>
          </a:xfrm>
        </p:grpSpPr>
        <p:sp>
          <p:nvSpPr>
            <p:cNvPr id="20" name="圓角矩形 19"/>
            <p:cNvSpPr/>
            <p:nvPr/>
          </p:nvSpPr>
          <p:spPr>
            <a:xfrm>
              <a:off x="1232086" y="2135365"/>
              <a:ext cx="7129609" cy="2462299"/>
            </a:xfrm>
            <a:prstGeom prst="roundRect">
              <a:avLst/>
            </a:prstGeom>
            <a:solidFill>
              <a:srgbClr val="8239A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圓角化同側角落矩形 20"/>
            <p:cNvSpPr/>
            <p:nvPr/>
          </p:nvSpPr>
          <p:spPr>
            <a:xfrm flipV="1">
              <a:off x="1338940" y="2801430"/>
              <a:ext cx="6947816" cy="1704668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563188" y="2214490"/>
              <a:ext cx="4470967" cy="4924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優質職缺盤點</a:t>
              </a:r>
            </a:p>
          </p:txBody>
        </p:sp>
        <p:sp>
          <p:nvSpPr>
            <p:cNvPr id="23" name="內容版面配置區 8"/>
            <p:cNvSpPr txBox="1">
              <a:spLocks/>
            </p:cNvSpPr>
            <p:nvPr/>
          </p:nvSpPr>
          <p:spPr>
            <a:xfrm>
              <a:off x="1582992" y="2801429"/>
              <a:ext cx="6450598" cy="1704668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 fontScale="40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5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由勞動部彙整各目的事業主管機關（內政部、經濟部、交通部、農委會、衛福部、環保署、文化部、科技部、金管會、原民會、客委會等相關部會）所審查通過之優質職缺 </a:t>
              </a: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807868" y="1587577"/>
            <a:ext cx="7560000" cy="2339997"/>
            <a:chOff x="1248833" y="4448317"/>
            <a:chExt cx="7133167" cy="1972237"/>
          </a:xfrm>
        </p:grpSpPr>
        <p:sp>
          <p:nvSpPr>
            <p:cNvPr id="25" name="圓角矩形 24"/>
            <p:cNvSpPr/>
            <p:nvPr/>
          </p:nvSpPr>
          <p:spPr>
            <a:xfrm>
              <a:off x="1248833" y="4448317"/>
              <a:ext cx="7133167" cy="1972237"/>
            </a:xfrm>
            <a:prstGeom prst="roundRect">
              <a:avLst/>
            </a:prstGeom>
            <a:solidFill>
              <a:srgbClr val="139B9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圓角化同側角落矩形 25"/>
            <p:cNvSpPr/>
            <p:nvPr/>
          </p:nvSpPr>
          <p:spPr>
            <a:xfrm flipV="1">
              <a:off x="1364059" y="4956056"/>
              <a:ext cx="6924313" cy="136539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557241" y="4502294"/>
              <a:ext cx="4470967" cy="3944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優質職缺界定</a:t>
              </a:r>
            </a:p>
          </p:txBody>
        </p:sp>
        <p:sp>
          <p:nvSpPr>
            <p:cNvPr id="28" name="內容版面配置區 8"/>
            <p:cNvSpPr txBox="1">
              <a:spLocks/>
            </p:cNvSpPr>
            <p:nvPr/>
          </p:nvSpPr>
          <p:spPr>
            <a:xfrm>
              <a:off x="1582038" y="4957800"/>
              <a:ext cx="6453818" cy="1365396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914400">
                <a:lnSpc>
                  <a:spcPct val="14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符合具發展性、技術性、安全性、優於最低工資水準、優良的勞動條件（含須具備勞健保）；其中安全性與優良的勞動條件為必要條件</a:t>
              </a:r>
            </a:p>
          </p:txBody>
        </p:sp>
      </p:grpSp>
      <p:pic>
        <p:nvPicPr>
          <p:cNvPr id="15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34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9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0" y="562489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7.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優質職缺</a:t>
            </a:r>
            <a:r>
              <a:rPr lang="en-US" altLang="zh-TW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產業類別及特性</a:t>
            </a:r>
          </a:p>
        </p:txBody>
      </p:sp>
      <p:grpSp>
        <p:nvGrpSpPr>
          <p:cNvPr id="32" name="群組 31"/>
          <p:cNvGrpSpPr/>
          <p:nvPr/>
        </p:nvGrpSpPr>
        <p:grpSpPr>
          <a:xfrm>
            <a:off x="526258" y="1752479"/>
            <a:ext cx="8091485" cy="4078035"/>
            <a:chOff x="687290" y="1752479"/>
            <a:chExt cx="8091485" cy="4078035"/>
          </a:xfrm>
        </p:grpSpPr>
        <p:grpSp>
          <p:nvGrpSpPr>
            <p:cNvPr id="19" name="群組 18"/>
            <p:cNvGrpSpPr/>
            <p:nvPr/>
          </p:nvGrpSpPr>
          <p:grpSpPr>
            <a:xfrm>
              <a:off x="687290" y="1752479"/>
              <a:ext cx="3869769" cy="4078035"/>
              <a:chOff x="898851" y="1823729"/>
              <a:chExt cx="4016795" cy="4078035"/>
            </a:xfrm>
          </p:grpSpPr>
          <p:sp>
            <p:nvSpPr>
              <p:cNvPr id="15" name="圓角矩形 14"/>
              <p:cNvSpPr/>
              <p:nvPr/>
            </p:nvSpPr>
            <p:spPr>
              <a:xfrm>
                <a:off x="898851" y="1823729"/>
                <a:ext cx="4016795" cy="4078035"/>
              </a:xfrm>
              <a:prstGeom prst="roundRect">
                <a:avLst/>
              </a:prstGeom>
              <a:solidFill>
                <a:srgbClr val="139B9B"/>
              </a:solidFill>
              <a:ln w="635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6" name="圓角化同側角落矩形 15"/>
              <p:cNvSpPr/>
              <p:nvPr/>
            </p:nvSpPr>
            <p:spPr>
              <a:xfrm flipV="1">
                <a:off x="1011248" y="2555600"/>
                <a:ext cx="3792001" cy="325651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內容版面配置區 8"/>
              <p:cNvSpPr txBox="1">
                <a:spLocks/>
              </p:cNvSpPr>
              <p:nvPr/>
            </p:nvSpPr>
            <p:spPr>
              <a:xfrm>
                <a:off x="1211809" y="2480904"/>
                <a:ext cx="3419956" cy="3241568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 fontScale="400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傳統技藝、農業、文創、工業、商業</a:t>
                </a:r>
              </a:p>
              <a:p>
                <a:pPr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「五加二」產業創新（亞洲</a:t>
                </a:r>
                <a:r>
                  <a:rPr lang="en-US" altLang="zh-TW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•</a:t>
                </a: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矽谷、智慧機械、綠能科技、生技醫藥、國防航太、新農業及循環經濟）等產業 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077314" y="1864260"/>
                <a:ext cx="3659868" cy="5507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4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產業類別</a:t>
                </a:r>
              </a:p>
            </p:txBody>
          </p:sp>
        </p:grpSp>
        <p:grpSp>
          <p:nvGrpSpPr>
            <p:cNvPr id="31" name="群組 30"/>
            <p:cNvGrpSpPr/>
            <p:nvPr/>
          </p:nvGrpSpPr>
          <p:grpSpPr>
            <a:xfrm>
              <a:off x="4909006" y="1752479"/>
              <a:ext cx="3869769" cy="4078035"/>
              <a:chOff x="5148064" y="1700808"/>
              <a:chExt cx="3869769" cy="4078035"/>
            </a:xfrm>
          </p:grpSpPr>
          <p:sp>
            <p:nvSpPr>
              <p:cNvPr id="27" name="圓角矩形 26"/>
              <p:cNvSpPr/>
              <p:nvPr/>
            </p:nvSpPr>
            <p:spPr>
              <a:xfrm>
                <a:off x="5148064" y="1700808"/>
                <a:ext cx="3869769" cy="4078035"/>
              </a:xfrm>
              <a:prstGeom prst="roundRect">
                <a:avLst/>
              </a:prstGeom>
              <a:solidFill>
                <a:srgbClr val="8239AD"/>
              </a:solidFill>
              <a:ln w="635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圓角化同側角落矩形 27"/>
              <p:cNvSpPr/>
              <p:nvPr/>
            </p:nvSpPr>
            <p:spPr>
              <a:xfrm flipV="1">
                <a:off x="5256347" y="2432679"/>
                <a:ext cx="3653203" cy="325651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" name="內容版面配置區 8"/>
              <p:cNvSpPr txBox="1">
                <a:spLocks/>
              </p:cNvSpPr>
              <p:nvPr/>
            </p:nvSpPr>
            <p:spPr>
              <a:xfrm>
                <a:off x="5549496" y="2357984"/>
                <a:ext cx="3086504" cy="28564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 fontScale="400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具技術性及發展性</a:t>
                </a:r>
              </a:p>
              <a:p>
                <a:pPr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國家產業政策發展需要</a:t>
                </a:r>
              </a:p>
              <a:p>
                <a:pPr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文化技藝傳承或區域</a:t>
                </a:r>
              </a:p>
              <a:p>
                <a:pPr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產業聚群特色</a:t>
                </a:r>
              </a:p>
              <a:p>
                <a:pPr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charset="2"/>
                  <a:buChar char="l"/>
                </a:pP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符合北、中、南、東</a:t>
                </a:r>
                <a:r>
                  <a:rPr lang="en-US" altLang="zh-TW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 </a:t>
                </a:r>
                <a:r>
                  <a:rPr lang="zh-TW" altLang="en-US" sz="5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區域發展衡平性</a:t>
                </a: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5319995" y="1741339"/>
                <a:ext cx="3525907" cy="5507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4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產業特性</a:t>
                </a:r>
              </a:p>
            </p:txBody>
          </p:sp>
        </p:grpSp>
      </p:grpSp>
      <p:pic>
        <p:nvPicPr>
          <p:cNvPr id="20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35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50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0" y="562488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8.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職缺媒合</a:t>
            </a:r>
          </a:p>
        </p:txBody>
      </p:sp>
      <p:grpSp>
        <p:nvGrpSpPr>
          <p:cNvPr id="98" name="群組 97"/>
          <p:cNvGrpSpPr/>
          <p:nvPr/>
        </p:nvGrpSpPr>
        <p:grpSpPr>
          <a:xfrm>
            <a:off x="330528" y="2481358"/>
            <a:ext cx="8356272" cy="3018408"/>
            <a:chOff x="1447733" y="1926366"/>
            <a:chExt cx="7260635" cy="3095338"/>
          </a:xfrm>
        </p:grpSpPr>
        <p:grpSp>
          <p:nvGrpSpPr>
            <p:cNvPr id="97" name="群組 96"/>
            <p:cNvGrpSpPr/>
            <p:nvPr/>
          </p:nvGrpSpPr>
          <p:grpSpPr>
            <a:xfrm>
              <a:off x="1448604" y="1926366"/>
              <a:ext cx="5304959" cy="768370"/>
              <a:chOff x="1448604" y="1926366"/>
              <a:chExt cx="5304959" cy="768370"/>
            </a:xfrm>
          </p:grpSpPr>
          <p:sp>
            <p:nvSpPr>
              <p:cNvPr id="71" name="內容版面配置區 8"/>
              <p:cNvSpPr txBox="1">
                <a:spLocks/>
              </p:cNvSpPr>
              <p:nvPr/>
            </p:nvSpPr>
            <p:spPr>
              <a:xfrm>
                <a:off x="3263147" y="2042580"/>
                <a:ext cx="3490416" cy="530114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勞動部於</a:t>
                </a:r>
                <a:r>
                  <a:rPr lang="en-US" altLang="zh-TW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110</a:t>
                </a: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</a:t>
                </a:r>
                <a:r>
                  <a:rPr lang="en-US" altLang="zh-TW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8</a:t>
                </a: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月</a:t>
                </a:r>
                <a:r>
                  <a:rPr lang="en-US" altLang="zh-TW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31</a:t>
                </a: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日前完成就業媒合</a:t>
                </a:r>
              </a:p>
            </p:txBody>
          </p:sp>
          <p:grpSp>
            <p:nvGrpSpPr>
              <p:cNvPr id="77" name="群組 76"/>
              <p:cNvGrpSpPr/>
              <p:nvPr/>
            </p:nvGrpSpPr>
            <p:grpSpPr>
              <a:xfrm>
                <a:off x="1448604" y="1926366"/>
                <a:ext cx="1229238" cy="768370"/>
                <a:chOff x="1463512" y="1926366"/>
                <a:chExt cx="1229238" cy="768370"/>
              </a:xfrm>
            </p:grpSpPr>
            <p:sp>
              <p:nvSpPr>
                <p:cNvPr id="57" name="六邊形 56"/>
                <p:cNvSpPr/>
                <p:nvPr/>
              </p:nvSpPr>
              <p:spPr>
                <a:xfrm>
                  <a:off x="1466385" y="1926366"/>
                  <a:ext cx="1226364" cy="768370"/>
                </a:xfrm>
                <a:prstGeom prst="hexagon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b="1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9" name="矩形 58"/>
                <p:cNvSpPr/>
                <p:nvPr/>
              </p:nvSpPr>
              <p:spPr>
                <a:xfrm>
                  <a:off x="1463512" y="2031995"/>
                  <a:ext cx="1229238" cy="5486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0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媒合時間</a:t>
                  </a:r>
                </a:p>
              </p:txBody>
            </p:sp>
          </p:grpSp>
          <p:cxnSp>
            <p:nvCxnSpPr>
              <p:cNvPr id="75" name="直線箭頭接點 74"/>
              <p:cNvCxnSpPr/>
              <p:nvPr/>
            </p:nvCxnSpPr>
            <p:spPr>
              <a:xfrm>
                <a:off x="2768411" y="2310179"/>
                <a:ext cx="470761" cy="0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群組 95"/>
            <p:cNvGrpSpPr/>
            <p:nvPr/>
          </p:nvGrpSpPr>
          <p:grpSpPr>
            <a:xfrm>
              <a:off x="1447733" y="2918614"/>
              <a:ext cx="7260635" cy="953852"/>
              <a:chOff x="1447733" y="2867400"/>
              <a:chExt cx="7260635" cy="953852"/>
            </a:xfrm>
          </p:grpSpPr>
          <p:sp>
            <p:nvSpPr>
              <p:cNvPr id="78" name="內容版面配置區 8"/>
              <p:cNvSpPr txBox="1">
                <a:spLocks/>
              </p:cNvSpPr>
              <p:nvPr/>
            </p:nvSpPr>
            <p:spPr>
              <a:xfrm>
                <a:off x="3261470" y="2867400"/>
                <a:ext cx="5446898" cy="953852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職缺媒合在地化</a:t>
                </a:r>
                <a:endParaRPr lang="en-US" altLang="zh-TW" sz="17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辦理分區就業博覽會</a:t>
                </a:r>
                <a:r>
                  <a:rPr lang="zh-TW" altLang="zh-TW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、單一</a:t>
                </a: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或聯合</a:t>
                </a:r>
                <a:r>
                  <a:rPr lang="zh-TW" altLang="zh-TW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企業媒合、</a:t>
                </a: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專人就業媒合服務</a:t>
                </a:r>
              </a:p>
            </p:txBody>
          </p:sp>
          <p:grpSp>
            <p:nvGrpSpPr>
              <p:cNvPr id="79" name="群組 78"/>
              <p:cNvGrpSpPr/>
              <p:nvPr/>
            </p:nvGrpSpPr>
            <p:grpSpPr>
              <a:xfrm>
                <a:off x="1447733" y="2960654"/>
                <a:ext cx="1254938" cy="768369"/>
                <a:chOff x="1462641" y="1807776"/>
                <a:chExt cx="1254938" cy="768369"/>
              </a:xfrm>
            </p:grpSpPr>
            <p:sp>
              <p:nvSpPr>
                <p:cNvPr id="80" name="六邊形 79"/>
                <p:cNvSpPr/>
                <p:nvPr/>
              </p:nvSpPr>
              <p:spPr>
                <a:xfrm>
                  <a:off x="1466385" y="1807776"/>
                  <a:ext cx="1251194" cy="768369"/>
                </a:xfrm>
                <a:prstGeom prst="hexagon">
                  <a:avLst/>
                </a:prstGeom>
                <a:solidFill>
                  <a:srgbClr val="139B9B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b="1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1" name="矩形 80"/>
                <p:cNvSpPr/>
                <p:nvPr/>
              </p:nvSpPr>
              <p:spPr>
                <a:xfrm>
                  <a:off x="1462641" y="1924126"/>
                  <a:ext cx="1230109" cy="5486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0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媒合方式</a:t>
                  </a:r>
                </a:p>
              </p:txBody>
            </p:sp>
          </p:grpSp>
          <p:cxnSp>
            <p:nvCxnSpPr>
              <p:cNvPr id="82" name="直線箭頭接點 81"/>
              <p:cNvCxnSpPr/>
              <p:nvPr/>
            </p:nvCxnSpPr>
            <p:spPr>
              <a:xfrm>
                <a:off x="2772646" y="3351586"/>
                <a:ext cx="470761" cy="0"/>
              </a:xfrm>
              <a:prstGeom prst="straightConnector1">
                <a:avLst/>
              </a:prstGeom>
              <a:ln>
                <a:solidFill>
                  <a:srgbClr val="139B9B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群組 94"/>
            <p:cNvGrpSpPr/>
            <p:nvPr/>
          </p:nvGrpSpPr>
          <p:grpSpPr>
            <a:xfrm>
              <a:off x="1450595" y="4067853"/>
              <a:ext cx="6223339" cy="953851"/>
              <a:chOff x="1450595" y="4024057"/>
              <a:chExt cx="6223339" cy="953851"/>
            </a:xfrm>
          </p:grpSpPr>
          <p:grpSp>
            <p:nvGrpSpPr>
              <p:cNvPr id="84" name="群組 83"/>
              <p:cNvGrpSpPr/>
              <p:nvPr/>
            </p:nvGrpSpPr>
            <p:grpSpPr>
              <a:xfrm>
                <a:off x="1450595" y="4105190"/>
                <a:ext cx="1252076" cy="768369"/>
                <a:chOff x="1465503" y="1728176"/>
                <a:chExt cx="1252076" cy="768369"/>
              </a:xfrm>
            </p:grpSpPr>
            <p:sp>
              <p:nvSpPr>
                <p:cNvPr id="85" name="六邊形 84"/>
                <p:cNvSpPr/>
                <p:nvPr/>
              </p:nvSpPr>
              <p:spPr>
                <a:xfrm>
                  <a:off x="1466385" y="1728176"/>
                  <a:ext cx="1251194" cy="768369"/>
                </a:xfrm>
                <a:prstGeom prst="hexagon">
                  <a:avLst/>
                </a:prstGeom>
                <a:solidFill>
                  <a:srgbClr val="8239AD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6" name="矩形 85"/>
                <p:cNvSpPr/>
                <p:nvPr/>
              </p:nvSpPr>
              <p:spPr>
                <a:xfrm>
                  <a:off x="1465503" y="1836371"/>
                  <a:ext cx="1227245" cy="5486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0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職場轉銜</a:t>
                  </a:r>
                </a:p>
              </p:txBody>
            </p:sp>
          </p:grpSp>
          <p:cxnSp>
            <p:nvCxnSpPr>
              <p:cNvPr id="87" name="直線箭頭接點 86"/>
              <p:cNvCxnSpPr/>
              <p:nvPr/>
            </p:nvCxnSpPr>
            <p:spPr>
              <a:xfrm>
                <a:off x="2760427" y="4491875"/>
                <a:ext cx="470761" cy="0"/>
              </a:xfrm>
              <a:prstGeom prst="straightConnector1">
                <a:avLst/>
              </a:prstGeom>
              <a:ln>
                <a:solidFill>
                  <a:srgbClr val="8239A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內容版面配置區 8"/>
              <p:cNvSpPr txBox="1">
                <a:spLocks/>
              </p:cNvSpPr>
              <p:nvPr/>
            </p:nvSpPr>
            <p:spPr>
              <a:xfrm>
                <a:off x="3255523" y="4024057"/>
                <a:ext cx="4418411" cy="953851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defPPr>
                  <a:defRPr lang="zh-TW"/>
                </a:defPPr>
                <a:lvl1pPr indent="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Arial"/>
                  <a:buNone/>
                  <a:defRPr sz="5000" ker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defRPr>
                </a:lvl1pPr>
                <a:lvl2pPr marL="742950" indent="-285750" defTabSz="457200">
                  <a:spcBef>
                    <a:spcPct val="20000"/>
                  </a:spcBef>
                  <a:buFont typeface="Arial"/>
                  <a:buChar char="–"/>
                  <a:defRPr sz="2800"/>
                </a:lvl2pPr>
                <a:lvl3pPr marL="1143000" indent="-228600" defTabSz="457200">
                  <a:spcBef>
                    <a:spcPct val="20000"/>
                  </a:spcBef>
                  <a:buFont typeface="Arial"/>
                  <a:buChar char="•"/>
                  <a:defRPr sz="2400"/>
                </a:lvl3pPr>
                <a:lvl4pPr marL="1600200" indent="-228600" defTabSz="457200">
                  <a:spcBef>
                    <a:spcPct val="20000"/>
                  </a:spcBef>
                  <a:buFont typeface="Arial"/>
                  <a:buChar char="–"/>
                  <a:defRPr sz="2000"/>
                </a:lvl4pPr>
                <a:lvl5pPr marL="2057400" indent="-228600" defTabSz="457200">
                  <a:spcBef>
                    <a:spcPct val="20000"/>
                  </a:spcBef>
                  <a:buFont typeface="Arial"/>
                  <a:buChar char="»"/>
                  <a:defRPr sz="2000"/>
                </a:lvl5pPr>
                <a:lvl6pPr marL="2514600" indent="-228600" defTabSz="4572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 defTabSz="4572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 defTabSz="4572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 defTabSz="4572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r>
                  <a:rPr lang="en-US" altLang="zh-TW" sz="1700" b="1" dirty="0"/>
                  <a:t>1</a:t>
                </a:r>
                <a:r>
                  <a:rPr lang="zh-TW" altLang="zh-TW" sz="1700" b="1" dirty="0"/>
                  <a:t>年限</a:t>
                </a:r>
                <a:r>
                  <a:rPr lang="en-US" altLang="zh-TW" sz="1700" b="1" dirty="0"/>
                  <a:t>1</a:t>
                </a:r>
                <a:r>
                  <a:rPr lang="zh-TW" altLang="zh-TW" sz="1700" b="1" dirty="0"/>
                  <a:t>次</a:t>
                </a:r>
                <a:r>
                  <a:rPr lang="zh-TW" altLang="en-US" sz="1700" b="1" dirty="0"/>
                  <a:t>（</a:t>
                </a:r>
                <a:r>
                  <a:rPr lang="zh-TW" altLang="zh-TW" sz="1700" b="1" dirty="0"/>
                  <a:t>不可歸責於青年之事由者，不在此限</a:t>
                </a:r>
                <a:r>
                  <a:rPr lang="zh-TW" altLang="en-US" sz="1700" b="1" dirty="0"/>
                  <a:t>）</a:t>
                </a:r>
                <a:endParaRPr lang="zh-TW" altLang="zh-TW" sz="1700" b="1" dirty="0"/>
              </a:p>
              <a:p>
                <a:r>
                  <a:rPr lang="zh-TW" altLang="zh-TW" sz="1700" b="1" dirty="0">
                    <a:solidFill>
                      <a:srgbClr val="FF0000"/>
                    </a:solidFill>
                  </a:rPr>
                  <a:t>每次</a:t>
                </a:r>
                <a:r>
                  <a:rPr lang="zh-TW" altLang="en-US" sz="1700" b="1" dirty="0">
                    <a:solidFill>
                      <a:srgbClr val="FF0000"/>
                    </a:solidFill>
                  </a:rPr>
                  <a:t>職場</a:t>
                </a:r>
                <a:r>
                  <a:rPr lang="zh-TW" altLang="zh-TW" sz="1700" b="1" dirty="0">
                    <a:solidFill>
                      <a:srgbClr val="FF0000"/>
                    </a:solidFill>
                  </a:rPr>
                  <a:t>轉銜時間不能超過</a:t>
                </a:r>
                <a:r>
                  <a:rPr lang="en-US" altLang="zh-TW" sz="1700" b="1" dirty="0">
                    <a:solidFill>
                      <a:srgbClr val="FF0000"/>
                    </a:solidFill>
                  </a:rPr>
                  <a:t>2</a:t>
                </a:r>
                <a:r>
                  <a:rPr lang="zh-TW" altLang="zh-TW" sz="1700" b="1" dirty="0">
                    <a:solidFill>
                      <a:srgbClr val="FF0000"/>
                    </a:solidFill>
                  </a:rPr>
                  <a:t>個月</a:t>
                </a:r>
                <a:endParaRPr lang="zh-TW" altLang="en-US" sz="17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1429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36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07" y="358484"/>
            <a:ext cx="1497322" cy="128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內容版面配置區 8"/>
          <p:cNvSpPr txBox="1">
            <a:spLocks/>
          </p:cNvSpPr>
          <p:nvPr/>
        </p:nvSpPr>
        <p:spPr>
          <a:xfrm>
            <a:off x="2411116" y="1283561"/>
            <a:ext cx="6370745" cy="930147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6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altLang="zh-TW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110</a:t>
            </a:r>
            <a:r>
              <a:rPr lang="zh-TW" altLang="en-US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</a:t>
            </a:r>
            <a:r>
              <a:rPr lang="en-US" altLang="zh-TW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3</a:t>
            </a:r>
            <a:r>
              <a:rPr lang="zh-TW" altLang="en-US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月公布職缺類別</a:t>
            </a:r>
            <a:endParaRPr lang="en-US" altLang="zh-TW" sz="17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marL="0" indent="0" defTabSz="914400">
              <a:lnSpc>
                <a:spcPct val="16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altLang="zh-TW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110</a:t>
            </a:r>
            <a:r>
              <a:rPr lang="zh-TW" altLang="en-US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</a:t>
            </a:r>
            <a:r>
              <a:rPr lang="en-US" altLang="zh-TW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4-5</a:t>
            </a:r>
            <a:r>
              <a:rPr lang="zh-TW" altLang="en-US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月適時分批公布優質職缺名額、職稱、工作內容及薪資</a:t>
            </a:r>
            <a:endParaRPr lang="en-US" altLang="zh-TW" sz="17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</p:txBody>
      </p:sp>
      <p:sp>
        <p:nvSpPr>
          <p:cNvPr id="26" name="六邊形 25"/>
          <p:cNvSpPr/>
          <p:nvPr/>
        </p:nvSpPr>
        <p:spPr>
          <a:xfrm>
            <a:off x="321225" y="1392252"/>
            <a:ext cx="1440000" cy="749274"/>
          </a:xfrm>
          <a:prstGeom prst="hexagon">
            <a:avLst/>
          </a:prstGeom>
          <a:solidFill>
            <a:srgbClr val="139B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7" name="直線箭頭接點 81"/>
          <p:cNvCxnSpPr/>
          <p:nvPr/>
        </p:nvCxnSpPr>
        <p:spPr>
          <a:xfrm>
            <a:off x="1871741" y="1755717"/>
            <a:ext cx="523356" cy="0"/>
          </a:xfrm>
          <a:prstGeom prst="straightConnector1">
            <a:avLst/>
          </a:prstGeom>
          <a:ln>
            <a:solidFill>
              <a:srgbClr val="139B9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397472" y="1505279"/>
            <a:ext cx="1377365" cy="4743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40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職缺公告</a:t>
            </a:r>
          </a:p>
        </p:txBody>
      </p:sp>
      <p:pic>
        <p:nvPicPr>
          <p:cNvPr id="29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六邊形 29"/>
          <p:cNvSpPr/>
          <p:nvPr/>
        </p:nvSpPr>
        <p:spPr>
          <a:xfrm>
            <a:off x="321224" y="5676981"/>
            <a:ext cx="2947077" cy="749273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12403" y="5844981"/>
            <a:ext cx="316471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1"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青年跨域就業促進補助</a:t>
            </a:r>
          </a:p>
        </p:txBody>
      </p:sp>
      <p:sp>
        <p:nvSpPr>
          <p:cNvPr id="33" name="內容版面配置區 8"/>
          <p:cNvSpPr txBox="1">
            <a:spLocks/>
          </p:cNvSpPr>
          <p:nvPr/>
        </p:nvSpPr>
        <p:spPr>
          <a:xfrm>
            <a:off x="2911361" y="5560651"/>
            <a:ext cx="6268840" cy="9301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6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zh-TW" altLang="en-US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勞動部參考網址：</a:t>
            </a:r>
            <a:endParaRPr lang="en-US" altLang="zh-TW" sz="17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marL="0" indent="0" defTabSz="914400">
              <a:lnSpc>
                <a:spcPct val="16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altLang="zh-TW" sz="1050" b="1" u="sng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https://www.wda.gov.tw/cp.aspx?n=A25A31DE8D66F1C6&amp;s=7169BDFE5385FB1E</a:t>
            </a:r>
          </a:p>
        </p:txBody>
      </p:sp>
    </p:spTree>
    <p:extLst>
      <p:ext uri="{BB962C8B-B14F-4D97-AF65-F5344CB8AC3E}">
        <p14:creationId xmlns:p14="http://schemas.microsoft.com/office/powerpoint/2010/main" val="402185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0" y="562489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9. 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體驗期間進修方式</a:t>
            </a:r>
          </a:p>
        </p:txBody>
      </p:sp>
      <p:grpSp>
        <p:nvGrpSpPr>
          <p:cNvPr id="36" name="群組 35"/>
          <p:cNvGrpSpPr/>
          <p:nvPr/>
        </p:nvGrpSpPr>
        <p:grpSpPr>
          <a:xfrm>
            <a:off x="525208" y="1345072"/>
            <a:ext cx="8092246" cy="3662856"/>
            <a:chOff x="471940" y="1752477"/>
            <a:chExt cx="8092246" cy="3662856"/>
          </a:xfrm>
        </p:grpSpPr>
        <p:grpSp>
          <p:nvGrpSpPr>
            <p:cNvPr id="34" name="群組 33"/>
            <p:cNvGrpSpPr/>
            <p:nvPr/>
          </p:nvGrpSpPr>
          <p:grpSpPr>
            <a:xfrm>
              <a:off x="471940" y="1752479"/>
              <a:ext cx="3780000" cy="3662854"/>
              <a:chOff x="471940" y="1752479"/>
              <a:chExt cx="3780000" cy="3662854"/>
            </a:xfrm>
          </p:grpSpPr>
          <p:sp>
            <p:nvSpPr>
              <p:cNvPr id="30" name="圓角矩形 29"/>
              <p:cNvSpPr/>
              <p:nvPr/>
            </p:nvSpPr>
            <p:spPr>
              <a:xfrm>
                <a:off x="471940" y="1752479"/>
                <a:ext cx="3780000" cy="3516638"/>
              </a:xfrm>
              <a:prstGeom prst="roundRect">
                <a:avLst/>
              </a:prstGeom>
              <a:solidFill>
                <a:srgbClr val="139B9B"/>
              </a:solidFill>
              <a:ln w="635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1" name="圓角化同側角落矩形 30"/>
              <p:cNvSpPr/>
              <p:nvPr/>
            </p:nvSpPr>
            <p:spPr>
              <a:xfrm flipV="1">
                <a:off x="588748" y="2484349"/>
                <a:ext cx="3528000" cy="2630859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內容版面配置區 8"/>
              <p:cNvSpPr txBox="1">
                <a:spLocks/>
              </p:cNvSpPr>
              <p:nvPr/>
            </p:nvSpPr>
            <p:spPr>
              <a:xfrm>
                <a:off x="761542" y="2480678"/>
                <a:ext cx="3096000" cy="2934655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ts val="24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為鼓勵青年在職場、學習及國際體驗期間持續探索及提升知能，青年可於徵得雇主同意後，利用夜間、假日或非工作時間</a:t>
                </a:r>
                <a:r>
                  <a:rPr lang="zh-TW" altLang="en-US" sz="1800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修讀未具正式學籍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之進修推廣學分課程、技能（證照）課程或在職訓練等</a:t>
                </a: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598605" y="1793010"/>
                <a:ext cx="3525907" cy="5507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4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修讀推廣學分課程</a:t>
                </a:r>
              </a:p>
            </p:txBody>
          </p:sp>
        </p:grpSp>
        <p:grpSp>
          <p:nvGrpSpPr>
            <p:cNvPr id="35" name="群組 34"/>
            <p:cNvGrpSpPr/>
            <p:nvPr/>
          </p:nvGrpSpPr>
          <p:grpSpPr>
            <a:xfrm>
              <a:off x="4784186" y="1752477"/>
              <a:ext cx="3780000" cy="3516639"/>
              <a:chOff x="4784186" y="1752477"/>
              <a:chExt cx="3780000" cy="3516639"/>
            </a:xfrm>
          </p:grpSpPr>
          <p:sp>
            <p:nvSpPr>
              <p:cNvPr id="26" name="圓角矩形 25"/>
              <p:cNvSpPr/>
              <p:nvPr/>
            </p:nvSpPr>
            <p:spPr>
              <a:xfrm>
                <a:off x="4784186" y="1752477"/>
                <a:ext cx="3780000" cy="3516639"/>
              </a:xfrm>
              <a:prstGeom prst="roundRect">
                <a:avLst/>
              </a:prstGeom>
              <a:solidFill>
                <a:srgbClr val="8239AD"/>
              </a:solidFill>
              <a:ln w="635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7" name="圓角化同側角落矩形 26"/>
              <p:cNvSpPr/>
              <p:nvPr/>
            </p:nvSpPr>
            <p:spPr>
              <a:xfrm flipV="1">
                <a:off x="4910050" y="2484348"/>
                <a:ext cx="3528000" cy="2630859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內容版面配置區 8"/>
              <p:cNvSpPr txBox="1">
                <a:spLocks/>
              </p:cNvSpPr>
              <p:nvPr/>
            </p:nvSpPr>
            <p:spPr>
              <a:xfrm>
                <a:off x="5149406" y="2480678"/>
                <a:ext cx="3096000" cy="2375071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ts val="24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zh-TW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青年可於徵得雇主同意</a:t>
                </a:r>
                <a:r>
                  <a:rPr lang="zh-TW" altLang="en-US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後報考就讀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大學進修學制學士班</a:t>
                </a:r>
                <a:endParaRPr lang="en-US" altLang="zh-TW" sz="18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indent="0" algn="just" defTabSz="914400">
                  <a:lnSpc>
                    <a:spcPts val="24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8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</a:t>
                </a:r>
                <a:r>
                  <a:rPr lang="zh-TW" altLang="en-US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或參加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「大學進修部四年制學士班彈性試辦方案」</a:t>
                </a:r>
                <a:endParaRPr lang="en-US" altLang="zh-TW" sz="18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indent="0" algn="just" defTabSz="914400">
                  <a:lnSpc>
                    <a:spcPts val="24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（</a:t>
                </a:r>
                <a:r>
                  <a:rPr lang="en-US" altLang="zh-TW" sz="1600" dirty="0">
                    <a:latin typeface="微軟正黑體" panose="020B0604030504040204" pitchFamily="34" charset="-120"/>
                    <a:ea typeface="微軟正黑體" panose="020B0604030504040204" pitchFamily="34" charset="-120"/>
                    <a:hlinkClick r:id="rId3"/>
                  </a:rPr>
                  <a:t>https://www.techadmi.edu.tw/open/page_2_0.php</a:t>
                </a: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）</a:t>
                </a:r>
              </a:p>
              <a:p>
                <a:pPr marL="0" indent="0"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endParaRPr lang="zh-TW" altLang="en-US" sz="1800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4919905" y="1854565"/>
                <a:ext cx="3525907" cy="4953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於執行計畫第</a:t>
                </a:r>
                <a:r>
                  <a:rPr lang="en-US" altLang="zh-TW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年起</a:t>
                </a:r>
                <a:endPara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</p:grp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1425" y="6356350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37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525945" y="5125224"/>
            <a:ext cx="8092110" cy="1366592"/>
            <a:chOff x="525208" y="5362163"/>
            <a:chExt cx="8092110" cy="1366592"/>
          </a:xfrm>
        </p:grpSpPr>
        <p:sp>
          <p:nvSpPr>
            <p:cNvPr id="16" name="圓角矩形 15"/>
            <p:cNvSpPr/>
            <p:nvPr/>
          </p:nvSpPr>
          <p:spPr>
            <a:xfrm>
              <a:off x="525208" y="5362163"/>
              <a:ext cx="8092110" cy="136659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圓角化同側角落矩形 16"/>
            <p:cNvSpPr/>
            <p:nvPr/>
          </p:nvSpPr>
          <p:spPr>
            <a:xfrm flipV="1">
              <a:off x="651873" y="5977798"/>
              <a:ext cx="7839445" cy="6040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https</a:t>
              </a:r>
              <a:endPara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內容版面配置區 8"/>
            <p:cNvSpPr txBox="1">
              <a:spLocks/>
            </p:cNvSpPr>
            <p:nvPr/>
          </p:nvSpPr>
          <p:spPr>
            <a:xfrm>
              <a:off x="968721" y="5977797"/>
              <a:ext cx="7276991" cy="604008"/>
            </a:xfrm>
            <a:prstGeom prst="rect">
              <a:avLst/>
            </a:prstGeom>
          </p:spPr>
          <p:txBody>
            <a:bodyPr vert="horz" lIns="91440" tIns="45720" rIns="91440" bIns="45720" rtlCol="0" anchor="t" anchorCtr="1">
              <a:normAutofit fontScale="925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勞動部參考網址：</a:t>
              </a:r>
              <a:r>
                <a:rPr lang="en-US" altLang="zh-TW" sz="1800" u="sng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https://tims.etraining.gov.tw/timsonline/index.aspx</a:t>
              </a:r>
              <a:endParaRPr lang="zh-TW" altLang="en-US" sz="1800" u="sng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51873" y="5453454"/>
              <a:ext cx="783944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產業人才投資方案（</a:t>
              </a:r>
              <a:r>
                <a:rPr lang="en-US" altLang="zh-TW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47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0" y="564065"/>
            <a:ext cx="914400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10.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兵役配套</a:t>
            </a:r>
            <a:r>
              <a:rPr lang="en-US" altLang="zh-TW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—</a:t>
            </a:r>
            <a:r>
              <a:rPr lang="zh-TW" altLang="en-US" sz="3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暫緩徵兵處理</a:t>
            </a:r>
          </a:p>
        </p:txBody>
      </p:sp>
      <p:grpSp>
        <p:nvGrpSpPr>
          <p:cNvPr id="34" name="群組 33"/>
          <p:cNvGrpSpPr/>
          <p:nvPr/>
        </p:nvGrpSpPr>
        <p:grpSpPr>
          <a:xfrm>
            <a:off x="585279" y="1757858"/>
            <a:ext cx="8082469" cy="3761645"/>
            <a:chOff x="1552236" y="2076436"/>
            <a:chExt cx="5519875" cy="3761645"/>
          </a:xfrm>
        </p:grpSpPr>
        <p:grpSp>
          <p:nvGrpSpPr>
            <p:cNvPr id="33" name="群組 32"/>
            <p:cNvGrpSpPr/>
            <p:nvPr/>
          </p:nvGrpSpPr>
          <p:grpSpPr>
            <a:xfrm>
              <a:off x="1555632" y="2076436"/>
              <a:ext cx="5516479" cy="1886096"/>
              <a:chOff x="1555632" y="2076436"/>
              <a:chExt cx="5516479" cy="1886096"/>
            </a:xfrm>
          </p:grpSpPr>
          <p:sp>
            <p:nvSpPr>
              <p:cNvPr id="22" name="內容版面配置區 8"/>
              <p:cNvSpPr txBox="1">
                <a:spLocks/>
              </p:cNvSpPr>
              <p:nvPr/>
            </p:nvSpPr>
            <p:spPr>
              <a:xfrm>
                <a:off x="3722015" y="2076436"/>
                <a:ext cx="3350096" cy="18860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zh-TW" altLang="zh-TW" sz="20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未出國者：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參與本方案役齡青年，可專案延期徵集至計畫結束或計畫中止</a:t>
                </a:r>
                <a:endParaRPr lang="en-US" altLang="zh-TW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zh-TW" altLang="zh-TW" sz="20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出國者：</a:t>
                </a:r>
                <a:r>
                  <a:rPr lang="zh-TW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參加教育部</a:t>
                </a:r>
                <a:r>
                  <a:rPr lang="zh-TW" altLang="zh-TW" sz="2000" b="1" kern="0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青年體驗學習計畫</a:t>
                </a:r>
                <a:r>
                  <a:rPr lang="zh-TW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，經審查通過之企劃出國者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，</a:t>
                </a:r>
                <a:r>
                  <a:rPr lang="zh-TW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准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許</a:t>
                </a:r>
                <a:r>
                  <a:rPr lang="zh-TW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出境</a:t>
                </a:r>
                <a:endParaRPr lang="en-US" altLang="zh-TW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grpSp>
            <p:nvGrpSpPr>
              <p:cNvPr id="27" name="群組 26"/>
              <p:cNvGrpSpPr/>
              <p:nvPr/>
            </p:nvGrpSpPr>
            <p:grpSpPr>
              <a:xfrm>
                <a:off x="1555632" y="2387950"/>
                <a:ext cx="1598089" cy="1260000"/>
                <a:chOff x="1555632" y="1977454"/>
                <a:chExt cx="1598089" cy="1260000"/>
              </a:xfrm>
            </p:grpSpPr>
            <p:sp>
              <p:nvSpPr>
                <p:cNvPr id="25" name="五邊形 24"/>
                <p:cNvSpPr/>
                <p:nvPr/>
              </p:nvSpPr>
              <p:spPr>
                <a:xfrm>
                  <a:off x="1555632" y="1977454"/>
                  <a:ext cx="1598089" cy="1260000"/>
                </a:xfrm>
                <a:prstGeom prst="homePlat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1555633" y="2305753"/>
                  <a:ext cx="1418302" cy="6093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內政部修法</a:t>
                  </a:r>
                </a:p>
              </p:txBody>
            </p:sp>
          </p:grpSp>
          <p:cxnSp>
            <p:nvCxnSpPr>
              <p:cNvPr id="24" name="直線箭頭接點 23"/>
              <p:cNvCxnSpPr/>
              <p:nvPr/>
            </p:nvCxnSpPr>
            <p:spPr>
              <a:xfrm>
                <a:off x="3177966" y="3025880"/>
                <a:ext cx="372289" cy="0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群組 31"/>
            <p:cNvGrpSpPr/>
            <p:nvPr/>
          </p:nvGrpSpPr>
          <p:grpSpPr>
            <a:xfrm>
              <a:off x="1552236" y="4578081"/>
              <a:ext cx="5376766" cy="1260000"/>
              <a:chOff x="1552236" y="4475457"/>
              <a:chExt cx="5376766" cy="1260000"/>
            </a:xfrm>
          </p:grpSpPr>
          <p:sp>
            <p:nvSpPr>
              <p:cNvPr id="17" name="內容版面配置區 8"/>
              <p:cNvSpPr txBox="1">
                <a:spLocks/>
              </p:cNvSpPr>
              <p:nvPr/>
            </p:nvSpPr>
            <p:spPr>
              <a:xfrm>
                <a:off x="3695995" y="4597555"/>
                <a:ext cx="3233007" cy="953852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青年就業領航計畫（職場體驗）</a:t>
                </a:r>
              </a:p>
              <a:p>
                <a:pPr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青年體驗學習計畫（學習及國際體驗）</a:t>
                </a:r>
              </a:p>
            </p:txBody>
          </p:sp>
          <p:cxnSp>
            <p:nvCxnSpPr>
              <p:cNvPr id="19" name="直線箭頭接點 18"/>
              <p:cNvCxnSpPr/>
              <p:nvPr/>
            </p:nvCxnSpPr>
            <p:spPr>
              <a:xfrm>
                <a:off x="3189754" y="5088236"/>
                <a:ext cx="372289" cy="0"/>
              </a:xfrm>
              <a:prstGeom prst="straightConnector1">
                <a:avLst/>
              </a:prstGeom>
              <a:ln>
                <a:solidFill>
                  <a:srgbClr val="139B9B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群組 27"/>
              <p:cNvGrpSpPr/>
              <p:nvPr/>
            </p:nvGrpSpPr>
            <p:grpSpPr>
              <a:xfrm>
                <a:off x="1552236" y="4475457"/>
                <a:ext cx="1601487" cy="1260000"/>
                <a:chOff x="1552236" y="2302623"/>
                <a:chExt cx="1601487" cy="1260000"/>
              </a:xfrm>
            </p:grpSpPr>
            <p:sp>
              <p:nvSpPr>
                <p:cNvPr id="29" name="五邊形 28"/>
                <p:cNvSpPr/>
                <p:nvPr/>
              </p:nvSpPr>
              <p:spPr>
                <a:xfrm>
                  <a:off x="1555633" y="2302623"/>
                  <a:ext cx="1598090" cy="1260000"/>
                </a:xfrm>
                <a:prstGeom prst="homePlate">
                  <a:avLst/>
                </a:prstGeom>
                <a:solidFill>
                  <a:srgbClr val="139B9B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1552236" y="2642867"/>
                  <a:ext cx="1421699" cy="6093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適用範圍</a:t>
                  </a:r>
                </a:p>
              </p:txBody>
            </p:sp>
          </p:grpSp>
        </p:grpSp>
      </p:grpSp>
      <p:pic>
        <p:nvPicPr>
          <p:cNvPr id="18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38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10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1425" y="6356350"/>
            <a:ext cx="2133600" cy="365125"/>
          </a:xfrm>
        </p:spPr>
        <p:txBody>
          <a:bodyPr>
            <a:normAutofit/>
          </a:bodyPr>
          <a:lstStyle/>
          <a:p>
            <a:fld id="{7BDCC807-A8F6-4EBC-AA49-00484FC40CA0}" type="slidenum">
              <a:rPr lang="zh-TW" altLang="en-US" b="1" smtClean="0">
                <a:solidFill>
                  <a:schemeClr val="tx1"/>
                </a:solidFill>
              </a:rPr>
              <a:pPr/>
              <a:t>39</a:t>
            </a:fld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55" name="標題 1"/>
          <p:cNvSpPr txBox="1">
            <a:spLocks/>
          </p:cNvSpPr>
          <p:nvPr/>
        </p:nvSpPr>
        <p:spPr>
          <a:xfrm>
            <a:off x="2290272" y="2391407"/>
            <a:ext cx="4563455" cy="782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3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29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2" y="-9265"/>
            <a:ext cx="693738" cy="64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群組 8"/>
          <p:cNvGrpSpPr/>
          <p:nvPr/>
        </p:nvGrpSpPr>
        <p:grpSpPr>
          <a:xfrm>
            <a:off x="460294" y="1535865"/>
            <a:ext cx="930250" cy="1800000"/>
            <a:chOff x="3094" y="2834"/>
            <a:chExt cx="930250" cy="2340006"/>
          </a:xfr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4" name="圓角矩形 43"/>
            <p:cNvSpPr/>
            <p:nvPr/>
          </p:nvSpPr>
          <p:spPr>
            <a:xfrm>
              <a:off x="3094" y="2834"/>
              <a:ext cx="930250" cy="2340006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圓角矩形 4"/>
            <p:cNvSpPr/>
            <p:nvPr/>
          </p:nvSpPr>
          <p:spPr>
            <a:xfrm>
              <a:off x="21462" y="85194"/>
              <a:ext cx="864000" cy="2234833"/>
            </a:xfrm>
            <a:prstGeom prst="rect">
              <a:avLst/>
            </a:prstGeom>
            <a:solidFill>
              <a:srgbClr val="19A6A6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外聘學者專家</a:t>
              </a:r>
            </a:p>
          </p:txBody>
        </p:sp>
      </p:grpSp>
      <p:sp>
        <p:nvSpPr>
          <p:cNvPr id="42" name="五邊形 41"/>
          <p:cNvSpPr/>
          <p:nvPr/>
        </p:nvSpPr>
        <p:spPr>
          <a:xfrm>
            <a:off x="1546826" y="1795351"/>
            <a:ext cx="1938641" cy="1368000"/>
          </a:xfrm>
          <a:prstGeom prst="homePlate">
            <a:avLst>
              <a:gd name="adj" fmla="val 49062"/>
            </a:avLst>
          </a:prstGeo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群組 10"/>
          <p:cNvGrpSpPr/>
          <p:nvPr/>
        </p:nvGrpSpPr>
        <p:grpSpPr>
          <a:xfrm>
            <a:off x="1546826" y="3917331"/>
            <a:ext cx="930250" cy="2117555"/>
            <a:chOff x="1089626" y="2585506"/>
            <a:chExt cx="930250" cy="2629102"/>
          </a:xfr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0" name="圓角矩形 39"/>
            <p:cNvSpPr/>
            <p:nvPr/>
          </p:nvSpPr>
          <p:spPr>
            <a:xfrm>
              <a:off x="1089626" y="2585506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圓角矩形 8"/>
            <p:cNvSpPr/>
            <p:nvPr/>
          </p:nvSpPr>
          <p:spPr>
            <a:xfrm>
              <a:off x="1116872" y="2612752"/>
              <a:ext cx="875758" cy="25746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教育學習輔導</a:t>
              </a:r>
              <a:endParaRPr lang="en-US" altLang="zh-TW" sz="26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教育部</a:t>
              </a:r>
              <a:endParaRPr lang="zh-TW" sz="1600" b="1" kern="1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2555217" y="3917331"/>
            <a:ext cx="930250" cy="2117555"/>
            <a:chOff x="2098017" y="2585506"/>
            <a:chExt cx="930250" cy="2629102"/>
          </a:xfr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圓角矩形 37"/>
            <p:cNvSpPr/>
            <p:nvPr/>
          </p:nvSpPr>
          <p:spPr>
            <a:xfrm>
              <a:off x="2098017" y="2585506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圓角矩形 10"/>
            <p:cNvSpPr/>
            <p:nvPr/>
          </p:nvSpPr>
          <p:spPr>
            <a:xfrm>
              <a:off x="2125263" y="2612752"/>
              <a:ext cx="875758" cy="25746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工作職場輔導</a:t>
              </a:r>
              <a:endParaRPr lang="en-US" altLang="zh-TW" sz="26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勞動部</a:t>
              </a:r>
              <a:endParaRPr lang="zh-TW" sz="1600" b="1" kern="1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五邊形 35"/>
          <p:cNvSpPr/>
          <p:nvPr/>
        </p:nvSpPr>
        <p:spPr>
          <a:xfrm>
            <a:off x="3641138" y="1797506"/>
            <a:ext cx="2947032" cy="1368000"/>
          </a:xfrm>
          <a:prstGeom prst="homePlate">
            <a:avLst/>
          </a:prstGeom>
          <a:solidFill>
            <a:srgbClr val="E46C0A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群組 13"/>
          <p:cNvGrpSpPr/>
          <p:nvPr/>
        </p:nvGrpSpPr>
        <p:grpSpPr>
          <a:xfrm>
            <a:off x="3641749" y="3915885"/>
            <a:ext cx="930250" cy="2117555"/>
            <a:chOff x="3184549" y="2584060"/>
            <a:chExt cx="930250" cy="2629102"/>
          </a:xfrm>
          <a:solidFill>
            <a:srgbClr val="E46C0A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4" name="圓角矩形 33"/>
            <p:cNvSpPr/>
            <p:nvPr/>
          </p:nvSpPr>
          <p:spPr>
            <a:xfrm>
              <a:off x="3184549" y="2584060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圓角矩形 14"/>
            <p:cNvSpPr/>
            <p:nvPr/>
          </p:nvSpPr>
          <p:spPr>
            <a:xfrm>
              <a:off x="3211795" y="2611306"/>
              <a:ext cx="875758" cy="257461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線上諮商輔導</a:t>
              </a: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4650141" y="3915885"/>
            <a:ext cx="930250" cy="2117555"/>
            <a:chOff x="4192941" y="2584060"/>
            <a:chExt cx="930250" cy="2629102"/>
          </a:xfrm>
          <a:solidFill>
            <a:srgbClr val="E46C0A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1" name="圓角矩形 30"/>
            <p:cNvSpPr/>
            <p:nvPr/>
          </p:nvSpPr>
          <p:spPr>
            <a:xfrm>
              <a:off x="4192941" y="2584060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圓角矩形 16"/>
            <p:cNvSpPr/>
            <p:nvPr/>
          </p:nvSpPr>
          <p:spPr>
            <a:xfrm>
              <a:off x="4220187" y="2611306"/>
              <a:ext cx="875758" cy="2574610"/>
            </a:xfrm>
            <a:prstGeom prst="rect">
              <a:avLst/>
            </a:prstGeom>
            <a:solidFill>
              <a:srgbClr val="F2750F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預約諮商輔導</a:t>
              </a: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5658532" y="3915885"/>
            <a:ext cx="930250" cy="2117555"/>
            <a:chOff x="5201332" y="2584060"/>
            <a:chExt cx="930250" cy="2629102"/>
          </a:xfrm>
          <a:solidFill>
            <a:schemeClr val="accent6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圓角矩形 27"/>
            <p:cNvSpPr/>
            <p:nvPr/>
          </p:nvSpPr>
          <p:spPr>
            <a:xfrm>
              <a:off x="5201332" y="2584060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圓角矩形 18"/>
            <p:cNvSpPr/>
            <p:nvPr/>
          </p:nvSpPr>
          <p:spPr>
            <a:xfrm>
              <a:off x="5228578" y="2611306"/>
              <a:ext cx="875758" cy="25746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實地訪問</a:t>
              </a:r>
            </a:p>
          </p:txBody>
        </p:sp>
      </p:grpSp>
      <p:sp>
        <p:nvSpPr>
          <p:cNvPr id="26" name="五邊形 25"/>
          <p:cNvSpPr/>
          <p:nvPr/>
        </p:nvSpPr>
        <p:spPr>
          <a:xfrm>
            <a:off x="6780576" y="1805383"/>
            <a:ext cx="1938641" cy="1368000"/>
          </a:xfrm>
          <a:prstGeom prst="homePlate">
            <a:avLst/>
          </a:prstGeo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" name="群組 18"/>
          <p:cNvGrpSpPr/>
          <p:nvPr/>
        </p:nvGrpSpPr>
        <p:grpSpPr>
          <a:xfrm>
            <a:off x="6745064" y="3915885"/>
            <a:ext cx="930250" cy="2117555"/>
            <a:chOff x="6287864" y="2584060"/>
            <a:chExt cx="930250" cy="2629102"/>
          </a:xfr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圓角矩形 22"/>
            <p:cNvSpPr/>
            <p:nvPr/>
          </p:nvSpPr>
          <p:spPr>
            <a:xfrm>
              <a:off x="6287864" y="2584060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圓角矩形 22"/>
            <p:cNvSpPr/>
            <p:nvPr/>
          </p:nvSpPr>
          <p:spPr>
            <a:xfrm>
              <a:off x="6315110" y="2611306"/>
              <a:ext cx="875758" cy="25746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個案輔導</a:t>
              </a: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7753455" y="3915885"/>
            <a:ext cx="930250" cy="2117555"/>
            <a:chOff x="7296255" y="2584060"/>
            <a:chExt cx="930250" cy="2629102"/>
          </a:xfr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圓角矩形 20"/>
            <p:cNvSpPr/>
            <p:nvPr/>
          </p:nvSpPr>
          <p:spPr>
            <a:xfrm>
              <a:off x="7296255" y="2584060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圓角矩形 24"/>
            <p:cNvSpPr/>
            <p:nvPr/>
          </p:nvSpPr>
          <p:spPr>
            <a:xfrm>
              <a:off x="7323501" y="2611306"/>
              <a:ext cx="875758" cy="25746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轉介輔導</a:t>
              </a:r>
            </a:p>
          </p:txBody>
        </p:sp>
      </p:grpSp>
      <p:sp>
        <p:nvSpPr>
          <p:cNvPr id="4" name="向下箭號 3"/>
          <p:cNvSpPr/>
          <p:nvPr/>
        </p:nvSpPr>
        <p:spPr>
          <a:xfrm>
            <a:off x="2470426" y="3192304"/>
            <a:ext cx="45719" cy="723581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46" name="向下箭號 45"/>
          <p:cNvSpPr/>
          <p:nvPr/>
        </p:nvSpPr>
        <p:spPr>
          <a:xfrm flipH="1">
            <a:off x="7668665" y="3215695"/>
            <a:ext cx="45719" cy="723581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47" name="向下箭號 46"/>
          <p:cNvSpPr/>
          <p:nvPr/>
        </p:nvSpPr>
        <p:spPr>
          <a:xfrm flipH="1">
            <a:off x="5042105" y="3215696"/>
            <a:ext cx="45914" cy="63016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519581" y="1547927"/>
            <a:ext cx="1414552" cy="1800000"/>
          </a:xfrm>
          <a:prstGeom prst="roundRect">
            <a:avLst/>
          </a:prstGeom>
          <a:solidFill>
            <a:srgbClr val="19A6A6"/>
          </a:solidFill>
          <a:ln>
            <a:solidFill>
              <a:srgbClr val="19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輔導團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教育部與勞動部共同組成</a:t>
            </a:r>
            <a:endParaRPr lang="zh-TW" altLang="zh-TW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圓角矩形 47"/>
          <p:cNvSpPr/>
          <p:nvPr/>
        </p:nvSpPr>
        <p:spPr>
          <a:xfrm>
            <a:off x="6745676" y="1571374"/>
            <a:ext cx="1414552" cy="1800000"/>
          </a:xfrm>
          <a:prstGeom prst="roundRect">
            <a:avLst/>
          </a:prstGeom>
          <a:solidFill>
            <a:srgbClr val="19A6A6"/>
          </a:solidFill>
          <a:ln>
            <a:solidFill>
              <a:srgbClr val="19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5570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後續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 defTabSz="115570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</a:p>
        </p:txBody>
      </p:sp>
      <p:sp>
        <p:nvSpPr>
          <p:cNvPr id="49" name="圓角矩形 48"/>
          <p:cNvSpPr/>
          <p:nvPr/>
        </p:nvSpPr>
        <p:spPr>
          <a:xfrm>
            <a:off x="3614504" y="1557386"/>
            <a:ext cx="2356550" cy="1800000"/>
          </a:xfrm>
          <a:prstGeom prst="roundRect">
            <a:avLst/>
          </a:prstGeom>
          <a:solidFill>
            <a:srgbClr val="F2750F"/>
          </a:solidFill>
          <a:ln>
            <a:solidFill>
              <a:srgbClr val="F27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追蹤</a:t>
            </a: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</a:p>
        </p:txBody>
      </p:sp>
      <p:sp>
        <p:nvSpPr>
          <p:cNvPr id="50" name="標題 1"/>
          <p:cNvSpPr txBox="1">
            <a:spLocks/>
          </p:cNvSpPr>
          <p:nvPr/>
        </p:nvSpPr>
        <p:spPr>
          <a:xfrm>
            <a:off x="0" y="564065"/>
            <a:ext cx="9144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11.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青年職場輔導及追蹤</a:t>
            </a:r>
            <a:endParaRPr lang="zh-TW" altLang="en-US" sz="3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</p:spTree>
    <p:extLst>
      <p:ext uri="{BB962C8B-B14F-4D97-AF65-F5344CB8AC3E}">
        <p14:creationId xmlns:p14="http://schemas.microsoft.com/office/powerpoint/2010/main" val="173569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0" y="691859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ㄧ、前言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611560" y="1700808"/>
            <a:ext cx="7920880" cy="1800200"/>
            <a:chOff x="611560" y="1700808"/>
            <a:chExt cx="7920880" cy="1800200"/>
          </a:xfrm>
        </p:grpSpPr>
        <p:grpSp>
          <p:nvGrpSpPr>
            <p:cNvPr id="4" name="群組 3"/>
            <p:cNvGrpSpPr/>
            <p:nvPr/>
          </p:nvGrpSpPr>
          <p:grpSpPr>
            <a:xfrm>
              <a:off x="611560" y="1700808"/>
              <a:ext cx="7920880" cy="1800200"/>
              <a:chOff x="611560" y="1700808"/>
              <a:chExt cx="7920880" cy="1800200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611560" y="1700808"/>
                <a:ext cx="7920880" cy="1800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611560" y="1700808"/>
                <a:ext cx="7920880" cy="50405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611560" y="1700808"/>
                <a:ext cx="7920880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學習可以分階段完成</a:t>
                </a:r>
              </a:p>
            </p:txBody>
          </p:sp>
        </p:grpSp>
        <p:sp>
          <p:nvSpPr>
            <p:cNvPr id="5" name="內容版面配置區 8"/>
            <p:cNvSpPr txBox="1">
              <a:spLocks/>
            </p:cNvSpPr>
            <p:nvPr/>
          </p:nvSpPr>
          <p:spPr>
            <a:xfrm>
              <a:off x="1149684" y="2348880"/>
              <a:ext cx="6840000" cy="936104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 lnSpcReduction="1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 defTabSz="914400">
                <a:lnSpc>
                  <a:spcPct val="140000"/>
                </a:lnSpc>
                <a:spcBef>
                  <a:spcPts val="0"/>
                </a:spcBef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高等教育體系，應該以更開放的態度，珍惜這樣的年輕人，並且提供更多的誘因，吸引青年重返校園學習</a:t>
              </a: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611560" y="3789037"/>
            <a:ext cx="7920880" cy="2700000"/>
            <a:chOff x="611560" y="3789040"/>
            <a:chExt cx="7920880" cy="2231199"/>
          </a:xfrm>
        </p:grpSpPr>
        <p:sp>
          <p:nvSpPr>
            <p:cNvPr id="34" name="矩形 33"/>
            <p:cNvSpPr/>
            <p:nvPr/>
          </p:nvSpPr>
          <p:spPr>
            <a:xfrm>
              <a:off x="611560" y="3789040"/>
              <a:ext cx="7920880" cy="22311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11560" y="3789041"/>
              <a:ext cx="7920880" cy="41649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內容版面配置區 8"/>
            <p:cNvSpPr txBox="1">
              <a:spLocks/>
            </p:cNvSpPr>
            <p:nvPr/>
          </p:nvSpPr>
          <p:spPr>
            <a:xfrm>
              <a:off x="1147315" y="4437111"/>
              <a:ext cx="6840000" cy="1364783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 defTabSz="914400">
                <a:lnSpc>
                  <a:spcPct val="140000"/>
                </a:lnSpc>
                <a:spcBef>
                  <a:spcPts val="0"/>
                </a:spcBef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教育部為落實總統教育政策，透過跨部會合作推動「青年教育與就業儲蓄帳戶方案」，鼓勵高中職應屆畢業生透過職場、學習及國際等體驗，探索並確立人生規劃方向，再決定就學、就業或創業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611560" y="3789041"/>
            <a:ext cx="792088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職場、學習及國際體驗</a:t>
            </a:r>
          </a:p>
        </p:txBody>
      </p:sp>
      <p:pic>
        <p:nvPicPr>
          <p:cNvPr id="17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56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4741091" y="1501417"/>
            <a:ext cx="3992815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勞動部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-</a:t>
            </a:r>
            <a:r>
              <a:rPr lang="zh-TW" altLang="en-US" sz="2800" b="1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工作職場輔導</a:t>
            </a:r>
          </a:p>
        </p:txBody>
      </p:sp>
      <p:sp>
        <p:nvSpPr>
          <p:cNvPr id="55" name="標題 1"/>
          <p:cNvSpPr txBox="1">
            <a:spLocks/>
          </p:cNvSpPr>
          <p:nvPr/>
        </p:nvSpPr>
        <p:spPr>
          <a:xfrm>
            <a:off x="131737" y="1490949"/>
            <a:ext cx="4563455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教育部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-</a:t>
            </a:r>
            <a:r>
              <a:rPr lang="zh-TW" altLang="en-US" sz="2800" b="1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教育學習輔導</a:t>
            </a:r>
          </a:p>
        </p:txBody>
      </p:sp>
      <p:pic>
        <p:nvPicPr>
          <p:cNvPr id="29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2" y="-9265"/>
            <a:ext cx="693738" cy="64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16130418"/>
              </p:ext>
            </p:extLst>
          </p:nvPr>
        </p:nvGraphicFramePr>
        <p:xfrm>
          <a:off x="4845659" y="2408955"/>
          <a:ext cx="3780000" cy="3865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4228603896"/>
              </p:ext>
            </p:extLst>
          </p:nvPr>
        </p:nvGraphicFramePr>
        <p:xfrm>
          <a:off x="539069" y="2408955"/>
          <a:ext cx="3780000" cy="3865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4872292" y="2617180"/>
            <a:ext cx="2984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工作崗位訓練內容</a:t>
            </a: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0" y="564065"/>
            <a:ext cx="9144000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11.</a:t>
            </a:r>
            <a:r>
              <a:rPr lang="zh-TW" altLang="en-US" sz="3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青年職場輔導及追蹤</a:t>
            </a:r>
            <a:endParaRPr lang="zh-TW" altLang="en-US" sz="3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40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198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778289"/>
              </p:ext>
            </p:extLst>
          </p:nvPr>
        </p:nvGraphicFramePr>
        <p:xfrm>
          <a:off x="641499" y="1297153"/>
          <a:ext cx="7812000" cy="4413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xmlns="" val="81833416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144000" marR="0" lvl="0" indent="0" algn="ctr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前次規定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/>
                </a:tc>
                <a:tc>
                  <a:txBody>
                    <a:bodyPr/>
                    <a:lstStyle/>
                    <a:p>
                      <a:pPr marL="144000" marR="0" lvl="0" indent="0" algn="ctr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本次修正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伍、方案推動總說明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一、方案相關計畫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96000" indent="-447675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</a:t>
                      </a: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方案期程：為利高中職應屆畢業生生涯探索，確立未來人生目標和方向，教育部推出本方案，自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106</a:t>
                      </a:r>
                      <a:r>
                        <a:rPr 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年至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108</a:t>
                      </a:r>
                      <a:r>
                        <a:rPr 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年，試辦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年，視辦理成效逐年滾動修正。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伍、方案推動總說明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/>
                      </a:r>
                      <a:br>
                        <a:rPr 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一、方案相關計畫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96000" indent="-447675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</a:t>
                      </a: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方案期程：為利高中職應屆畢業生生涯探索，確立未來人生目標和方向，教育部推出本方案，</a:t>
                      </a:r>
                      <a:r>
                        <a:rPr lang="zh-TW" sz="1400" b="1" u="sng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</a:t>
                      </a:r>
                      <a:r>
                        <a:rPr lang="en-US" sz="1400" b="1" u="sng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106</a:t>
                      </a:r>
                      <a:r>
                        <a:rPr lang="zh-TW" sz="1400" b="1" u="sng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年至</a:t>
                      </a:r>
                      <a:r>
                        <a:rPr lang="en-US" sz="1400" b="1" u="sng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108</a:t>
                      </a:r>
                      <a:r>
                        <a:rPr lang="zh-TW" sz="1400" b="1" u="sng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年為試辦；</a:t>
                      </a:r>
                      <a:r>
                        <a:rPr lang="en-US" sz="1400" b="1" u="sng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109</a:t>
                      </a:r>
                      <a:r>
                        <a:rPr lang="zh-TW" sz="1400" b="1" u="sng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年至</a:t>
                      </a:r>
                      <a:r>
                        <a:rPr lang="en-US" sz="1400" b="1" u="sng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111</a:t>
                      </a:r>
                      <a:r>
                        <a:rPr lang="zh-TW" sz="1400" b="1" u="sng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年為續辦</a:t>
                      </a:r>
                      <a:r>
                        <a:rPr 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，視辦理成效逐年滾動修正。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96000" indent="-447675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3030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文字酌予修正，並明定續辦方案期程。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22272"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陸、計畫及配套措施說明</a:t>
                      </a:r>
                    </a:p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一、青年就業領航計畫</a:t>
                      </a:r>
                    </a:p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（一）計畫規劃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7.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計畫期程調整</a:t>
                      </a:r>
                    </a:p>
                    <a:p>
                      <a:pPr marL="0" lvl="0" indent="0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標楷體" panose="03000509000000000000" pitchFamily="65" charset="-120"/>
                        <a:buNone/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(2)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</a:t>
                      </a:r>
                      <a:r>
                        <a:rPr 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變更參與期程：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lvl="0" indent="0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標楷體" panose="03000509000000000000" pitchFamily="65" charset="-120"/>
                        <a:buNone/>
                      </a:pPr>
                      <a:endParaRPr lang="en-US" alt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陸、計畫及配套措施說明</a:t>
                      </a:r>
                    </a:p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一、青年就業領航計畫</a:t>
                      </a:r>
                    </a:p>
                    <a:p>
                      <a:pPr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（一）計畫規劃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7.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計畫期程調整</a:t>
                      </a:r>
                    </a:p>
                    <a:p>
                      <a:pPr marL="0" lvl="0" indent="0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標楷體" panose="03000509000000000000" pitchFamily="65" charset="-120"/>
                        <a:buNone/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(2)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</a:t>
                      </a:r>
                      <a:r>
                        <a:rPr 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變更參與期程：</a:t>
                      </a:r>
                    </a:p>
                    <a:p>
                      <a:pPr marL="541338" lvl="0" indent="-187325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+mj-lt"/>
                        <a:buNone/>
                        <a:tabLst/>
                      </a:pPr>
                      <a:r>
                        <a:rPr lang="en-US" altLang="zh-TW" sz="1400" b="1" u="sng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C.</a:t>
                      </a:r>
                      <a:r>
                        <a:rPr lang="zh-TW" sz="1400" b="1" u="sng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依前項規定辦理變更期程申請者，應於第</a:t>
                      </a:r>
                      <a:r>
                        <a:rPr lang="en-US" sz="1400" b="1" u="sng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sz="1400" b="1" u="sng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次依該計畫媒合就業，並依法參加就業保險之日起算</a:t>
                      </a:r>
                      <a:r>
                        <a:rPr lang="en-US" sz="1400" b="1" u="sng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sz="1400" b="1" u="sng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年內提出申請。</a:t>
                      </a:r>
                      <a:endParaRPr lang="en-US" altLang="zh-TW" sz="1400" b="1" u="sng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41338" lvl="0" indent="-187325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+mj-lt"/>
                        <a:buNone/>
                        <a:tabLst/>
                      </a:pPr>
                      <a:endParaRPr lang="zh-TW" sz="1400" b="1" u="sng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明定「變更參與期程」提出申請期限，以茲明確。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41</a:t>
            </a:fld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xmlns="" id="{4DB12D70-6F36-414D-9DB8-565F3B91CC7E}"/>
              </a:ext>
            </a:extLst>
          </p:cNvPr>
          <p:cNvSpPr txBox="1">
            <a:spLocks/>
          </p:cNvSpPr>
          <p:nvPr/>
        </p:nvSpPr>
        <p:spPr>
          <a:xfrm>
            <a:off x="0" y="266353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七、方案修正重點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(109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3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27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日修正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)</a:t>
            </a:r>
            <a:endParaRPr lang="zh-TW" altLang="en-US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</p:spTree>
    <p:extLst>
      <p:ext uri="{BB962C8B-B14F-4D97-AF65-F5344CB8AC3E}">
        <p14:creationId xmlns:p14="http://schemas.microsoft.com/office/powerpoint/2010/main" val="41034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018348"/>
              </p:ext>
            </p:extLst>
          </p:nvPr>
        </p:nvGraphicFramePr>
        <p:xfrm>
          <a:off x="641499" y="1297153"/>
          <a:ext cx="7812000" cy="5109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xmlns="" val="81833416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144000" marR="0" lvl="0" indent="0" algn="ctr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前次規定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/>
                </a:tc>
                <a:tc>
                  <a:txBody>
                    <a:bodyPr/>
                    <a:lstStyle/>
                    <a:p>
                      <a:pPr marL="144000" marR="0" lvl="0" indent="0" algn="ctr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本次修正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hangingPunct="0">
                        <a:lnSpc>
                          <a:spcPts val="1700"/>
                        </a:lnSpc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8.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媒合期限及轉職規範</a:t>
                      </a:r>
                    </a:p>
                    <a:p>
                      <a:pPr marL="304800" indent="-304800" algn="just" hangingPunct="0">
                        <a:lnSpc>
                          <a:spcPts val="1700"/>
                        </a:lnSpc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(1)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</a:t>
                      </a: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媒合期限：教育部每年</a:t>
                      </a: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</a:t>
                      </a: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日前提供推薦名單，勞動部於當年</a:t>
                      </a: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</a:t>
                      </a: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日前辦理就業媒合作業，屆時未能媒合就業者，不得參與本計畫。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just" hangingPunct="0">
                        <a:lnSpc>
                          <a:spcPts val="1700"/>
                        </a:lnSpc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8.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媒合期限及轉職規範</a:t>
                      </a:r>
                    </a:p>
                    <a:p>
                      <a:pPr marL="306000" lvl="0" indent="-396000" algn="just" hangingPunct="0">
                        <a:lnSpc>
                          <a:spcPts val="1700"/>
                        </a:lnSpc>
                        <a:tabLst>
                          <a:tab pos="177800" algn="l"/>
                        </a:tabLst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(1)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媒合期限及規範：教育部每年</a:t>
                      </a: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</a:t>
                      </a: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日前提供推薦名單，勞動部於當年度</a:t>
                      </a: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</a:t>
                      </a: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日前辦理就業媒合作業，惟下列情形不得參與本計畫：</a:t>
                      </a:r>
                    </a:p>
                    <a:p>
                      <a:pPr marL="541338" indent="-187325" algn="just" hangingPunct="0">
                        <a:lnSpc>
                          <a:spcPts val="1700"/>
                        </a:lnSpc>
                        <a:buFont typeface="+mj-lt"/>
                        <a:buAutoNum type="alphaUcPeriod"/>
                      </a:pPr>
                      <a:r>
                        <a:rPr lang="zh-TW" altLang="zh-TW" sz="1400" b="1" u="sng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屆時未能媒合至方案核定之職缺就業者。</a:t>
                      </a:r>
                    </a:p>
                    <a:p>
                      <a:pPr marL="541338" indent="-187325" algn="just" defTabSz="457200" rtl="0" eaLnBrk="1" latinLnBrk="0" hangingPunct="0">
                        <a:lnSpc>
                          <a:spcPts val="1700"/>
                        </a:lnSpc>
                        <a:buFont typeface="+mj-lt"/>
                        <a:buAutoNum type="alphaUcPeriod"/>
                      </a:pPr>
                      <a:r>
                        <a:rPr lang="zh-TW" altLang="zh-TW" sz="1400" b="1" u="sng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經媒合就業之青年若為雇主或其負責人之配偶、直系血親或三親等內之旁系血親者。</a:t>
                      </a:r>
                    </a:p>
                    <a:p>
                      <a:pPr hangingPunct="0">
                        <a:lnSpc>
                          <a:spcPts val="1700"/>
                        </a:lnSpc>
                      </a:pPr>
                      <a:endParaRPr lang="en-US" alt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 hangingPunct="0">
                        <a:lnSpc>
                          <a:spcPts val="1700"/>
                        </a:lnSpc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新增經媒合就業之青年為雇主或其負責人之配偶、直系血親或三親等內之旁系血親，以符公平。</a:t>
                      </a:r>
                      <a:endParaRPr 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22272">
                <a:tc>
                  <a:txBody>
                    <a:bodyPr/>
                    <a:lstStyle/>
                    <a:p>
                      <a:pPr hangingPunct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陸、計畫及配套措施說明</a:t>
                      </a:r>
                    </a:p>
                    <a:p>
                      <a:pPr hangingPunct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三、青年體驗學習計畫</a:t>
                      </a:r>
                    </a:p>
                    <a:p>
                      <a:pPr hangingPunct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</a:t>
                      </a: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計畫規劃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69875" marR="0" lvl="0" indent="-269875" algn="just" defTabSz="457200" rtl="0" eaLnBrk="1" fontAlgn="auto" latinLnBrk="0" hangingPunct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中職應屆畢業生自行提案，並自行規劃具主題、議題、與我國或其他國家之地方社會文化互動之內容，得包含國內外志願服務、壯遊探索、達人見習、創業見習或其他符合體驗學習精神之內容，經審查通過者得參與本計畫。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just" defTabSz="457200" rtl="0" eaLnBrk="1" fontAlgn="auto" latinLnBrk="0" hangingPunct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zh-TW" alt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陸、計畫及配套措施說明</a:t>
                      </a:r>
                    </a:p>
                    <a:p>
                      <a:pPr hangingPunct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三、青年體驗學習計畫</a:t>
                      </a:r>
                    </a:p>
                    <a:p>
                      <a:pPr hangingPunct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</a:t>
                      </a: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計畫規劃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69875" marR="0" lvl="0" indent="-269875" algn="just" defTabSz="457200" rtl="0" eaLnBrk="1" fontAlgn="auto" latinLnBrk="0" hangingPunct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高中職應屆畢業生自行提案，並自行規劃具主題、議題、與我國或其他國家之地方社會文化互動之內容，得包含國內外志願服務、壯遊探索、達人見習、創業見習、</a:t>
                      </a:r>
                      <a:r>
                        <a:rPr lang="zh-TW" altLang="zh-TW" sz="1400" b="1" u="sng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社區見習</a:t>
                      </a: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或其他符合體驗學習精神之內容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經審查通過者得參與本計畫。</a:t>
                      </a:r>
                    </a:p>
                    <a:p>
                      <a:pPr marL="0" marR="0" lvl="0" indent="0" algn="just" defTabSz="457200" rtl="0" eaLnBrk="1" fontAlgn="auto" latinLnBrk="0" hangingPunct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zh-TW" alt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3030" algn="just" hangingPunct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配合本部青年署意見，增列「社區見習」體驗學習類型，並酌修文字。</a:t>
                      </a:r>
                      <a:endParaRPr 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42</a:t>
            </a:fld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xmlns="" id="{4DB12D70-6F36-414D-9DB8-565F3B91CC7E}"/>
              </a:ext>
            </a:extLst>
          </p:cNvPr>
          <p:cNvSpPr txBox="1">
            <a:spLocks/>
          </p:cNvSpPr>
          <p:nvPr/>
        </p:nvSpPr>
        <p:spPr>
          <a:xfrm>
            <a:off x="0" y="266353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七、方案修正重點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(109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3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27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日修正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)</a:t>
            </a:r>
            <a:endParaRPr lang="zh-TW" altLang="en-US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</p:spTree>
    <p:extLst>
      <p:ext uri="{BB962C8B-B14F-4D97-AF65-F5344CB8AC3E}">
        <p14:creationId xmlns:p14="http://schemas.microsoft.com/office/powerpoint/2010/main" val="16968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348435"/>
              </p:ext>
            </p:extLst>
          </p:nvPr>
        </p:nvGraphicFramePr>
        <p:xfrm>
          <a:off x="248307" y="830809"/>
          <a:ext cx="8604000" cy="5948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8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80000">
                  <a:extLst>
                    <a:ext uri="{9D8B030D-6E8A-4147-A177-3AD203B41FA5}">
                      <a16:colId xmlns:a16="http://schemas.microsoft.com/office/drawing/2014/main" xmlns="" val="818334164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144000" marR="0" lvl="0" indent="0" algn="ctr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前次規定</a:t>
                      </a:r>
                      <a:endParaRPr lang="en-US" altLang="zh-TW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/>
                </a:tc>
                <a:tc>
                  <a:txBody>
                    <a:bodyPr/>
                    <a:lstStyle/>
                    <a:p>
                      <a:pPr marL="144000" marR="0" lvl="0" indent="0" algn="ctr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本次修正</a:t>
                      </a:r>
                      <a:endParaRPr lang="en-US" altLang="zh-TW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en-US" altLang="zh-TW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63" marR="29463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（二）就學配套</a:t>
                      </a:r>
                    </a:p>
                    <a:p>
                      <a:pPr algn="just" hangingPunct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期程認定：</a:t>
                      </a:r>
                    </a:p>
                    <a:p>
                      <a:pPr marL="269875" lvl="0" indent="-269875" algn="just" defTabSz="457200" rtl="0" eaLnBrk="1" latinLnBrk="0" hangingPunct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zh-TW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本方案就學配套期程認定，以「月份」方式計算，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年計畫者，至少應累積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TW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個月；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年計畫者，至少應累積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zh-TW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個月。</a:t>
                      </a:r>
                    </a:p>
                    <a:p>
                      <a:pPr marL="269875" lvl="0" indent="-269875" algn="just" defTabSz="457200" rtl="0" eaLnBrk="1" latinLnBrk="0" hangingPunct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zh-TW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前項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年或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年計畫期程，「青年就業領航計畫」以青年第</a:t>
                      </a: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次依該計畫媒合就業，並依法參加就業保險之日起算；「青年體驗學習計畫」以教育部青年發展署審查通過之青年計畫執行起始日起算。</a:t>
                      </a:r>
                    </a:p>
                    <a:p>
                      <a:pPr algn="just" hangingPunct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（二）就學配套</a:t>
                      </a:r>
                    </a:p>
                    <a:p>
                      <a:pPr algn="just" hangingPunct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zh-TW" sz="1400" b="1" u="sng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資格</a:t>
                      </a:r>
                      <a:r>
                        <a:rPr lang="zh-TW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認定：</a:t>
                      </a:r>
                    </a:p>
                    <a:p>
                      <a:pPr marL="269875" lvl="0" indent="-269875" algn="just" hangingPunct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zh-TW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本方案就學管道</a:t>
                      </a:r>
                      <a:r>
                        <a:rPr lang="zh-TW" altLang="zh-TW" sz="1400" b="1" u="sng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資格</a:t>
                      </a:r>
                      <a:r>
                        <a:rPr lang="zh-TW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認定，以</a:t>
                      </a:r>
                      <a:r>
                        <a:rPr lang="zh-TW" altLang="zh-TW" sz="1400" b="1" u="sng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「日」</a:t>
                      </a:r>
                      <a:r>
                        <a:rPr lang="zh-TW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方式計算，</a:t>
                      </a:r>
                      <a:r>
                        <a:rPr lang="en-US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年計畫者，</a:t>
                      </a:r>
                      <a:r>
                        <a:rPr lang="zh-TW" altLang="zh-TW" sz="1400" b="1" u="sng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職場體驗或執行計畫至少應累計</a:t>
                      </a:r>
                      <a:r>
                        <a:rPr lang="en-US" altLang="zh-TW" sz="1400" b="1" u="sng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600</a:t>
                      </a:r>
                      <a:r>
                        <a:rPr lang="zh-TW" altLang="zh-TW" sz="1400" b="1" u="sng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日以上；</a:t>
                      </a:r>
                      <a:r>
                        <a:rPr lang="en-US" altLang="zh-TW" sz="1400" b="1" u="sng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zh-TW" sz="1400" b="1" u="sng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年計畫者，至少應累計</a:t>
                      </a:r>
                      <a:r>
                        <a:rPr lang="en-US" altLang="zh-TW" sz="1400" b="1" u="sng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900</a:t>
                      </a:r>
                      <a:r>
                        <a:rPr lang="zh-TW" altLang="zh-TW" sz="1400" b="1" u="sng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日以上。計算至入學當年度</a:t>
                      </a:r>
                      <a:r>
                        <a:rPr lang="en-US" altLang="zh-TW" sz="1400" b="1" u="sng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TW" altLang="zh-TW" sz="1400" b="1" u="sng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1400" b="1" u="sng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zh-TW" altLang="zh-TW" sz="1400" b="1" u="sng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日止。</a:t>
                      </a:r>
                      <a:endParaRPr lang="zh-TW" altLang="zh-TW" sz="1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269875" lvl="0" indent="-269875" algn="just" hangingPunct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zh-TW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前項</a:t>
                      </a:r>
                      <a:r>
                        <a:rPr lang="en-US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年或</a:t>
                      </a:r>
                      <a:r>
                        <a:rPr lang="en-US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年計畫期程，「青年就業領航計畫」以青年第</a:t>
                      </a:r>
                      <a:r>
                        <a:rPr lang="en-US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次依該計畫媒合就業，並依法參加就業保險之日起算；「青年體驗學習計畫」以教育部青年發展署審查通過之青年計畫執行起始日起算。</a:t>
                      </a:r>
                    </a:p>
                    <a:p>
                      <a:pPr marL="269875" lvl="0" indent="-269875" hangingPunct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zh-TW" altLang="zh-TW" sz="1400" b="1" u="sng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本方案參與青年以各就學管道實際入學時，須符合上述資格認定，否則取消入學資格，不得異議。</a:t>
                      </a:r>
                      <a:endParaRPr lang="en-US" altLang="zh-TW" sz="1400" b="1" u="sng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0" hangingPunct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7800" lvl="0" indent="-177800" algn="just" hangingPunct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明定就學配套資格認定。</a:t>
                      </a:r>
                    </a:p>
                    <a:p>
                      <a:pPr marL="177800" lvl="0" indent="-177800" algn="just" hangingPunct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增列</a:t>
                      </a: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之</a:t>
                      </a:r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(3)</a:t>
                      </a:r>
                      <a:r>
                        <a:rPr lang="zh-TW" altLang="zh-TW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點，明定青年須符合就學配套資格認定之相關規定</a:t>
                      </a:r>
                      <a:r>
                        <a:rPr lang="zh-TW" altLang="en-US" sz="14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lvl="0" indent="0" algn="just" hangingPunct="0">
                        <a:lnSpc>
                          <a:spcPts val="1700"/>
                        </a:lnSpc>
                        <a:spcAft>
                          <a:spcPts val="0"/>
                        </a:spcAft>
                        <a:buFont typeface="+mj-ea"/>
                        <a:buNone/>
                      </a:pPr>
                      <a:endParaRPr 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22272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 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就學管道與方式</a:t>
                      </a:r>
                      <a:endParaRPr lang="en-US" alt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23850" lvl="0" indent="-323850" algn="just" defTabSz="457200" rtl="0" eaLnBrk="1" latinLnBrk="0" hangingPunct="0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lang="zh-TW" altLang="en-US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zh-TW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申請次數及期限：本方案參與青年得報名或申請上述各就學管道，但以</a:t>
                      </a:r>
                      <a:r>
                        <a:rPr lang="en-US" altLang="zh-TW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zh-TW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次為限，且應於完成計畫之日起</a:t>
                      </a:r>
                      <a:r>
                        <a:rPr lang="en-US" altLang="zh-TW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zh-TW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年內報名或申請，如未提出者，視為放棄。因懷孕、分娩或撫育</a:t>
                      </a:r>
                      <a:r>
                        <a:rPr lang="en-US" altLang="zh-TW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zh-TW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歲以下子女者，申請期間得予以延長。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 </a:t>
                      </a:r>
                      <a:r>
                        <a:rPr lang="zh-TW" altLang="zh-TW" sz="1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就學管道與方式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lang="zh-TW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申請次數及期限：</a:t>
                      </a:r>
                    </a:p>
                    <a:p>
                      <a:pPr marL="265113" lvl="0" indent="-265113" algn="just"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zh-TW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本方案參與青年得報名或申請上述各就學管道，但以</a:t>
                      </a:r>
                      <a:r>
                        <a:rPr lang="en-US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次為限，且應於完成計畫之日起</a:t>
                      </a:r>
                      <a:r>
                        <a:rPr lang="en-US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年內報名或申請，如未提出者，視為放棄。因懷孕、分娩或撫育</a:t>
                      </a:r>
                      <a:r>
                        <a:rPr lang="en-US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歲以下子女者，申請期間得予以延長。</a:t>
                      </a:r>
                    </a:p>
                    <a:p>
                      <a:pPr marL="265113" lvl="0" indent="-265113" algn="just"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zh-TW" altLang="zh-TW" sz="1400" b="1" u="sng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本方案參與青年報名或申請上述各就學管道並註冊者，隔年不得申請本方案各就學管道。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增列</a:t>
                      </a:r>
                      <a:r>
                        <a:rPr lang="en-US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lang="zh-TW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之</a:t>
                      </a:r>
                      <a:r>
                        <a:rPr lang="en-US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TW" alt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點，明定青年以本方案就學管道報名或申請並註冊者，隔年不得申請本方案各就學管道，以茲明確。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07819465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57567" y="6441354"/>
            <a:ext cx="2133600" cy="365125"/>
          </a:xfrm>
        </p:spPr>
        <p:txBody>
          <a:bodyPr/>
          <a:lstStyle/>
          <a:p>
            <a:fld id="{7BDCC807-A8F6-4EBC-AA49-00484FC40CA0}" type="slidenum">
              <a:rPr lang="zh-TW" altLang="en-US" smtClean="0"/>
              <a:pPr/>
              <a:t>43</a:t>
            </a:fld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xmlns="" id="{4DB12D70-6F36-414D-9DB8-565F3B91CC7E}"/>
              </a:ext>
            </a:extLst>
          </p:cNvPr>
          <p:cNvSpPr txBox="1">
            <a:spLocks/>
          </p:cNvSpPr>
          <p:nvPr/>
        </p:nvSpPr>
        <p:spPr>
          <a:xfrm>
            <a:off x="0" y="266353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七、方案修正重點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(109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3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27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日修正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)</a:t>
            </a:r>
            <a:endParaRPr lang="zh-TW" altLang="en-US" sz="3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</p:spTree>
    <p:extLst>
      <p:ext uri="{BB962C8B-B14F-4D97-AF65-F5344CB8AC3E}">
        <p14:creationId xmlns:p14="http://schemas.microsoft.com/office/powerpoint/2010/main" val="26419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0" y="56511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八、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110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年度方案推動時程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522723"/>
              </p:ext>
            </p:extLst>
          </p:nvPr>
        </p:nvGraphicFramePr>
        <p:xfrm>
          <a:off x="709195" y="1279310"/>
          <a:ext cx="7740000" cy="5436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完成時間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學校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教育部</a:t>
                      </a:r>
                      <a:r>
                        <a:rPr lang="en-US" alt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勞動部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en-US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/9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推薦校園種子教師（原種子教師表現佳者，可再推薦）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教育部辦理方案宣導輔導團共識會議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20000"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en-US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/9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底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~10</a:t>
                      </a:r>
                      <a:r>
                        <a:rPr lang="en-US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/10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初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 startAt="2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校園種子教師完成培訓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eriod" startAt="2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訂定學校執行小組設置要點與組成該小組（若已訂有該要點且無須修改，本項可略）</a:t>
                      </a:r>
                      <a:endParaRPr lang="en-US" altLang="zh-TW" sz="14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zh-TW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推動學生生涯輔導，並對校內高三學生、導師與家長展開方案宣導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 startAt="2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教育部辦理種子教師培訓營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en-US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/11~109/1</a:t>
                      </a:r>
                      <a:r>
                        <a:rPr lang="en-US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 startAt="5"/>
                      </a:pPr>
                      <a:r>
                        <a:rPr lang="zh-TW" altLang="zh-TW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學生填寫線上申請書</a:t>
                      </a:r>
                    </a:p>
                    <a:p>
                      <a:pPr marL="342900" indent="-342900">
                        <a:buFont typeface="+mj-lt"/>
                        <a:buAutoNum type="arabicPeriod" startAt="5"/>
                      </a:pPr>
                      <a:r>
                        <a:rPr lang="zh-TW" altLang="zh-TW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學校輔導有意願學生撰寫申請書</a:t>
                      </a:r>
                      <a:endParaRPr lang="en-US" altLang="zh-TW" sz="14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 startAt="5"/>
                      </a:pPr>
                      <a:endParaRPr lang="en-US" altLang="zh-TW" sz="14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zh-TW" altLang="en-US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</a:t>
                      </a:r>
                      <a:r>
                        <a:rPr lang="en-US" altLang="zh-TW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109/11/1~110/3/16</a:t>
                      </a:r>
                      <a:r>
                        <a:rPr lang="zh-TW" altLang="en-US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）</a:t>
                      </a:r>
                      <a:endParaRPr lang="zh-TW" sz="14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 startAt="3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教育部辦理學生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家長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說明會、特色學校聯盟及偏遠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地區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學校入校宣導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  <a:r>
                        <a:rPr lang="en-US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/12~110/1</a:t>
                      </a:r>
                      <a:endParaRPr lang="zh-TW" sz="14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 startAt="5"/>
                      </a:pPr>
                      <a:endParaRPr lang="zh-TW" sz="14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 defTabSz="457200" rtl="0" eaLnBrk="1" latinLnBrk="0" hangingPunct="1">
                        <a:buFont typeface="+mj-lt"/>
                        <a:buAutoNum type="arabicPeriod" startAt="4"/>
                      </a:pP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教育部回饋</a:t>
                      </a:r>
                      <a:r>
                        <a:rPr lang="zh-TW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目前申請結果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給勞動部及各部會</a:t>
                      </a:r>
                    </a:p>
                    <a:p>
                      <a:pPr marL="342900" lvl="0" indent="-342900" algn="just" defTabSz="457200" rtl="0" eaLnBrk="1" latinLnBrk="0" hangingPunct="1">
                        <a:buFont typeface="+mj-lt"/>
                        <a:buAutoNum type="arabicPeriod" startAt="4"/>
                      </a:pP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教育部邀集各部會召開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109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年度執行情形檢討與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110</a:t>
                      </a: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年度職缺開發及就業媒合協商會議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110/1~110/3/16</a:t>
                      </a:r>
                      <a:endParaRPr lang="zh-TW" sz="14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 startAt="5"/>
                      </a:pPr>
                      <a:endParaRPr lang="zh-TW" sz="14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 defTabSz="457200" rtl="0" eaLnBrk="1" latinLnBrk="0" hangingPunct="1">
                        <a:buFont typeface="+mj-lt"/>
                        <a:buAutoNum type="arabicPeriod" startAt="6"/>
                      </a:pPr>
                      <a:r>
                        <a:rPr lang="zh-TW" alt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勞動部開放職缺提報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44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082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0" y="56511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八、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110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年度方案推動時程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895972"/>
              </p:ext>
            </p:extLst>
          </p:nvPr>
        </p:nvGraphicFramePr>
        <p:xfrm>
          <a:off x="700142" y="1297416"/>
          <a:ext cx="7740000" cy="4320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完成時間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學校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教育部</a:t>
                      </a:r>
                      <a:r>
                        <a:rPr lang="en-US" alt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勞動部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110/3/16~110/4/16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 startAt="7"/>
                      </a:pPr>
                      <a:r>
                        <a:rPr lang="zh-TW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執行小組指派學校教師完成輔導綜合考評</a:t>
                      </a:r>
                    </a:p>
                    <a:p>
                      <a:pPr marL="342900" indent="-342900">
                        <a:buFont typeface="+mj-lt"/>
                        <a:buAutoNum type="arabicPeriod" startAt="7"/>
                      </a:pPr>
                      <a:r>
                        <a:rPr lang="zh-TW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執行小組進行初審，上傳執行小組會議紀錄與簽到表</a:t>
                      </a:r>
                      <a:endParaRPr lang="zh-TW" sz="14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rabicPeriod" startAt="7"/>
                      </a:pPr>
                      <a:r>
                        <a:rPr lang="zh-TW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勞動部公布職缺類別</a:t>
                      </a:r>
                      <a:endParaRPr lang="en-US" altLang="zh-TW" sz="14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  <a:defRPr/>
                      </a:pPr>
                      <a:r>
                        <a:rPr lang="zh-TW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教育部邀集各部會召開</a:t>
                      </a:r>
                      <a:r>
                        <a:rPr lang="en-US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110</a:t>
                      </a:r>
                      <a:r>
                        <a:rPr lang="zh-TW" alt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年度職缺開發及就業媒合協商會議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110/4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底</a:t>
                      </a: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~110/5</a:t>
                      </a: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底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 startAt="9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學校通知學生複審結果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 startAt="9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教育部辦理複審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eriod" startAt="9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教育部提供學生推薦名單給勞動部及學校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buFont typeface="+mj-lt"/>
                        <a:buAutoNum type="arabicPeriod" startAt="9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勞動部分批公布職缺內容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110/6~110/8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 defTabSz="457200" rtl="0" eaLnBrk="1" latinLnBrk="0" hangingPunct="1">
                        <a:buFont typeface="+mj-lt"/>
                        <a:buAutoNum type="arabicPeriod" startAt="10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青年參與職缺媒合成功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 startAt="12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勞動部辦理青年就業媒合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110/8~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 defTabSz="457200" rtl="0" eaLnBrk="1" latinLnBrk="0" hangingPunct="1">
                        <a:buFont typeface="+mj-lt"/>
                        <a:buAutoNum type="arabicPeriod" startAt="11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青年展開生涯探索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 startAt="13"/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教育部及勞動部進行職場輔導及追蹤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45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344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6796" y="2006694"/>
            <a:ext cx="7560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600"/>
              </a:spcAft>
            </a:pP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種子教師</a:t>
            </a:r>
            <a:endPara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109-111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年度續辦本方案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請注意方案推動時程（學生線上申請時間</a:t>
            </a: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109.11.1-110.3.16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   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協助學校成立執行小組及方案宣導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協助學校落實學生生涯輔導工作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協助輔導學生線上填寫申請書（基本資料、自傳）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協助學校初審及決定推薦名單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鼓勵學校建教合作或產學合作廠商及在地產業公協會提供優質職缺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宣導青年媒合成功後辦理保留入學資格或休學，及進修規定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9.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宣導就學配套管道、時程及成果</a:t>
            </a:r>
            <a:endParaRPr lang="en-US" altLang="zh-TW" sz="1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10.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請與方案宣導輔導團保持聯繫及交流意見</a:t>
            </a:r>
            <a:endParaRPr lang="en-US" altLang="zh-TW" sz="19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0" y="691859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九、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110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年度協助辦理</a:t>
            </a:r>
            <a:r>
              <a:rPr lang="zh-TW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事項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46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222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6796" y="1427273"/>
            <a:ext cx="756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600"/>
              </a:spcAft>
            </a:pP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青年就業領航計畫</a:t>
            </a: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https://youthjob.taiwanjobs.gov.tw/youthjob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/</a:t>
            </a:r>
            <a:endPara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0" y="691859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十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、相關網站</a:t>
            </a:r>
            <a:endParaRPr lang="zh-TW" altLang="zh-TW" sz="4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47</a:t>
            </a:fld>
            <a:endParaRPr lang="zh-TW" altLang="en-US" dirty="0"/>
          </a:p>
        </p:txBody>
      </p:sp>
      <p:pic>
        <p:nvPicPr>
          <p:cNvPr id="7" name="圖片 6"/>
          <p:cNvPicPr/>
          <p:nvPr/>
        </p:nvPicPr>
        <p:blipFill rotWithShape="1">
          <a:blip r:embed="rId4"/>
          <a:srcRect t="6510" r="54736" b="4340"/>
          <a:stretch/>
        </p:blipFill>
        <p:spPr bwMode="auto">
          <a:xfrm>
            <a:off x="950349" y="2551786"/>
            <a:ext cx="7252894" cy="4011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330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6796" y="1427273"/>
            <a:ext cx="756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600"/>
              </a:spcAft>
            </a:pP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教育與就業儲蓄帳戶專區</a:t>
            </a: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https://www.edu.tw/1013/</a:t>
            </a:r>
            <a:endPara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0" y="691859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十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、相關網站</a:t>
            </a:r>
            <a:endParaRPr lang="zh-TW" altLang="zh-TW" sz="4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48</a:t>
            </a:fld>
            <a:endParaRPr lang="zh-TW" altLang="en-US" dirty="0"/>
          </a:p>
        </p:txBody>
      </p:sp>
      <p:pic>
        <p:nvPicPr>
          <p:cNvPr id="9" name="圖片 8"/>
          <p:cNvPicPr/>
          <p:nvPr/>
        </p:nvPicPr>
        <p:blipFill rotWithShape="1">
          <a:blip r:embed="rId4"/>
          <a:srcRect l="4814" t="7422" r="54271" b="3883"/>
          <a:stretch/>
        </p:blipFill>
        <p:spPr bwMode="auto">
          <a:xfrm>
            <a:off x="950349" y="2551786"/>
            <a:ext cx="7261144" cy="38761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908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6796" y="1427273"/>
            <a:ext cx="75600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青年體驗學習計畫</a:t>
            </a:r>
            <a:endParaRPr lang="en-US" altLang="zh-TW" sz="2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</a:t>
            </a: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://youthtravel.tw/index.php</a:t>
            </a:r>
            <a:endPara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0" y="691859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十</a:t>
            </a:r>
            <a:r>
              <a:rPr lang="zh-TW" altLang="en-US" sz="4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、相關網站</a:t>
            </a:r>
            <a:endParaRPr lang="zh-TW" altLang="zh-TW" sz="4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49</a:t>
            </a:fld>
            <a:endParaRPr lang="zh-TW" altLang="en-US" dirty="0"/>
          </a:p>
        </p:txBody>
      </p:sp>
      <p:pic>
        <p:nvPicPr>
          <p:cNvPr id="8" name="圖片 7"/>
          <p:cNvPicPr/>
          <p:nvPr/>
        </p:nvPicPr>
        <p:blipFill rotWithShape="1">
          <a:blip r:embed="rId4"/>
          <a:srcRect l="3971" t="6418" r="54152" b="17422"/>
          <a:stretch/>
        </p:blipFill>
        <p:spPr bwMode="auto">
          <a:xfrm>
            <a:off x="950348" y="2551785"/>
            <a:ext cx="7514641" cy="39757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81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584401" y="691440"/>
            <a:ext cx="799288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華康儷黑 Std W5"/>
                <a:ea typeface="華康儷黑 Std W5"/>
                <a:cs typeface="華康儷黑 Std W5"/>
              </a:rPr>
              <a:t>二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、</a:t>
            </a:r>
            <a:r>
              <a:rPr lang="zh-TW" altLang="en-US" sz="4000" b="1" dirty="0">
                <a:solidFill>
                  <a:srgbClr val="002060"/>
                </a:solidFill>
                <a:latin typeface="華康儷黑 Std W5"/>
                <a:ea typeface="華康儷黑 Std W5"/>
                <a:cs typeface="華康儷黑 Std W5"/>
              </a:rPr>
              <a:t>方案目標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611560" y="1772816"/>
            <a:ext cx="7920880" cy="1008112"/>
            <a:chOff x="611560" y="1772816"/>
            <a:chExt cx="7920880" cy="1008112"/>
          </a:xfrm>
        </p:grpSpPr>
        <p:sp>
          <p:nvSpPr>
            <p:cNvPr id="7" name="矩形 6"/>
            <p:cNvSpPr/>
            <p:nvPr/>
          </p:nvSpPr>
          <p:spPr>
            <a:xfrm>
              <a:off x="611560" y="1772816"/>
              <a:ext cx="7920880" cy="1008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內容版面配置區 8"/>
            <p:cNvSpPr txBox="1">
              <a:spLocks/>
            </p:cNvSpPr>
            <p:nvPr/>
          </p:nvSpPr>
          <p:spPr>
            <a:xfrm>
              <a:off x="2051720" y="1844824"/>
              <a:ext cx="6336704" cy="864096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 defTabSz="91440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協助青年適才適性發展，提供學生職業試探機會，以建立正確之職業價值觀 </a:t>
              </a:r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611560" y="1772816"/>
              <a:ext cx="1224136" cy="1008112"/>
              <a:chOff x="611560" y="1772816"/>
              <a:chExt cx="1224136" cy="1008112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611560" y="1772816"/>
                <a:ext cx="1224136" cy="1008112"/>
              </a:xfrm>
              <a:prstGeom prst="rect">
                <a:avLst/>
              </a:prstGeom>
              <a:solidFill>
                <a:srgbClr val="CD2C5B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611560" y="2030651"/>
                <a:ext cx="1224136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zh-Hant" altLang="en-US" sz="24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目標</a:t>
                </a:r>
                <a:r>
                  <a:rPr lang="en-US" altLang="zh-Hant" sz="24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1</a:t>
                </a:r>
              </a:p>
            </p:txBody>
          </p:sp>
        </p:grpSp>
      </p:grpSp>
      <p:grpSp>
        <p:nvGrpSpPr>
          <p:cNvPr id="36" name="群組 35"/>
          <p:cNvGrpSpPr/>
          <p:nvPr/>
        </p:nvGrpSpPr>
        <p:grpSpPr>
          <a:xfrm>
            <a:off x="611560" y="2900941"/>
            <a:ext cx="7920880" cy="1008112"/>
            <a:chOff x="611560" y="2852936"/>
            <a:chExt cx="7920880" cy="1008112"/>
          </a:xfrm>
        </p:grpSpPr>
        <p:sp>
          <p:nvSpPr>
            <p:cNvPr id="18" name="矩形 17"/>
            <p:cNvSpPr/>
            <p:nvPr/>
          </p:nvSpPr>
          <p:spPr>
            <a:xfrm>
              <a:off x="611560" y="2852936"/>
              <a:ext cx="7920880" cy="1008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11560" y="2852936"/>
              <a:ext cx="1224136" cy="1008112"/>
            </a:xfrm>
            <a:prstGeom prst="rect">
              <a:avLst/>
            </a:prstGeom>
            <a:solidFill>
              <a:srgbClr val="38B7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內容版面配置區 8"/>
            <p:cNvSpPr txBox="1">
              <a:spLocks/>
            </p:cNvSpPr>
            <p:nvPr/>
          </p:nvSpPr>
          <p:spPr>
            <a:xfrm>
              <a:off x="2051720" y="2924944"/>
              <a:ext cx="6336704" cy="864096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 defTabSz="91440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培養臺灣傳統技藝及區域產業人才，提升高中職畢業生就業率 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611560" y="3110771"/>
              <a:ext cx="1224136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10000"/>
                </a:lnSpc>
              </a:pPr>
              <a:r>
                <a:rPr lang="zh-Hant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目標</a:t>
              </a:r>
              <a:r>
                <a:rPr lang="en-US" altLang="zh-Hant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2</a:t>
              </a: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611560" y="4029066"/>
            <a:ext cx="7920880" cy="1008112"/>
            <a:chOff x="611560" y="4005064"/>
            <a:chExt cx="7920880" cy="1008112"/>
          </a:xfrm>
        </p:grpSpPr>
        <p:sp>
          <p:nvSpPr>
            <p:cNvPr id="23" name="矩形 22"/>
            <p:cNvSpPr/>
            <p:nvPr/>
          </p:nvSpPr>
          <p:spPr>
            <a:xfrm>
              <a:off x="611560" y="4005064"/>
              <a:ext cx="7920880" cy="1008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11560" y="4005064"/>
              <a:ext cx="1224136" cy="1008112"/>
            </a:xfrm>
            <a:prstGeom prst="rect">
              <a:avLst/>
            </a:prstGeom>
            <a:solidFill>
              <a:srgbClr val="8239A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內容版面配置區 8"/>
            <p:cNvSpPr txBox="1">
              <a:spLocks/>
            </p:cNvSpPr>
            <p:nvPr/>
          </p:nvSpPr>
          <p:spPr>
            <a:xfrm>
              <a:off x="2051720" y="4077072"/>
              <a:ext cx="6336704" cy="864096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 defTabSz="91440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拓展青年國際體驗學習機會及多元生活體驗，提升青年國際競爭力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611560" y="4262899"/>
              <a:ext cx="1224136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10000"/>
                </a:lnSpc>
              </a:pPr>
              <a:r>
                <a:rPr lang="zh-Hant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目標</a:t>
              </a:r>
              <a:r>
                <a:rPr lang="en-US" altLang="zh-Hant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3</a:t>
              </a: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611560" y="5157192"/>
            <a:ext cx="7920880" cy="1008112"/>
            <a:chOff x="611560" y="5157192"/>
            <a:chExt cx="7920880" cy="1008112"/>
          </a:xfrm>
        </p:grpSpPr>
        <p:sp>
          <p:nvSpPr>
            <p:cNvPr id="28" name="矩形 27"/>
            <p:cNvSpPr/>
            <p:nvPr/>
          </p:nvSpPr>
          <p:spPr>
            <a:xfrm>
              <a:off x="611560" y="5157192"/>
              <a:ext cx="7920880" cy="1008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11560" y="5157192"/>
              <a:ext cx="1224136" cy="1008112"/>
            </a:xfrm>
            <a:prstGeom prst="rect">
              <a:avLst/>
            </a:prstGeom>
            <a:solidFill>
              <a:srgbClr val="359DD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內容版面配置區 8"/>
            <p:cNvSpPr txBox="1">
              <a:spLocks/>
            </p:cNvSpPr>
            <p:nvPr/>
          </p:nvSpPr>
          <p:spPr>
            <a:xfrm>
              <a:off x="2051720" y="5264712"/>
              <a:ext cx="6336704" cy="792088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 lnSpcReduction="1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 defTabSz="91440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儲備青年未來接受高等教育及發展經費，暢通技術人才回流就學管道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611560" y="5415027"/>
              <a:ext cx="1224136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10000"/>
                </a:lnSpc>
              </a:pPr>
              <a:r>
                <a:rPr lang="zh-Hant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目標</a:t>
              </a:r>
              <a:r>
                <a:rPr lang="en-US" altLang="zh-Hant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4</a:t>
              </a:r>
            </a:p>
          </p:txBody>
        </p:sp>
      </p:grpSp>
      <p:pic>
        <p:nvPicPr>
          <p:cNvPr id="27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9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50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86FBED96-683D-48E8-B047-4E4F20DD0E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51" r="2778" b="16100"/>
          <a:stretch/>
        </p:blipFill>
        <p:spPr>
          <a:xfrm>
            <a:off x="972000" y="4438752"/>
            <a:ext cx="7200000" cy="196570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F249BC8A-B632-45ED-92BB-E878B8B391D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23" r="1100" b="17685"/>
          <a:stretch/>
        </p:blipFill>
        <p:spPr>
          <a:xfrm>
            <a:off x="972000" y="554183"/>
            <a:ext cx="7200000" cy="197290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CFD3A369-5BB7-406C-BB23-625B048E6B4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061" r="2778" b="27236"/>
          <a:stretch/>
        </p:blipFill>
        <p:spPr>
          <a:xfrm>
            <a:off x="972000" y="2527086"/>
            <a:ext cx="7200000" cy="190326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B425F354-A889-42E1-B711-E24CA4F75E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139" t="-21056" r="2777" b="24138"/>
          <a:stretch/>
        </p:blipFill>
        <p:spPr>
          <a:xfrm>
            <a:off x="2992767" y="1977027"/>
            <a:ext cx="5148000" cy="255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5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3"/>
          <p:cNvSpPr>
            <a:spLocks noGrp="1"/>
          </p:cNvSpPr>
          <p:nvPr>
            <p:ph type="title"/>
          </p:nvPr>
        </p:nvSpPr>
        <p:spPr>
          <a:xfrm>
            <a:off x="0" y="2879263"/>
            <a:ext cx="9144000" cy="22862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kern="100" dirty="0">
                <a:solidFill>
                  <a:srgbClr val="009999"/>
                </a:solidFill>
                <a:latin typeface="華康儷黑 Std W7"/>
                <a:ea typeface="華康儷黑 Std W7"/>
                <a:cs typeface="華康儷黑 Std W7"/>
              </a:rPr>
              <a:t>簡報結束</a:t>
            </a:r>
            <a:r>
              <a:rPr lang="en-US" altLang="zh-TW" sz="4800" b="1" kern="100" dirty="0">
                <a:solidFill>
                  <a:srgbClr val="009999"/>
                </a:solidFill>
                <a:latin typeface="華康儷黑 Std W7"/>
                <a:ea typeface="華康儷黑 Std W7"/>
                <a:cs typeface="華康儷黑 Std W7"/>
              </a:rPr>
              <a:t/>
            </a:r>
            <a:br>
              <a:rPr lang="en-US" altLang="zh-TW" sz="4800" b="1" kern="100" dirty="0">
                <a:solidFill>
                  <a:srgbClr val="009999"/>
                </a:solidFill>
                <a:latin typeface="華康儷黑 Std W7"/>
                <a:ea typeface="華康儷黑 Std W7"/>
                <a:cs typeface="華康儷黑 Std W7"/>
              </a:rPr>
            </a:br>
            <a:r>
              <a:rPr lang="zh-TW" altLang="en-US" sz="4800" b="1" kern="100" dirty="0">
                <a:solidFill>
                  <a:srgbClr val="009999"/>
                </a:solidFill>
                <a:latin typeface="華康儷黑 Std W7"/>
                <a:ea typeface="華康儷黑 Std W7"/>
                <a:cs typeface="華康儷黑 Std W7"/>
              </a:rPr>
              <a:t>敬請指教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51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55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標題 1"/>
          <p:cNvSpPr txBox="1">
            <a:spLocks/>
          </p:cNvSpPr>
          <p:nvPr/>
        </p:nvSpPr>
        <p:spPr>
          <a:xfrm>
            <a:off x="-1" y="6163533"/>
            <a:ext cx="9144000" cy="561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青年教育與就業儲蓄帳戶方案架構圖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0" y="69144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三、方案說明</a:t>
            </a:r>
          </a:p>
        </p:txBody>
      </p:sp>
      <p:pic>
        <p:nvPicPr>
          <p:cNvPr id="8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jpg\擷取_2017_07_04_15_18_36_73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36" y="1415883"/>
            <a:ext cx="432000" cy="40995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jpg\擷取_2017_07_04_15_18_45_3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66" y="1415882"/>
            <a:ext cx="432000" cy="40995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jpg\擷取_2017_07_04_15_18_50_57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737" y="5756019"/>
            <a:ext cx="432000" cy="40996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jpg\擷取_2017_07_04_15_18_54_62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867" y="1415881"/>
            <a:ext cx="432000" cy="40996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EE61634B-0F1E-4C7A-9629-E98C9F6B474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1280" r="1665" b="19808"/>
          <a:stretch/>
        </p:blipFill>
        <p:spPr>
          <a:xfrm>
            <a:off x="78866" y="1871981"/>
            <a:ext cx="9000000" cy="3875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3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424078" y="4443079"/>
            <a:ext cx="1080000" cy="19800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複審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</a:p>
          <a:p>
            <a:pPr algn="ctr">
              <a:defRPr/>
            </a:pP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110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4-5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教育部受理申請書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、學校持續輔導</a:t>
            </a:r>
          </a:p>
        </p:txBody>
      </p:sp>
      <p:sp>
        <p:nvSpPr>
          <p:cNvPr id="18" name="矩形 17"/>
          <p:cNvSpPr/>
          <p:nvPr/>
        </p:nvSpPr>
        <p:spPr>
          <a:xfrm>
            <a:off x="6491389" y="1952624"/>
            <a:ext cx="1116000" cy="447045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勞動部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就業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媒合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企業面試甄選錄用</a:t>
            </a:r>
          </a:p>
        </p:txBody>
      </p:sp>
      <p:sp>
        <p:nvSpPr>
          <p:cNvPr id="21" name="矩形 20"/>
          <p:cNvSpPr/>
          <p:nvPr/>
        </p:nvSpPr>
        <p:spPr>
          <a:xfrm>
            <a:off x="7905799" y="2830513"/>
            <a:ext cx="792000" cy="1440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正式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就業</a:t>
            </a:r>
          </a:p>
        </p:txBody>
      </p:sp>
      <p:sp>
        <p:nvSpPr>
          <p:cNvPr id="3085" name="AutoShape 7" descr="「business cartoon」的圖片搜尋結果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28" name="矩形 27"/>
          <p:cNvSpPr/>
          <p:nvPr/>
        </p:nvSpPr>
        <p:spPr>
          <a:xfrm>
            <a:off x="3254342" y="1958525"/>
            <a:ext cx="1080000" cy="172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目的事業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主管機關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審查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優質職缺</a:t>
            </a:r>
          </a:p>
        </p:txBody>
      </p:sp>
      <p:pic>
        <p:nvPicPr>
          <p:cNvPr id="3087" name="圖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012" y="4237728"/>
            <a:ext cx="115320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矩形 33"/>
          <p:cNvSpPr/>
          <p:nvPr/>
        </p:nvSpPr>
        <p:spPr>
          <a:xfrm>
            <a:off x="1255713" y="1952625"/>
            <a:ext cx="1620000" cy="7921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目的事業主管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機關主動調查</a:t>
            </a:r>
          </a:p>
        </p:txBody>
      </p:sp>
      <p:sp>
        <p:nvSpPr>
          <p:cNvPr id="35" name="矩形 34"/>
          <p:cNvSpPr/>
          <p:nvPr/>
        </p:nvSpPr>
        <p:spPr>
          <a:xfrm>
            <a:off x="1254598" y="2894362"/>
            <a:ext cx="1620000" cy="7921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個別企業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主動申請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3094" name="圖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36" y="3465271"/>
            <a:ext cx="648000" cy="6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圖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798" y="2314575"/>
            <a:ext cx="565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6" name="文字方塊 40"/>
          <p:cNvSpPr txBox="1">
            <a:spLocks noChangeArrowheads="1"/>
          </p:cNvSpPr>
          <p:nvPr/>
        </p:nvSpPr>
        <p:spPr bwMode="auto">
          <a:xfrm>
            <a:off x="425258" y="5748478"/>
            <a:ext cx="1080000" cy="73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109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學年度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高中職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應屆畢業生</a:t>
            </a:r>
          </a:p>
        </p:txBody>
      </p:sp>
      <p:pic>
        <p:nvPicPr>
          <p:cNvPr id="3097" name="圖片 20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23" y="5835730"/>
            <a:ext cx="852331" cy="53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文字方塊 2052"/>
          <p:cNvSpPr txBox="1">
            <a:spLocks noChangeArrowheads="1"/>
          </p:cNvSpPr>
          <p:nvPr/>
        </p:nvSpPr>
        <p:spPr bwMode="auto">
          <a:xfrm>
            <a:off x="1263651" y="3692225"/>
            <a:ext cx="16462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110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4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月前</a:t>
            </a:r>
          </a:p>
        </p:txBody>
      </p:sp>
      <p:sp>
        <p:nvSpPr>
          <p:cNvPr id="3101" name="文字方塊 3"/>
          <p:cNvSpPr txBox="1">
            <a:spLocks noChangeArrowheads="1"/>
          </p:cNvSpPr>
          <p:nvPr/>
        </p:nvSpPr>
        <p:spPr bwMode="auto">
          <a:xfrm>
            <a:off x="234156" y="1543951"/>
            <a:ext cx="112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企業端</a:t>
            </a:r>
          </a:p>
        </p:txBody>
      </p:sp>
      <p:sp>
        <p:nvSpPr>
          <p:cNvPr id="3102" name="文字方塊 35"/>
          <p:cNvSpPr txBox="1">
            <a:spLocks noChangeArrowheads="1"/>
          </p:cNvSpPr>
          <p:nvPr/>
        </p:nvSpPr>
        <p:spPr bwMode="auto">
          <a:xfrm>
            <a:off x="180975" y="4313237"/>
            <a:ext cx="112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青年端</a:t>
            </a:r>
          </a:p>
        </p:txBody>
      </p:sp>
      <p:sp>
        <p:nvSpPr>
          <p:cNvPr id="3103" name="文字方塊 4"/>
          <p:cNvSpPr txBox="1">
            <a:spLocks noChangeArrowheads="1"/>
          </p:cNvSpPr>
          <p:nvPr/>
        </p:nvSpPr>
        <p:spPr bwMode="auto">
          <a:xfrm>
            <a:off x="485775" y="2227263"/>
            <a:ext cx="617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1-1</a:t>
            </a:r>
            <a:endParaRPr lang="zh-TW" altLang="en-US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04" name="文字方塊 36"/>
          <p:cNvSpPr txBox="1">
            <a:spLocks noChangeArrowheads="1"/>
          </p:cNvSpPr>
          <p:nvPr/>
        </p:nvSpPr>
        <p:spPr bwMode="auto">
          <a:xfrm>
            <a:off x="470252" y="3122794"/>
            <a:ext cx="617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endParaRPr lang="zh-TW" altLang="en-US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05" name="文字方塊 34"/>
          <p:cNvSpPr txBox="1">
            <a:spLocks noChangeArrowheads="1"/>
          </p:cNvSpPr>
          <p:nvPr/>
        </p:nvSpPr>
        <p:spPr bwMode="auto">
          <a:xfrm>
            <a:off x="5455861" y="5068128"/>
            <a:ext cx="1008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計畫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審查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推薦</a:t>
            </a:r>
          </a:p>
        </p:txBody>
      </p:sp>
      <p:sp>
        <p:nvSpPr>
          <p:cNvPr id="3106" name="文字方塊 41"/>
          <p:cNvSpPr txBox="1">
            <a:spLocks noChangeArrowheads="1"/>
          </p:cNvSpPr>
          <p:nvPr/>
        </p:nvSpPr>
        <p:spPr bwMode="auto">
          <a:xfrm>
            <a:off x="5483389" y="4608231"/>
            <a:ext cx="1008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110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5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</a:p>
        </p:txBody>
      </p:sp>
      <p:sp>
        <p:nvSpPr>
          <p:cNvPr id="37" name="標題 1"/>
          <p:cNvSpPr txBox="1">
            <a:spLocks/>
          </p:cNvSpPr>
          <p:nvPr/>
        </p:nvSpPr>
        <p:spPr>
          <a:xfrm>
            <a:off x="0" y="558582"/>
            <a:ext cx="9144000" cy="561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900" b="1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「青年就業領航計畫」申請途徑</a:t>
            </a:r>
          </a:p>
        </p:txBody>
      </p:sp>
      <p:sp>
        <p:nvSpPr>
          <p:cNvPr id="36" name="向右箭號 35"/>
          <p:cNvSpPr/>
          <p:nvPr/>
        </p:nvSpPr>
        <p:spPr>
          <a:xfrm>
            <a:off x="5806029" y="2736326"/>
            <a:ext cx="648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42" name="向右箭號 41"/>
          <p:cNvSpPr/>
          <p:nvPr/>
        </p:nvSpPr>
        <p:spPr>
          <a:xfrm>
            <a:off x="5551190" y="4879216"/>
            <a:ext cx="900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43" name="向右箭號 42"/>
          <p:cNvSpPr/>
          <p:nvPr/>
        </p:nvSpPr>
        <p:spPr>
          <a:xfrm>
            <a:off x="2824318" y="4879213"/>
            <a:ext cx="180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BCE4E6"/>
              </a:clrFrom>
              <a:clrTo>
                <a:srgbClr val="BCE4E6">
                  <a:alpha val="0"/>
                </a:srgbClr>
              </a:clrTo>
            </a:clrChange>
          </a:blip>
          <a:srcRect b="1338"/>
          <a:stretch>
            <a:fillRect/>
          </a:stretch>
        </p:blipFill>
        <p:spPr bwMode="auto">
          <a:xfrm>
            <a:off x="512754" y="4743021"/>
            <a:ext cx="900000" cy="965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2" descr="\\10.0.19.219\Cheers 公用檔案區\廣告\Cheers廣告\04 企劃案\02 客製化提案\2016典範科大\03.主視覺\logos\教育部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02350" y="4000513"/>
            <a:ext cx="534389" cy="540000"/>
          </a:xfrm>
          <a:prstGeom prst="rect">
            <a:avLst/>
          </a:prstGeom>
          <a:noFill/>
        </p:spPr>
      </p:pic>
      <p:sp>
        <p:nvSpPr>
          <p:cNvPr id="45" name="矩形 44"/>
          <p:cNvSpPr/>
          <p:nvPr/>
        </p:nvSpPr>
        <p:spPr>
          <a:xfrm>
            <a:off x="3055173" y="4443079"/>
            <a:ext cx="1080000" cy="19800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初審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</a:p>
          <a:p>
            <a:pPr algn="ctr">
              <a:defRPr/>
            </a:pP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110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3-4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學校輔導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、審查及推薦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endPara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87" y="6101516"/>
            <a:ext cx="717771" cy="615654"/>
          </a:xfrm>
          <a:prstGeom prst="rect">
            <a:avLst/>
          </a:prstGeom>
        </p:spPr>
      </p:pic>
      <p:sp>
        <p:nvSpPr>
          <p:cNvPr id="47" name="向右箭號 46"/>
          <p:cNvSpPr/>
          <p:nvPr/>
        </p:nvSpPr>
        <p:spPr>
          <a:xfrm>
            <a:off x="4190371" y="4879542"/>
            <a:ext cx="180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46" name="文字方塊 41"/>
          <p:cNvSpPr txBox="1">
            <a:spLocks noChangeArrowheads="1"/>
          </p:cNvSpPr>
          <p:nvPr/>
        </p:nvSpPr>
        <p:spPr bwMode="auto">
          <a:xfrm>
            <a:off x="6454029" y="5279779"/>
            <a:ext cx="1188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110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6-8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</a:p>
        </p:txBody>
      </p:sp>
      <p:pic>
        <p:nvPicPr>
          <p:cNvPr id="48" name="圖片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矩形 40"/>
          <p:cNvSpPr/>
          <p:nvPr/>
        </p:nvSpPr>
        <p:spPr>
          <a:xfrm>
            <a:off x="1479486" y="4443079"/>
            <a:ext cx="1296000" cy="19800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線上申請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92075" algn="ctr">
              <a:defRPr/>
            </a:pP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92075" algn="ctr">
              <a:defRPr/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109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日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92075" algn="ctr">
              <a:defRPr/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-</a:t>
            </a:r>
          </a:p>
          <a:p>
            <a:pPr marL="92075" algn="ctr">
              <a:defRPr/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110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3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16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日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641593" y="1952625"/>
            <a:ext cx="1080000" cy="172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勞動部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審查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工作崗位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訓練計畫</a:t>
            </a:r>
          </a:p>
        </p:txBody>
      </p:sp>
      <p:sp>
        <p:nvSpPr>
          <p:cNvPr id="52" name="向右箭號 51"/>
          <p:cNvSpPr/>
          <p:nvPr/>
        </p:nvSpPr>
        <p:spPr>
          <a:xfrm>
            <a:off x="4418644" y="2687670"/>
            <a:ext cx="180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53" name="向右箭號 52"/>
          <p:cNvSpPr/>
          <p:nvPr/>
        </p:nvSpPr>
        <p:spPr>
          <a:xfrm>
            <a:off x="2992706" y="2236378"/>
            <a:ext cx="180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54" name="向右箭號 53"/>
          <p:cNvSpPr/>
          <p:nvPr/>
        </p:nvSpPr>
        <p:spPr>
          <a:xfrm>
            <a:off x="2989906" y="3182443"/>
            <a:ext cx="180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55" name="文字方塊 34"/>
          <p:cNvSpPr txBox="1">
            <a:spLocks noChangeArrowheads="1"/>
          </p:cNvSpPr>
          <p:nvPr/>
        </p:nvSpPr>
        <p:spPr bwMode="auto">
          <a:xfrm>
            <a:off x="5599123" y="2484047"/>
            <a:ext cx="1008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審查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通過</a:t>
            </a:r>
          </a:p>
        </p:txBody>
      </p:sp>
      <p:sp>
        <p:nvSpPr>
          <p:cNvPr id="56" name="向右箭號 55"/>
          <p:cNvSpPr/>
          <p:nvPr/>
        </p:nvSpPr>
        <p:spPr>
          <a:xfrm>
            <a:off x="7648229" y="3440013"/>
            <a:ext cx="180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600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890691" y="2278561"/>
            <a:ext cx="1080000" cy="23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複審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</a:p>
          <a:p>
            <a:pPr algn="ctr">
              <a:defRPr/>
            </a:pP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110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4-5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教育部青年署受理申請書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、學校持續輔導</a:t>
            </a:r>
          </a:p>
        </p:txBody>
      </p:sp>
      <p:sp>
        <p:nvSpPr>
          <p:cNvPr id="18" name="矩形 17"/>
          <p:cNvSpPr/>
          <p:nvPr/>
        </p:nvSpPr>
        <p:spPr>
          <a:xfrm>
            <a:off x="7086077" y="2263951"/>
            <a:ext cx="1080000" cy="23400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110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8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計畫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開始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執行</a:t>
            </a:r>
          </a:p>
        </p:txBody>
      </p:sp>
      <p:sp>
        <p:nvSpPr>
          <p:cNvPr id="3085" name="AutoShape 7" descr="「business cartoon」的圖片搜尋結果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3096" name="文字方塊 40"/>
          <p:cNvSpPr txBox="1">
            <a:spLocks noChangeArrowheads="1"/>
          </p:cNvSpPr>
          <p:nvPr/>
        </p:nvSpPr>
        <p:spPr bwMode="auto">
          <a:xfrm>
            <a:off x="681175" y="3801655"/>
            <a:ext cx="10867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109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學年度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高中職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應屆畢業生</a:t>
            </a:r>
          </a:p>
        </p:txBody>
      </p:sp>
      <p:sp>
        <p:nvSpPr>
          <p:cNvPr id="3102" name="文字方塊 35"/>
          <p:cNvSpPr txBox="1">
            <a:spLocks noChangeArrowheads="1"/>
          </p:cNvSpPr>
          <p:nvPr/>
        </p:nvSpPr>
        <p:spPr bwMode="auto">
          <a:xfrm>
            <a:off x="792085" y="1620043"/>
            <a:ext cx="1120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青年端</a:t>
            </a:r>
          </a:p>
        </p:txBody>
      </p:sp>
      <p:sp>
        <p:nvSpPr>
          <p:cNvPr id="3105" name="文字方塊 34"/>
          <p:cNvSpPr txBox="1">
            <a:spLocks noChangeArrowheads="1"/>
          </p:cNvSpPr>
          <p:nvPr/>
        </p:nvSpPr>
        <p:spPr bwMode="auto">
          <a:xfrm>
            <a:off x="5984143" y="3511129"/>
            <a:ext cx="108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計畫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審查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通過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3106" name="文字方塊 41"/>
          <p:cNvSpPr txBox="1">
            <a:spLocks noChangeArrowheads="1"/>
          </p:cNvSpPr>
          <p:nvPr/>
        </p:nvSpPr>
        <p:spPr bwMode="auto">
          <a:xfrm>
            <a:off x="5989603" y="3055349"/>
            <a:ext cx="1080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110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7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</a:p>
        </p:txBody>
      </p:sp>
      <p:sp>
        <p:nvSpPr>
          <p:cNvPr id="37" name="標題 1"/>
          <p:cNvSpPr txBox="1">
            <a:spLocks/>
          </p:cNvSpPr>
          <p:nvPr/>
        </p:nvSpPr>
        <p:spPr>
          <a:xfrm>
            <a:off x="0" y="558184"/>
            <a:ext cx="9144000" cy="561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900" b="1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「青年體驗學習計畫」申請途徑</a:t>
            </a:r>
          </a:p>
        </p:txBody>
      </p:sp>
      <p:sp>
        <p:nvSpPr>
          <p:cNvPr id="42" name="向右箭號 41"/>
          <p:cNvSpPr/>
          <p:nvPr/>
        </p:nvSpPr>
        <p:spPr>
          <a:xfrm>
            <a:off x="5997304" y="3329277"/>
            <a:ext cx="1080000" cy="216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sp>
        <p:nvSpPr>
          <p:cNvPr id="43" name="向右箭號 42"/>
          <p:cNvSpPr/>
          <p:nvPr/>
        </p:nvSpPr>
        <p:spPr>
          <a:xfrm>
            <a:off x="3278982" y="3331933"/>
            <a:ext cx="216000" cy="216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BCE4E6"/>
              </a:clrFrom>
              <a:clrTo>
                <a:srgbClr val="BCE4E6">
                  <a:alpha val="0"/>
                </a:srgbClr>
              </a:clrTo>
            </a:clrChange>
          </a:blip>
          <a:srcRect b="1338"/>
          <a:stretch>
            <a:fillRect/>
          </a:stretch>
        </p:blipFill>
        <p:spPr bwMode="auto">
          <a:xfrm>
            <a:off x="732745" y="2395311"/>
            <a:ext cx="1125770" cy="120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2" descr="\\10.0.19.219\Cheers 公用檔案區\廣告\Cheers廣告\04 企劃案\02 客製化提案\2016典範科大\03.主視覺\logos\教育部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3496" y="1615823"/>
            <a:ext cx="534389" cy="540000"/>
          </a:xfrm>
          <a:prstGeom prst="rect">
            <a:avLst/>
          </a:prstGeom>
          <a:noFill/>
        </p:spPr>
      </p:pic>
      <p:sp>
        <p:nvSpPr>
          <p:cNvPr id="45" name="矩形 44"/>
          <p:cNvSpPr/>
          <p:nvPr/>
        </p:nvSpPr>
        <p:spPr>
          <a:xfrm>
            <a:off x="3526690" y="2267774"/>
            <a:ext cx="1080000" cy="23400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初審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</a:p>
          <a:p>
            <a:pPr algn="ctr">
              <a:defRPr/>
            </a:pP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110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3-4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lang="en-US" altLang="zh-TW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學校輔導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、審查及推薦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algn="ctr">
              <a:defRPr/>
            </a:pPr>
            <a:endParaRPr lang="en-US" altLang="zh-TW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04" y="4747069"/>
            <a:ext cx="717771" cy="679348"/>
          </a:xfrm>
          <a:prstGeom prst="rect">
            <a:avLst/>
          </a:prstGeom>
        </p:spPr>
      </p:pic>
      <p:sp>
        <p:nvSpPr>
          <p:cNvPr id="47" name="向右箭號 46"/>
          <p:cNvSpPr/>
          <p:nvPr/>
        </p:nvSpPr>
        <p:spPr>
          <a:xfrm>
            <a:off x="4644091" y="3330896"/>
            <a:ext cx="216000" cy="216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 華康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808" y="4878513"/>
            <a:ext cx="1440000" cy="138038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225" y="1259873"/>
            <a:ext cx="826888" cy="1004078"/>
          </a:xfrm>
          <a:prstGeom prst="rect">
            <a:avLst/>
          </a:prstGeom>
        </p:spPr>
      </p:pic>
      <p:pic>
        <p:nvPicPr>
          <p:cNvPr id="22" name="圖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2108"/>
          <a:stretch/>
        </p:blipFill>
        <p:spPr bwMode="auto">
          <a:xfrm>
            <a:off x="8382000" y="62207"/>
            <a:ext cx="68580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/>
          <p:nvPr/>
        </p:nvSpPr>
        <p:spPr>
          <a:xfrm>
            <a:off x="1949072" y="2264655"/>
            <a:ext cx="1296000" cy="235390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線上申請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92075" algn="ctr">
              <a:defRPr/>
            </a:pP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2075" algn="ctr">
              <a:defRPr/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2075" algn="ctr">
              <a:defRPr/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pPr marL="92075" algn="ctr">
              <a:defRPr/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622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表格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746255"/>
              </p:ext>
            </p:extLst>
          </p:nvPr>
        </p:nvGraphicFramePr>
        <p:xfrm>
          <a:off x="713115" y="1710208"/>
          <a:ext cx="7740000" cy="48600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000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</a:p>
                  </a:txBody>
                  <a:tcPr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體驗類型</a:t>
                      </a:r>
                    </a:p>
                  </a:txBody>
                  <a:tcPr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正式申請</a:t>
                      </a:r>
                    </a:p>
                  </a:txBody>
                  <a:tcPr anchor="ctr">
                    <a:solidFill>
                      <a:srgbClr val="139B9B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正式就業</a:t>
                      </a:r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執行計畫</a:t>
                      </a:r>
                    </a:p>
                  </a:txBody>
                  <a:tcPr anchor="ctr">
                    <a:solidFill>
                      <a:srgbClr val="139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000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職場體驗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/>
                      <a:r>
                        <a:rPr lang="en-US" altLang="zh-TW" sz="15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2,383</a:t>
                      </a:r>
                      <a:endParaRPr lang="zh-TW" altLang="en-US" sz="15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5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744</a:t>
                      </a:r>
                      <a:endParaRPr lang="zh-TW" altLang="en-US" sz="15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學習及國際體驗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altLang="zh-TW" sz="15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altLang="en-US" sz="15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altLang="zh-TW" sz="15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15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00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職場體驗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/>
                      <a:r>
                        <a:rPr lang="en-US" altLang="zh-TW" sz="15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3,083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/>
                      <a:r>
                        <a:rPr lang="en-US" altLang="zh-TW" sz="15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791</a:t>
                      </a:r>
                      <a:endParaRPr lang="zh-TW" altLang="en-US" sz="15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學習及國際體驗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altLang="zh-TW" sz="15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55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000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職場體驗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zh-TW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4,680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zh-TW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1,521</a:t>
                      </a:r>
                      <a:endParaRPr kumimoji="0" lang="zh-TW" altLang="en-US" sz="15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/>
                      <a:endParaRPr lang="zh-TW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學習及國際體驗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n-US" altLang="zh-TW" sz="15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000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職場體驗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kumimoji="0" lang="en-US" altLang="zh-TW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5,407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n-US" altLang="zh-TW" sz="15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1,301</a:t>
                      </a:r>
                      <a:endParaRPr kumimoji="0" lang="zh-TW" altLang="en-US" sz="15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59351179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/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學習及國際體驗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kumimoji="0" lang="en-US" altLang="zh-TW" sz="15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zh-TW" altLang="en-US" sz="15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84047441"/>
                  </a:ext>
                </a:extLst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C807-A8F6-4EBC-AA49-00484FC40CA0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xmlns="" id="{C3A8CBD3-A0D6-41FB-B956-AA05A71DC828}"/>
              </a:ext>
            </a:extLst>
          </p:cNvPr>
          <p:cNvGrpSpPr/>
          <p:nvPr/>
        </p:nvGrpSpPr>
        <p:grpSpPr>
          <a:xfrm>
            <a:off x="4657644" y="2296957"/>
            <a:ext cx="3620042" cy="2607782"/>
            <a:chOff x="4657644" y="2296957"/>
            <a:chExt cx="3620042" cy="2607782"/>
          </a:xfrm>
        </p:grpSpPr>
        <p:grpSp>
          <p:nvGrpSpPr>
            <p:cNvPr id="3" name="群組 2"/>
            <p:cNvGrpSpPr/>
            <p:nvPr/>
          </p:nvGrpSpPr>
          <p:grpSpPr>
            <a:xfrm>
              <a:off x="4657644" y="2296957"/>
              <a:ext cx="3620042" cy="1524463"/>
              <a:chOff x="4657644" y="2930693"/>
              <a:chExt cx="3620042" cy="1524463"/>
            </a:xfrm>
          </p:grpSpPr>
          <p:sp>
            <p:nvSpPr>
              <p:cNvPr id="2" name="矩形圖說文字 1"/>
              <p:cNvSpPr/>
              <p:nvPr/>
            </p:nvSpPr>
            <p:spPr>
              <a:xfrm>
                <a:off x="4657644" y="2930693"/>
                <a:ext cx="1296000" cy="432000"/>
              </a:xfrm>
              <a:prstGeom prst="wedgeRectCallout">
                <a:avLst>
                  <a:gd name="adj1" fmla="val -55895"/>
                  <a:gd name="adj2" fmla="val -4446"/>
                </a:avLst>
              </a:prstGeom>
              <a:noFill/>
              <a:ln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1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 panose="020B0604030504040204" pitchFamily="34" charset="-120"/>
                  </a:rPr>
                  <a:t>高中</a:t>
                </a:r>
                <a:r>
                  <a:rPr lang="en-US" altLang="zh-TW" sz="11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 panose="020B0604030504040204" pitchFamily="34" charset="-120"/>
                  </a:rPr>
                  <a:t>338(14%)</a:t>
                </a:r>
              </a:p>
              <a:p>
                <a:pPr algn="ctr"/>
                <a:r>
                  <a:rPr lang="zh-TW" altLang="en-US" sz="11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 panose="020B0604030504040204" pitchFamily="34" charset="-120"/>
                  </a:rPr>
                  <a:t>高職</a:t>
                </a:r>
                <a:r>
                  <a:rPr lang="en-US" altLang="zh-TW" sz="11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 panose="020B0604030504040204" pitchFamily="34" charset="-120"/>
                  </a:rPr>
                  <a:t>2,023(85%)</a:t>
                </a:r>
              </a:p>
            </p:txBody>
          </p:sp>
          <p:sp>
            <p:nvSpPr>
              <p:cNvPr id="9" name="矩形圖說文字 8"/>
              <p:cNvSpPr/>
              <p:nvPr/>
            </p:nvSpPr>
            <p:spPr>
              <a:xfrm>
                <a:off x="6981686" y="2930693"/>
                <a:ext cx="1296000" cy="432000"/>
              </a:xfrm>
              <a:prstGeom prst="wedgeRectCallout">
                <a:avLst>
                  <a:gd name="adj1" fmla="val -55895"/>
                  <a:gd name="adj2" fmla="val -4446"/>
                </a:avLst>
              </a:prstGeom>
              <a:noFill/>
              <a:ln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1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 panose="020B0604030504040204" pitchFamily="34" charset="-120"/>
                  </a:rPr>
                  <a:t>高中</a:t>
                </a:r>
                <a:r>
                  <a:rPr lang="en-US" altLang="zh-TW" sz="11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 panose="020B0604030504040204" pitchFamily="34" charset="-120"/>
                  </a:rPr>
                  <a:t>120(16%)</a:t>
                </a:r>
              </a:p>
              <a:p>
                <a:pPr algn="ctr"/>
                <a:r>
                  <a:rPr lang="zh-TW" altLang="en-US" sz="11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 panose="020B0604030504040204" pitchFamily="34" charset="-120"/>
                  </a:rPr>
                  <a:t>高職</a:t>
                </a:r>
                <a:r>
                  <a:rPr lang="en-US" altLang="zh-TW" sz="11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微軟正黑體" panose="020B0604030504040204" pitchFamily="34" charset="-120"/>
                  </a:rPr>
                  <a:t>615(83%)</a:t>
                </a:r>
              </a:p>
            </p:txBody>
          </p:sp>
          <p:sp>
            <p:nvSpPr>
              <p:cNvPr id="10" name="矩形圖說文字 9"/>
              <p:cNvSpPr/>
              <p:nvPr/>
            </p:nvSpPr>
            <p:spPr>
              <a:xfrm>
                <a:off x="4657644" y="4023156"/>
                <a:ext cx="1296000" cy="432000"/>
              </a:xfrm>
              <a:prstGeom prst="wedgeRectCallout">
                <a:avLst>
                  <a:gd name="adj1" fmla="val -55895"/>
                  <a:gd name="adj2" fmla="val -4446"/>
                </a:avLst>
              </a:prstGeom>
              <a:noFill/>
              <a:ln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1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高中</a:t>
                </a:r>
                <a:r>
                  <a:rPr lang="en-US" altLang="zh-TW" sz="11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460(15%)</a:t>
                </a:r>
              </a:p>
              <a:p>
                <a:pPr algn="ctr"/>
                <a:r>
                  <a:rPr lang="zh-TW" altLang="en-US" sz="11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高職</a:t>
                </a:r>
                <a:r>
                  <a:rPr lang="en-US" altLang="zh-TW" sz="11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2,607(84%)</a:t>
                </a:r>
              </a:p>
            </p:txBody>
          </p:sp>
        </p:grpSp>
        <p:sp>
          <p:nvSpPr>
            <p:cNvPr id="12" name="矩形圖說文字 11"/>
            <p:cNvSpPr/>
            <p:nvPr/>
          </p:nvSpPr>
          <p:spPr>
            <a:xfrm>
              <a:off x="4657644" y="4472739"/>
              <a:ext cx="1296000" cy="432000"/>
            </a:xfrm>
            <a:prstGeom prst="wedgeRectCallout">
              <a:avLst>
                <a:gd name="adj1" fmla="val -55895"/>
                <a:gd name="adj2" fmla="val -4446"/>
              </a:avLst>
            </a:prstGeom>
            <a:noFill/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高中</a:t>
              </a:r>
              <a:r>
                <a:rPr lang="en-US" altLang="zh-TW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503(11%)</a:t>
              </a:r>
            </a:p>
            <a:p>
              <a:pPr algn="ctr"/>
              <a:r>
                <a:rPr lang="zh-TW" altLang="en-US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高職</a:t>
              </a:r>
              <a:r>
                <a:rPr lang="en-US" altLang="zh-TW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4,141(88%) </a:t>
              </a:r>
            </a:p>
          </p:txBody>
        </p:sp>
        <p:sp>
          <p:nvSpPr>
            <p:cNvPr id="13" name="矩形圖說文字 12"/>
            <p:cNvSpPr/>
            <p:nvPr/>
          </p:nvSpPr>
          <p:spPr>
            <a:xfrm>
              <a:off x="6981686" y="3389420"/>
              <a:ext cx="1296000" cy="432000"/>
            </a:xfrm>
            <a:prstGeom prst="wedgeRectCallout">
              <a:avLst>
                <a:gd name="adj1" fmla="val -55895"/>
                <a:gd name="adj2" fmla="val -4446"/>
              </a:avLst>
            </a:prstGeom>
            <a:noFill/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 panose="020B0604030504040204" pitchFamily="34" charset="-120"/>
                </a:rPr>
                <a:t>高中</a:t>
              </a:r>
              <a:r>
                <a:rPr lang="en-US" altLang="zh-TW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 panose="020B0604030504040204" pitchFamily="34" charset="-120"/>
                </a:rPr>
                <a:t>98(12%)</a:t>
              </a:r>
            </a:p>
            <a:p>
              <a:pPr algn="ctr"/>
              <a:r>
                <a:rPr lang="zh-TW" altLang="en-US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 panose="020B0604030504040204" pitchFamily="34" charset="-120"/>
                </a:rPr>
                <a:t>高職</a:t>
              </a:r>
              <a:r>
                <a:rPr lang="en-US" altLang="zh-TW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 panose="020B0604030504040204" pitchFamily="34" charset="-120"/>
                </a:rPr>
                <a:t>691(87%)</a:t>
              </a:r>
            </a:p>
          </p:txBody>
        </p:sp>
        <p:sp>
          <p:nvSpPr>
            <p:cNvPr id="14" name="矩形圖說文字 13"/>
            <p:cNvSpPr/>
            <p:nvPr/>
          </p:nvSpPr>
          <p:spPr>
            <a:xfrm>
              <a:off x="6981686" y="4472739"/>
              <a:ext cx="1296000" cy="432000"/>
            </a:xfrm>
            <a:prstGeom prst="wedgeRectCallout">
              <a:avLst>
                <a:gd name="adj1" fmla="val -55895"/>
                <a:gd name="adj2" fmla="val -4446"/>
              </a:avLst>
            </a:prstGeom>
            <a:noFill/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高中</a:t>
              </a:r>
              <a:r>
                <a:rPr lang="en-US" altLang="zh-TW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163(11%)</a:t>
              </a:r>
            </a:p>
            <a:p>
              <a:pPr algn="ctr"/>
              <a:r>
                <a:rPr lang="zh-TW" altLang="en-US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高職</a:t>
              </a:r>
              <a:r>
                <a:rPr lang="en-US" altLang="zh-TW" sz="11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1,347(88%) </a:t>
              </a:r>
            </a:p>
          </p:txBody>
        </p:sp>
      </p:grpSp>
      <p:sp>
        <p:nvSpPr>
          <p:cNvPr id="15" name="矩形圖說文字 11">
            <a:extLst>
              <a:ext uri="{FF2B5EF4-FFF2-40B4-BE49-F238E27FC236}">
                <a16:creationId xmlns:a16="http://schemas.microsoft.com/office/drawing/2014/main" xmlns="" id="{A5559097-4502-4E71-B0C5-DB9C4A3F9AD4}"/>
              </a:ext>
            </a:extLst>
          </p:cNvPr>
          <p:cNvSpPr/>
          <p:nvPr/>
        </p:nvSpPr>
        <p:spPr>
          <a:xfrm>
            <a:off x="4657644" y="5537770"/>
            <a:ext cx="1296000" cy="432000"/>
          </a:xfrm>
          <a:prstGeom prst="wedgeRectCallout">
            <a:avLst>
              <a:gd name="adj1" fmla="val -55895"/>
              <a:gd name="adj2" fmla="val -4446"/>
            </a:avLst>
          </a:prstGeom>
          <a:noFill/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  <a:r>
              <a:rPr lang="en-US" altLang="zh-TW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546(10%)</a:t>
            </a:r>
          </a:p>
          <a:p>
            <a:pPr algn="ctr"/>
            <a:r>
              <a:rPr lang="zh-TW" altLang="en-US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高職</a:t>
            </a:r>
            <a:r>
              <a:rPr lang="en-US" altLang="zh-TW" sz="11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4,843(89%) </a:t>
            </a:r>
          </a:p>
        </p:txBody>
      </p:sp>
      <p:sp>
        <p:nvSpPr>
          <p:cNvPr id="16" name="標題 1">
            <a:extLst>
              <a:ext uri="{FF2B5EF4-FFF2-40B4-BE49-F238E27FC236}">
                <a16:creationId xmlns:a16="http://schemas.microsoft.com/office/drawing/2014/main" xmlns="" id="{191AA3D0-8023-47F9-9F87-C9FA4F59E25E}"/>
              </a:ext>
            </a:extLst>
          </p:cNvPr>
          <p:cNvSpPr txBox="1">
            <a:spLocks/>
          </p:cNvSpPr>
          <p:nvPr/>
        </p:nvSpPr>
        <p:spPr>
          <a:xfrm>
            <a:off x="0" y="69144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106-109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年度參與學生統計</a:t>
            </a:r>
          </a:p>
        </p:txBody>
      </p:sp>
    </p:spTree>
    <p:extLst>
      <p:ext uri="{BB962C8B-B14F-4D97-AF65-F5344CB8AC3E}">
        <p14:creationId xmlns:p14="http://schemas.microsoft.com/office/powerpoint/2010/main" val="20221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8678</TotalTime>
  <Words>7212</Words>
  <Application>Microsoft Office PowerPoint</Application>
  <PresentationFormat>如螢幕大小 (4:3)</PresentationFormat>
  <Paragraphs>2510</Paragraphs>
  <Slides>51</Slides>
  <Notes>48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52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簡報結束 敬請指教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青年教育與就業儲蓄帳戶方案規劃構想</dc:title>
  <dc:creator>moejsmpc</dc:creator>
  <cp:lastModifiedBy>kitty-06</cp:lastModifiedBy>
  <cp:revision>859</cp:revision>
  <cp:lastPrinted>2020-09-25T03:01:42Z</cp:lastPrinted>
  <dcterms:created xsi:type="dcterms:W3CDTF">2016-12-28T01:40:17Z</dcterms:created>
  <dcterms:modified xsi:type="dcterms:W3CDTF">2020-10-14T12:29:40Z</dcterms:modified>
</cp:coreProperties>
</file>